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4" r:id="rId4"/>
    <p:sldId id="269" r:id="rId5"/>
    <p:sldId id="261" r:id="rId6"/>
    <p:sldId id="260" r:id="rId7"/>
    <p:sldId id="265" r:id="rId8"/>
    <p:sldId id="273" r:id="rId9"/>
    <p:sldId id="270" r:id="rId10"/>
    <p:sldId id="257" r:id="rId11"/>
    <p:sldId id="258" r:id="rId12"/>
    <p:sldId id="267" r:id="rId13"/>
    <p:sldId id="259" r:id="rId14"/>
    <p:sldId id="274" r:id="rId15"/>
    <p:sldId id="271" r:id="rId16"/>
    <p:sldId id="262" r:id="rId17"/>
    <p:sldId id="266" r:id="rId18"/>
    <p:sldId id="275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8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854BC-8C7B-4059-8B7C-A903A025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DA757EC-50FD-4FCB-8B96-537351F58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5FF1314-748B-4289-A7E1-66ED60B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AD62-3EA4-48DA-ADF0-8712E2D88EEF}" type="datetimeFigureOut">
              <a:rPr lang="da-DK" smtClean="0"/>
              <a:t>24-11-2021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E68703-F460-486E-A576-198083B9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ED6D812-61F3-4D67-A1CF-604D0FF4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3380-8844-4D93-9B6C-9C0E62BAEA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492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13D16-A306-4306-AB93-18FEC92B4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DCEB233-1F25-4908-ABD2-BD5FF908C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6B321B-488A-47E6-BA4B-DA4D8D07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AD62-3EA4-48DA-ADF0-8712E2D88EEF}" type="datetimeFigureOut">
              <a:rPr lang="da-DK" smtClean="0"/>
              <a:t>24-11-2021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129BA5-CC82-4537-AA63-E52E2890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978921-29ED-44B3-9AA9-104FEB6BC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3380-8844-4D93-9B6C-9C0E62BAEA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229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543FC9C-25B8-4F0E-937B-8114EE73D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3A130E9-6B45-48DA-9DC8-03EE907E4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E159D92-7A84-4235-8E99-533B5C90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AD62-3EA4-48DA-ADF0-8712E2D88EEF}" type="datetimeFigureOut">
              <a:rPr lang="da-DK" smtClean="0"/>
              <a:t>24-11-2021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C5AB9F-1A23-410A-B932-E4016684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E7F64A-EC5E-4F04-A370-74D55890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3380-8844-4D93-9B6C-9C0E62BAEA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5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A3A3D-B90D-40FE-A5CE-46DD3D82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FEA1D6-692A-459C-B42E-A1396A97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AF35CF-7910-4E7F-A053-3AB75C554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AD62-3EA4-48DA-ADF0-8712E2D88EEF}" type="datetimeFigureOut">
              <a:rPr lang="da-DK" smtClean="0"/>
              <a:t>24-11-2021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AF12AC-691F-4660-BAC7-7F2FA9E2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599FF1-ACAE-448D-95F3-C43CFE99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3380-8844-4D93-9B6C-9C0E62BAEA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13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5E997-3CBD-4706-94DF-81801EFC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E00AA4B-45B5-4A28-886D-388148F75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5255C2-D570-4C84-BF36-30B65421B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AD62-3EA4-48DA-ADF0-8712E2D88EEF}" type="datetimeFigureOut">
              <a:rPr lang="da-DK" smtClean="0"/>
              <a:t>24-11-2021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B0A9EA-7C92-40A6-BE35-DEECDB70C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5D325E-BDBF-4E45-826A-4AB234D3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3380-8844-4D93-9B6C-9C0E62BAEA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400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ED65E-E3A8-458C-AFC5-549DE5BD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23E731-C4EF-4885-8CBA-9A8918433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A7E67C2-1650-4F9F-B850-ECFE088C4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AA9F09C-8509-4D15-B545-B9A18E61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AD62-3EA4-48DA-ADF0-8712E2D88EEF}" type="datetimeFigureOut">
              <a:rPr lang="da-DK" smtClean="0"/>
              <a:t>24-11-2021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9FA7102-B5DD-443E-8399-2ACA53D1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89BB77C-D784-4C94-98C2-4C1F03F4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3380-8844-4D93-9B6C-9C0E62BAEA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813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D4185-E269-4E61-8E57-202886C8F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DB58669-64C0-4703-8213-D77995F07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14E1EE6-6422-42F6-9733-7F4CDE013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5300C0B-F710-4469-918E-6CDB39BA0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72DE67E-90E3-4DFF-8594-D3B831FDF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558D207-D5C0-4ADA-B692-55801985F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AD62-3EA4-48DA-ADF0-8712E2D88EEF}" type="datetimeFigureOut">
              <a:rPr lang="da-DK" smtClean="0"/>
              <a:t>24-11-2021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9E1E3A2-4C57-4DCD-8C21-1CDCDDAB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AEF6864-8684-4708-BB02-EC049FD4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3380-8844-4D93-9B6C-9C0E62BAEA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99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53B56-F1E8-4BE8-BF92-EA52F7AA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D6DCC71-3E48-427C-B90B-45DADC1E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AD62-3EA4-48DA-ADF0-8712E2D88EEF}" type="datetimeFigureOut">
              <a:rPr lang="da-DK" smtClean="0"/>
              <a:t>24-11-2021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94257CA-3285-441F-99B5-32CD4AB4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44F3C77-8353-4961-8B1F-948314AC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3380-8844-4D93-9B6C-9C0E62BAEA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449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3AE235C-A2E6-40D8-9A58-6BC56B21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AD62-3EA4-48DA-ADF0-8712E2D88EEF}" type="datetimeFigureOut">
              <a:rPr lang="da-DK" smtClean="0"/>
              <a:t>24-11-2021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55B1FA2-20B3-439E-A7A3-C31C499C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B8BE1DC-71FB-41E2-A329-22DE7BB9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3380-8844-4D93-9B6C-9C0E62BAEA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195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7403C-53D2-4C20-ACD1-BE252C78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A68CA9-CCA0-4AC3-A47A-1AFF24A1B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E7B85C6-1303-4B1C-9D5D-7E0B4DEC8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1950392-BAAB-4AB3-8927-4FA962BD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AD62-3EA4-48DA-ADF0-8712E2D88EEF}" type="datetimeFigureOut">
              <a:rPr lang="da-DK" smtClean="0"/>
              <a:t>24-11-2021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FE10CAD-B432-414B-9052-731FDDDE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3A9BD47-9D49-4D9E-AFA0-EBBD60E0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3380-8844-4D93-9B6C-9C0E62BAEA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156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3426B-90FC-4D46-8FA4-FFA2B543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B03FC30-6F23-469D-940F-F5BD184B7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FA03B65-F4CE-463F-BD38-238C602DB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96EADA2-7B6A-49CD-8D46-F51B2333C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AD62-3EA4-48DA-ADF0-8712E2D88EEF}" type="datetimeFigureOut">
              <a:rPr lang="da-DK" smtClean="0"/>
              <a:t>24-11-2021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9F34BA1-5DE8-4FEB-A753-ED5B6185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B4FB78A-2900-4853-9C07-E4B88DD6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3380-8844-4D93-9B6C-9C0E62BAEA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37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F85626D-79B8-4A00-A3F2-B1ADB85B5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B086BAF-900F-4DD6-9E1B-99CF10EB3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D48509-CDD9-4E83-909C-F32E93EE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0AD62-3EA4-48DA-ADF0-8712E2D88EEF}" type="datetimeFigureOut">
              <a:rPr lang="da-DK" smtClean="0"/>
              <a:t>24-11-2021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8D0BDF-560B-4921-A7A1-6DB92A5E0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294ACF8-94B0-4E1F-B4A2-74EECA48D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3380-8844-4D93-9B6C-9C0E62BAEA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929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bus, udendørs&#10;&#10;Automatisk genereret beskrivelse">
            <a:extLst>
              <a:ext uri="{FF2B5EF4-FFF2-40B4-BE49-F238E27FC236}">
                <a16:creationId xmlns:a16="http://schemas.microsoft.com/office/drawing/2014/main" id="{18931B84-A7FF-45FF-A5DB-AC0389DA09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E70332-21C5-4119-87B5-8A5094E43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400305" cy="3204134"/>
          </a:xfrm>
        </p:spPr>
        <p:txBody>
          <a:bodyPr anchor="t">
            <a:normAutofit/>
          </a:bodyPr>
          <a:lstStyle/>
          <a:p>
            <a:pPr algn="l"/>
            <a:r>
              <a:rPr lang="da-DK" sz="4800" dirty="0"/>
              <a:t>Ajourføring i kørsel med el-busser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48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79CDE-7BC3-405C-850F-47D64553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Inden kørsel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D44363-CB5E-48B7-BB52-E2C5B9C9C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Tage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ladekablet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 bussen og sætte det i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ladestanderen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Sikre at køretøjet er lovligt med en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walk-around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og kigge efter skader m.m.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viden om bussens opstartsprogrammer, sker der fejl, kan det være nødvendigt at starte forfra med processen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viden om at b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ussen er følsom overfor fejlbetjening, og en fejlbetjening kan kræve en nulstilling.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 nulstille/genstarte bussen, hvis det er påkrævet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bevidst om at lavvoltssystemet er fuldt opladet i forhold til styrestrøm til computere m.m.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 sikre at opladningen er 100 % eller tæt på 100 % til fuldt vognløb, eller er tilstrækkeligt til et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delløb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viden om instrumentering og informationssystemer i den specifikke bustype.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ekstra påpasselig ved igangsætning og udkørsel på depot / pladsen, fordi bussens meget lave støjniveau ikke advarer andre.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618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80C32-7ACE-4407-81B2-7845105C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 kørsel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27CC39-FB01-4CEB-8928-2E834CEE5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tabLst>
                <a:tab pos="1693545" algn="l"/>
              </a:tabLst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viden om grænseværdier for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ladestand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og hvad der </a:t>
            </a:r>
            <a:r>
              <a:rPr lang="da-D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 ske ved fastlagte værdier, f.eks. at kalde driften ved 25 % etc.</a:t>
            </a:r>
          </a:p>
          <a:p>
            <a:pPr>
              <a:spcBef>
                <a:spcPts val="600"/>
              </a:spcBef>
              <a:tabLst>
                <a:tab pos="1693545" algn="l"/>
              </a:tabLst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viden og kompetencer om sammenhængen mellem ladning, rækkevidde og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kørestil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kan køre defensivt</a:t>
            </a:r>
            <a:r>
              <a:rPr lang="da-D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og 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regenerativt især ved lav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ladestand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tabLst>
                <a:tab pos="1693545" algn="l"/>
              </a:tabLst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bevidst om at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kørestilen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har indflydelse på operatørens samlede drift; fx hvis bussen ikke har ladet i henhold til forskrifterne eller kørt regenerativt.</a:t>
            </a:r>
          </a:p>
          <a:p>
            <a:pPr>
              <a:spcBef>
                <a:spcPts val="600"/>
              </a:spcBef>
              <a:tabLst>
                <a:tab pos="1693545" algn="l"/>
              </a:tabLst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Holde øje med forbruget, være opmærksom på at batteriernes alder,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ladeprofil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m.m. påvirker kapaciteten.</a:t>
            </a:r>
          </a:p>
          <a:p>
            <a:pPr>
              <a:spcBef>
                <a:spcPts val="600"/>
              </a:spcBef>
              <a:tabLst>
                <a:tab pos="1693545" algn="l"/>
              </a:tabLst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 vurdere om bussen skal nulstilles/computerne nedlukkes ved driftsudfordringer.</a:t>
            </a:r>
          </a:p>
        </p:txBody>
      </p:sp>
    </p:spTree>
    <p:extLst>
      <p:ext uri="{BB962C8B-B14F-4D97-AF65-F5344CB8AC3E}">
        <p14:creationId xmlns:p14="http://schemas.microsoft.com/office/powerpoint/2010/main" val="247936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80C32-7ACE-4407-81B2-7845105C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 kørsel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27CC39-FB01-4CEB-8928-2E834CEE5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tabLst>
                <a:tab pos="1693545" algn="l"/>
              </a:tabLst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 udføre grundlæggende fejlsøgning på bussen og re-boote inden kald til drift/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first-level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support.</a:t>
            </a:r>
          </a:p>
          <a:p>
            <a:pPr>
              <a:spcBef>
                <a:spcPts val="600"/>
              </a:spcBef>
              <a:tabLst>
                <a:tab pos="1693545" algn="l"/>
              </a:tabLst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basal viden om bussens opbygning og systemer, herunder fejlmeddelelser.</a:t>
            </a:r>
          </a:p>
          <a:p>
            <a:pPr>
              <a:spcBef>
                <a:spcPts val="600"/>
              </a:spcBef>
              <a:tabLst>
                <a:tab pos="1693545" algn="l"/>
              </a:tabLst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 bruge bussens informationssystem og kommunikere med driftscentret om fejlmeddelelser/driftsforstyrrelser.</a:t>
            </a:r>
          </a:p>
          <a:p>
            <a:pPr>
              <a:spcBef>
                <a:spcPts val="600"/>
              </a:spcBef>
              <a:tabLst>
                <a:tab pos="1693545" algn="l"/>
              </a:tabLst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Respekterer og følger den planlagte opladningsplan for bussen. </a:t>
            </a:r>
          </a:p>
          <a:p>
            <a:pPr>
              <a:spcBef>
                <a:spcPts val="600"/>
              </a:spcBef>
              <a:tabLst>
                <a:tab pos="1693545" algn="l"/>
              </a:tabLst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Kende de korrekte procedurer ved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charging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/pantografer.</a:t>
            </a:r>
          </a:p>
          <a:p>
            <a:pPr>
              <a:spcBef>
                <a:spcPts val="600"/>
              </a:spcBef>
              <a:tabLst>
                <a:tab pos="1693545" algn="l"/>
              </a:tabLst>
            </a:pPr>
            <a:r>
              <a:rPr lang="da-D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ekstra påpasselig i trafikken da bussens meget lave støjniveau ikke advarer de andre trafikanter i samme grad som en bus med forbrændingsmotor. </a:t>
            </a:r>
          </a:p>
        </p:txBody>
      </p:sp>
    </p:spTree>
    <p:extLst>
      <p:ext uri="{BB962C8B-B14F-4D97-AF65-F5344CB8AC3E}">
        <p14:creationId xmlns:p14="http://schemas.microsoft.com/office/powerpoint/2010/main" val="171615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787BF-4C1D-425A-91E8-2DE00FF4D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Efter kørsel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6C0BCF-77B6-47D3-A9DE-6C30F3A78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75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Huske at tilslutte til </a:t>
            </a:r>
            <a:r>
              <a:rPr lang="da-DK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ladestanderen</a:t>
            </a:r>
            <a:r>
              <a:rPr lang="da-DK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samt 220V til lavvoltsystem.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indsigt i </a:t>
            </a:r>
            <a:r>
              <a:rPr lang="da-DK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ladestanden</a:t>
            </a:r>
            <a:r>
              <a:rPr lang="da-DK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og rækkevidden i forhold til om bussen skal lades eller om der er strøm nok til et </a:t>
            </a:r>
            <a:r>
              <a:rPr lang="da-DK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delløb</a:t>
            </a:r>
            <a:r>
              <a:rPr lang="da-DK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viden om tilkobling af </a:t>
            </a:r>
            <a:r>
              <a:rPr lang="da-DK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ladestanderen</a:t>
            </a:r>
            <a:r>
              <a:rPr lang="da-DK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til bussen for at sikre at bussen lader. </a:t>
            </a:r>
          </a:p>
          <a:p>
            <a:pPr marL="0" indent="0">
              <a:lnSpc>
                <a:spcPct val="150000"/>
              </a:lnSpc>
              <a:buNone/>
            </a:pPr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2378381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Spørgsmålstegn Spørgsmål Hjælp - Gratis billeder på Pixabay">
            <a:extLst>
              <a:ext uri="{FF2B5EF4-FFF2-40B4-BE49-F238E27FC236}">
                <a16:creationId xmlns:a16="http://schemas.microsoft.com/office/drawing/2014/main" id="{46842819-7B1D-4BB7-B32D-8BF30BBE1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10467" y="643467"/>
            <a:ext cx="5571065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58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F5C8CF-EBC5-4F9B-90F7-C35E439D3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9931" y="529943"/>
            <a:ext cx="4512946" cy="2468880"/>
          </a:xfrm>
        </p:spPr>
        <p:txBody>
          <a:bodyPr anchor="t">
            <a:normAutofit/>
          </a:bodyPr>
          <a:lstStyle/>
          <a:p>
            <a:pPr algn="l"/>
            <a:r>
              <a:rPr lang="da-DK" sz="4400" dirty="0"/>
              <a:t>Brand, evakuering og nødsituationer</a:t>
            </a: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65F5BD5-C6DB-432E-8CFF-E7D36B04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615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0B599-EB7C-4A3E-B925-C8DF854E6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Kompetencer, </a:t>
            </a:r>
            <a:r>
              <a:rPr lang="da-DK" sz="3200" dirty="0"/>
              <a:t>sikkerhed, brand, evakuering og adfærd i nødsituationer.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2407608-3D4F-4337-B6D9-8B04787AB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viden om bussens nødprogram.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aktivere brandslukningssystemet manuelt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viden om hvordan en batteribrand forløber.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viden om at opvarmning af stålskellet kan påvirke bæreevnen i forhold til batteripakkerne på taget.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 e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vakuere passagerer under hensyn til deres sikkerhed både i forhold til brand og øvrig trafik.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viden om evakuering under hensyntagen til karrosseriskader og eventuelle skader eller kabelbrud på højspændingssystemet.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vid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om sikkerhedsafstanden ved røgudvikling.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viden om 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slukningsarbejdet skal overlades til beredskabet.</a:t>
            </a:r>
          </a:p>
        </p:txBody>
      </p:sp>
    </p:spTree>
    <p:extLst>
      <p:ext uri="{BB962C8B-B14F-4D97-AF65-F5344CB8AC3E}">
        <p14:creationId xmlns:p14="http://schemas.microsoft.com/office/powerpoint/2010/main" val="79597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0B599-EB7C-4A3E-B925-C8DF854E6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Kompetencer, </a:t>
            </a:r>
            <a:r>
              <a:rPr lang="da-DK" sz="3200" dirty="0"/>
              <a:t>sikkerhed, brand, evakuering og adfærd i nødsituationer.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2407608-3D4F-4337-B6D9-8B04787AB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viden om hvilke dele af bussen der ikke må berøres grundet højspænding.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viden om forskellen i brandudviklingen i diesel- og el-busser.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viden om evakueringsveje ved væltet bus.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Kender placeringen af den udvendige hovedafbryder og placering af high-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voltage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sikring til beredskabet.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 nulstille bussen så højspændingen slukkes.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viden om 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en påkørsel er farlig, indtil den er vurderet som ikke farlig.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viden om kabelføringen af drivlinjestrømmen i forhold til fare ved påkørsler.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viden om at en skadet bus ikke må køres i garage, men skal stilles et afsides sted væk fra bygninger og brændbart materiale.</a:t>
            </a:r>
          </a:p>
          <a:p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viden om producent, model m.m. i forbindelse med kontakt til alarmeringskæden.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99964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Spørgsmålstegn Spørgsmål Hjælp - Gratis billeder på Pixabay">
            <a:extLst>
              <a:ext uri="{FF2B5EF4-FFF2-40B4-BE49-F238E27FC236}">
                <a16:creationId xmlns:a16="http://schemas.microsoft.com/office/drawing/2014/main" id="{46842819-7B1D-4BB7-B32D-8BF30BBE1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76088" y="643468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91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7142A-07DC-421E-AB9B-8FEE0108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 underviseren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F3CA60-88A6-4E47-9CA9-DEB80577C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De følgende dias giver en rettesnor til indholdet af kurset. </a:t>
            </a:r>
          </a:p>
          <a:p>
            <a:pPr marL="0" indent="0">
              <a:buNone/>
            </a:pPr>
            <a:r>
              <a:rPr lang="da-DK" sz="2000" dirty="0"/>
              <a:t>Den første slide indeholder kursusmålet.</a:t>
            </a:r>
          </a:p>
          <a:p>
            <a:pPr marL="0" indent="0">
              <a:buNone/>
            </a:pPr>
            <a:r>
              <a:rPr lang="da-DK" sz="2000" dirty="0"/>
              <a:t>Herefter kommer der tre sæt informationer, det første handler om chaufførens kompetencer i forhold til at køre el-bus.</a:t>
            </a:r>
          </a:p>
          <a:p>
            <a:pPr marL="0" indent="0">
              <a:buNone/>
            </a:pPr>
            <a:r>
              <a:rPr lang="da-DK" sz="2000" dirty="0"/>
              <a:t>Det andet sæt indeholder information om, hvad chaufføren skal gøre før, under og efter kørslen.</a:t>
            </a:r>
          </a:p>
          <a:p>
            <a:pPr marL="0" indent="0">
              <a:buNone/>
            </a:pPr>
            <a:r>
              <a:rPr lang="da-DK" sz="2000" dirty="0"/>
              <a:t>Det tredje sæt giver nogle guidelines i forhold til brand, evakuering og nødsituationer</a:t>
            </a:r>
          </a:p>
          <a:p>
            <a:pPr marL="0" indent="0">
              <a:buNone/>
            </a:pPr>
            <a:r>
              <a:rPr lang="da-DK" sz="2000" dirty="0"/>
              <a:t>Opdelingen kan ændres/revideres, ligesom der kan indsættes ekstra dias, der passer til din undervisning.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B24E26-0C13-4B41-83D3-873E91E0CEF0}"/>
              </a:ext>
            </a:extLst>
          </p:cNvPr>
          <p:cNvSpPr txBox="1"/>
          <p:nvPr/>
        </p:nvSpPr>
        <p:spPr>
          <a:xfrm>
            <a:off x="8273143" y="6288360"/>
            <a:ext cx="369742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Dette dias er skjult under fremvisning</a:t>
            </a:r>
          </a:p>
        </p:txBody>
      </p:sp>
    </p:spTree>
    <p:extLst>
      <p:ext uri="{BB962C8B-B14F-4D97-AF65-F5344CB8AC3E}">
        <p14:creationId xmlns:p14="http://schemas.microsoft.com/office/powerpoint/2010/main" val="186230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498C5-2F76-41B8-9F89-A02223ADB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for kurset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155D09-9DA4-423F-AB22-967483FB4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/>
              <a:t>Deltageren har viden om betjeningen af el-bussen og kan på grundlag af sit kendskab til de forskellige kontrol- og sikkerhedssystemer foretage de eftersyn på bussen, som chaufføren har ansvaret for.</a:t>
            </a:r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dirty="0"/>
              <a:t>Deltageren har viden om de faktorer, der påvirker elforbruget under kørslen og kendskab til hvordan man bedst får bussen til at regenerere strømmen under kørslen. </a:t>
            </a:r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dirty="0"/>
              <a:t>Deltageren kan foretage forebyggelse af ulykker i eller ved køretøjet, og kan foretage:  </a:t>
            </a:r>
          </a:p>
          <a:p>
            <a:pPr marL="0" indent="0">
              <a:buNone/>
            </a:pPr>
            <a:r>
              <a:rPr lang="da-DK" dirty="0"/>
              <a:t>- alarmering  </a:t>
            </a:r>
          </a:p>
          <a:p>
            <a:pPr marL="0" indent="0">
              <a:buNone/>
            </a:pPr>
            <a:r>
              <a:rPr lang="da-DK" dirty="0"/>
              <a:t>- evakuering fra køretøjet </a:t>
            </a:r>
          </a:p>
          <a:p>
            <a:pPr marL="0" indent="0">
              <a:buNone/>
            </a:pPr>
            <a:r>
              <a:rPr lang="da-DK" dirty="0"/>
              <a:t>- anvende almindeligt forekommende brandslukningsmateriel. </a:t>
            </a:r>
          </a:p>
        </p:txBody>
      </p:sp>
    </p:spTree>
    <p:extLst>
      <p:ext uri="{BB962C8B-B14F-4D97-AF65-F5344CB8AC3E}">
        <p14:creationId xmlns:p14="http://schemas.microsoft.com/office/powerpoint/2010/main" val="341055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E2082-2542-469F-A143-6FAC071A4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6314" y="1481328"/>
            <a:ext cx="3562014" cy="2468880"/>
          </a:xfrm>
        </p:spPr>
        <p:txBody>
          <a:bodyPr anchor="t">
            <a:normAutofit/>
          </a:bodyPr>
          <a:lstStyle/>
          <a:p>
            <a:pPr algn="l"/>
            <a:r>
              <a:rPr lang="da-DK" sz="4800" dirty="0"/>
              <a:t>Kompetencer</a:t>
            </a: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E4115F2-8720-4542-B84B-D96F42046E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37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D4A6B-20B1-422B-962D-3225E6FDC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Kompetencer, </a:t>
            </a:r>
            <a:r>
              <a:rPr lang="da-DK" sz="3200" dirty="0"/>
              <a:t>opbygning og teknik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46415B-5B44-4FF2-8B0E-CD5E44FBE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viden om hvor højspændingsdelen/drivlinjestrømmen er trukket i bussen, og placeringen af batteripakker.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viden om at el-bussen er enkel i sin opbygning, men at elektronik og computere er komplicerede.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viden og kendskab til bussens opbygning og kan forstå fejlmeddelelser.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Kender de gængse fejlfindingsprocedurer og vide hvornår supporten/driften skal kaldes.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 nulstille/resette bussen.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 hvordan du kan spare på batterikapaciteten ved at slukke for systemer eller features på bussen.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Være trafikselskabets og operatørens ambassadør for den grønne omstilling i forhold til passagererne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Kender de nye features og teknologier på bussen (typebestemt).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580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09538-C35C-41F7-946D-155CD913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Kompetencer, </a:t>
            </a:r>
            <a:r>
              <a:rPr lang="da-DK" sz="3200" dirty="0"/>
              <a:t>energirigtig kørsel og regenerativ bremsning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49C1E3-BF84-4C80-A055-71AF03310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Være bevidst om at el-busser, accelererer kraftigere end dieselbusser </a:t>
            </a:r>
          </a:p>
          <a:p>
            <a:pPr>
              <a:spcBef>
                <a:spcPts val="800"/>
              </a:spcBef>
            </a:pPr>
            <a:r>
              <a:rPr lang="da-D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viden om at a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ccelerationen skal doseres rigtigt i forhold til passagersikkerhed og komfort</a:t>
            </a:r>
          </a:p>
          <a:p>
            <a:pPr>
              <a:spcBef>
                <a:spcPts val="8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Forstår sammenhængen mellem energirigtig kørsel og passageroplevelsen; når du kører langt på en liter diesel eller en kWh, bliver passagerernes komfort bedre.</a:t>
            </a:r>
          </a:p>
          <a:p>
            <a:pPr>
              <a:spcBef>
                <a:spcPts val="8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 bruge energien i bussen på den bedst mulige og energimæssige mest effektive måde.</a:t>
            </a:r>
          </a:p>
          <a:p>
            <a:pPr>
              <a:spcBef>
                <a:spcPts val="8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 planlægge kørslen på baggrund af, at busserne triller langt. Særligt ved indkørsel i kurver og sving skal du være opmærksom på farten og bruge regenerativ nedbremsning.</a:t>
            </a:r>
          </a:p>
          <a:p>
            <a:pPr>
              <a:spcBef>
                <a:spcPts val="8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 køre bussen så optimalt og energibesparende/regenererende som muligt.</a:t>
            </a:r>
          </a:p>
          <a:p>
            <a:pPr>
              <a:spcBef>
                <a:spcPts val="8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 at det er katastrofalt at køre bussen tør for strøm, fordi den skal tilbage på depotet for at blive ladet og ikke kan slæbes.</a:t>
            </a:r>
          </a:p>
          <a:p>
            <a:pPr marL="0" indent="0">
              <a:spcBef>
                <a:spcPts val="800"/>
              </a:spcBef>
              <a:buNone/>
            </a:pP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2857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09538-C35C-41F7-946D-155CD913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Kompetencer, </a:t>
            </a:r>
            <a:r>
              <a:rPr lang="da-DK" sz="3200" dirty="0"/>
              <a:t>energirigtig kørsel og regenerativ bremsning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49C1E3-BF84-4C80-A055-71AF03310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bevidst om ansvaret for bussens opladning og rækkevidde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 at bussen regenererer 4-5 gange så meget strøm ved et let tryk på bremsen.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 b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ruge bussens systemer til at overvåge kørslen og evne til at regenerere strøm. 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bevidst om at operatøren i højere grad vil holde øje med chaufførens evne til at køre energibesparende/regenererende.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 foretage korrekte regenerative nedbremsninger (undgå hurtige nedbremsninger).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forståelse for at udnyttelsen af energien i bussen energirigtigt i stigende grand er en konkurrenceparameter for operatøren, herunder også at energirigtig kørsel også slider mindre på bussens dele og øger batteriernes levetid.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 at vejbump m.m. går hårdt ud over affjedringen grundet bussens høje egenvægt.</a:t>
            </a:r>
          </a:p>
          <a:p>
            <a:pPr>
              <a:spcBef>
                <a:spcPts val="60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bevidst om at bussen er lydløs og at man derfor ikke kan høre om den er i gang. </a:t>
            </a:r>
          </a:p>
          <a:p>
            <a:pPr marL="0" indent="0">
              <a:buNone/>
            </a:pP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00314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Spørgsmålstegn Spørgsmål Hjælp - Gratis billeder på Pixabay">
            <a:extLst>
              <a:ext uri="{FF2B5EF4-FFF2-40B4-BE49-F238E27FC236}">
                <a16:creationId xmlns:a16="http://schemas.microsoft.com/office/drawing/2014/main" id="{46842819-7B1D-4BB7-B32D-8BF30BBE1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72233" y="1201003"/>
            <a:ext cx="4107976" cy="41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12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AB33E2-A8EF-4F99-AAE4-0B8AA823A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8152" y="310896"/>
            <a:ext cx="4636008" cy="2468880"/>
          </a:xfrm>
        </p:spPr>
        <p:txBody>
          <a:bodyPr anchor="t">
            <a:normAutofit/>
          </a:bodyPr>
          <a:lstStyle/>
          <a:p>
            <a:pPr algn="l"/>
            <a:r>
              <a:rPr lang="da-DK" sz="4400" dirty="0"/>
              <a:t>Før, under og efter kørslen</a:t>
            </a: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5331E9A-0D1C-4739-9376-6EADF6FD3B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063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624E3CD10854468FCCE94CAABFFAEB" ma:contentTypeVersion="14" ma:contentTypeDescription="Opret et nyt dokument." ma:contentTypeScope="" ma:versionID="01a1c60c819269ad5efdd7db3931e9dc">
  <xsd:schema xmlns:xsd="http://www.w3.org/2001/XMLSchema" xmlns:xs="http://www.w3.org/2001/XMLSchema" xmlns:p="http://schemas.microsoft.com/office/2006/metadata/properties" xmlns:ns2="e5a614a0-e390-4758-987e-00508b2d8f32" xmlns:ns3="8e01ca8f-5ef1-4f69-bef7-0923966b1c21" targetNamespace="http://schemas.microsoft.com/office/2006/metadata/properties" ma:root="true" ma:fieldsID="2946953766e595f3bb8f1520dfec2732" ns2:_="" ns3:_="">
    <xsd:import namespace="e5a614a0-e390-4758-987e-00508b2d8f32"/>
    <xsd:import namespace="8e01ca8f-5ef1-4f69-bef7-0923966b1c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Dato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614a0-e390-4758-987e-00508b2d8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Dato" ma:index="12" nillable="true" ma:displayName="Dato" ma:format="DateOnly" ma:internalName="Dato">
      <xsd:simpleType>
        <xsd:restriction base="dms:DateTime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1ca8f-5ef1-4f69-bef7-0923966b1c2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 xmlns="e5a614a0-e390-4758-987e-00508b2d8f32" xsi:nil="true"/>
  </documentManagement>
</p:properties>
</file>

<file path=customXml/itemProps1.xml><?xml version="1.0" encoding="utf-8"?>
<ds:datastoreItem xmlns:ds="http://schemas.openxmlformats.org/officeDocument/2006/customXml" ds:itemID="{03CB8046-5C35-4B3B-BB35-2698D009FD0B}"/>
</file>

<file path=customXml/itemProps2.xml><?xml version="1.0" encoding="utf-8"?>
<ds:datastoreItem xmlns:ds="http://schemas.openxmlformats.org/officeDocument/2006/customXml" ds:itemID="{1D36DCAD-14CE-4678-AFE3-839EBB814DE8}"/>
</file>

<file path=customXml/itemProps3.xml><?xml version="1.0" encoding="utf-8"?>
<ds:datastoreItem xmlns:ds="http://schemas.openxmlformats.org/officeDocument/2006/customXml" ds:itemID="{A5D9EBB4-5774-4C04-BEB5-D614B12EE4A9}"/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1237</Words>
  <Application>Microsoft Office PowerPoint</Application>
  <PresentationFormat>Widescreen</PresentationFormat>
  <Paragraphs>93</Paragraphs>
  <Slides>18</Slides>
  <Notes>0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Rockwell</vt:lpstr>
      <vt:lpstr>Office-tema</vt:lpstr>
      <vt:lpstr>Ajourføring i kørsel med el-busser</vt:lpstr>
      <vt:lpstr>Til underviseren</vt:lpstr>
      <vt:lpstr>Mål for kurset</vt:lpstr>
      <vt:lpstr>Kompetencer</vt:lpstr>
      <vt:lpstr>Kompetencer, opbygning og teknik</vt:lpstr>
      <vt:lpstr>Kompetencer, energirigtig kørsel og regenerativ bremsning</vt:lpstr>
      <vt:lpstr>Kompetencer, energirigtig kørsel og regenerativ bremsning</vt:lpstr>
      <vt:lpstr>PowerPoint-præsentation</vt:lpstr>
      <vt:lpstr>Før, under og efter kørslen</vt:lpstr>
      <vt:lpstr>Inden kørsel</vt:lpstr>
      <vt:lpstr>Under kørsel</vt:lpstr>
      <vt:lpstr>Under kørsel</vt:lpstr>
      <vt:lpstr>Efter kørsel</vt:lpstr>
      <vt:lpstr>PowerPoint-præsentation</vt:lpstr>
      <vt:lpstr>Brand, evakuering og nødsituationer</vt:lpstr>
      <vt:lpstr>Kompetencer, sikkerhed, brand, evakuering og adfærd i nødsituationer.</vt:lpstr>
      <vt:lpstr>Kompetencer, sikkerhed, brand, evakuering og adfærd i nødsituationer.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Ajourføring i kørsel med el-busser</dc:title>
  <dc:creator>Jes-Peter Nielsen</dc:creator>
  <cp:lastModifiedBy>Johnny Bendix Bengtson</cp:lastModifiedBy>
  <cp:revision>8</cp:revision>
  <dcterms:created xsi:type="dcterms:W3CDTF">2021-11-09T08:18:16Z</dcterms:created>
  <dcterms:modified xsi:type="dcterms:W3CDTF">2021-11-24T09:30:49Z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0x010100D6624E3CD10854468FCCE94CAABFFAEB</vt:lpwstr>
  </property>
</Properties>
</file>