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2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BD57-0361-40CA-9CD7-DFEAA36020C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455-A422-4B42-AA1A-BF481156A4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03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BD57-0361-40CA-9CD7-DFEAA36020C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455-A422-4B42-AA1A-BF481156A4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152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BD57-0361-40CA-9CD7-DFEAA36020C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455-A422-4B42-AA1A-BF481156A4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4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BD57-0361-40CA-9CD7-DFEAA36020C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455-A422-4B42-AA1A-BF481156A4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333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BD57-0361-40CA-9CD7-DFEAA36020C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455-A422-4B42-AA1A-BF481156A4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004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BD57-0361-40CA-9CD7-DFEAA36020C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455-A422-4B42-AA1A-BF481156A4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664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BD57-0361-40CA-9CD7-DFEAA36020C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455-A422-4B42-AA1A-BF481156A4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659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BD57-0361-40CA-9CD7-DFEAA36020C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455-A422-4B42-AA1A-BF481156A4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53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BD57-0361-40CA-9CD7-DFEAA36020C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455-A422-4B42-AA1A-BF481156A4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5057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BD57-0361-40CA-9CD7-DFEAA36020C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455-A422-4B42-AA1A-BF481156A4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05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BD57-0361-40CA-9CD7-DFEAA36020C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455-A422-4B42-AA1A-BF481156A4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996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BBD57-0361-40CA-9CD7-DFEAA36020C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DF455-A422-4B42-AA1A-BF481156A4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970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ln w="25400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r>
              <a:rPr lang="da-DK" dirty="0" smtClean="0"/>
              <a:t>Underviservejledning </a:t>
            </a:r>
            <a:br>
              <a:rPr lang="da-DK" dirty="0" smtClean="0"/>
            </a:br>
            <a:r>
              <a:rPr lang="da-DK" sz="1800" dirty="0" smtClean="0"/>
              <a:t>Jeg er OK – Du er OK (2 timer)</a:t>
            </a:r>
            <a:endParaRPr lang="da-DK" sz="1800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ln w="25400"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a-DK" b="1" u="sng" dirty="0" smtClean="0"/>
              <a:t>Hvad:</a:t>
            </a:r>
          </a:p>
          <a:p>
            <a:pPr marL="0" indent="0">
              <a:buNone/>
            </a:pPr>
            <a:r>
              <a:rPr lang="da-DK" dirty="0" smtClean="0"/>
              <a:t>Modellen bruges til at kende sig selv, reflektere over egne handlinger og kende sig selv i forhold til andre mennesker. </a:t>
            </a:r>
          </a:p>
          <a:p>
            <a:pPr marL="0" indent="0">
              <a:buNone/>
            </a:pPr>
            <a:r>
              <a:rPr lang="da-DK" b="1" u="sng" dirty="0" smtClean="0"/>
              <a:t>Hvorfor:</a:t>
            </a:r>
          </a:p>
          <a:p>
            <a:pPr marL="0" indent="0">
              <a:buNone/>
            </a:pPr>
            <a:r>
              <a:rPr lang="da-DK" dirty="0" smtClean="0"/>
              <a:t>Det giver forståelse og forforståelse for dit syn på andre mennesker, kommunikation og samarbejde. Grunden til at det er en god ide at arbejde med er; vi kan få en meget bedre kommunikation, samarbejde og trivsel ved at Jeg er OK og Du er OK – vi er ligeværdige.</a:t>
            </a:r>
          </a:p>
          <a:p>
            <a:pPr marL="0" indent="0">
              <a:buNone/>
            </a:pPr>
            <a:r>
              <a:rPr lang="da-DK" b="1" u="sng" dirty="0" smtClean="0"/>
              <a:t>Hvordan:</a:t>
            </a:r>
          </a:p>
          <a:p>
            <a:pPr marL="0" indent="0">
              <a:buNone/>
            </a:pPr>
            <a:r>
              <a:rPr lang="da-DK" dirty="0" smtClean="0"/>
              <a:t>Underviseren præsenterer modellen i ét trin ad gangen – stille og roligt.</a:t>
            </a:r>
          </a:p>
          <a:p>
            <a:pPr marL="0" indent="0">
              <a:buNone/>
            </a:pPr>
            <a:r>
              <a:rPr lang="da-DK" dirty="0" smtClean="0"/>
              <a:t>Du kan med stort udbytte lave rollespil med dig selv og bruge både tonefald og kropssprog - lidt overdrevet… </a:t>
            </a:r>
          </a:p>
          <a:p>
            <a:pPr marL="0" indent="0">
              <a:buNone/>
            </a:pPr>
            <a:r>
              <a:rPr lang="da-DK" dirty="0" smtClean="0"/>
              <a:t>Det er vigtigt at deltagerne får tid til at tænke og opleve undervejs. Så én ting ad gangen stille og roligt.</a:t>
            </a:r>
          </a:p>
          <a:p>
            <a:pPr marL="0" indent="0">
              <a:buNone/>
            </a:pPr>
            <a:r>
              <a:rPr lang="da-DK" b="1" dirty="0" smtClean="0"/>
              <a:t>Gruppearbejde:</a:t>
            </a:r>
          </a:p>
          <a:p>
            <a:pPr marL="0" indent="0">
              <a:buNone/>
            </a:pPr>
            <a:r>
              <a:rPr lang="da-DK" dirty="0" smtClean="0"/>
              <a:t>Deltagerne skal fortælle hinanden om situationer og personer, hvor de oplever sig selv i:</a:t>
            </a:r>
          </a:p>
          <a:p>
            <a:r>
              <a:rPr lang="da-DK" dirty="0" smtClean="0"/>
              <a:t>Jeg er OK-Du er OK (grønt felt), </a:t>
            </a:r>
          </a:p>
          <a:p>
            <a:r>
              <a:rPr lang="da-DK" dirty="0" smtClean="0"/>
              <a:t>Jeg er OK-Du er ikke OK (orange felt) og </a:t>
            </a:r>
          </a:p>
          <a:p>
            <a:r>
              <a:rPr lang="da-DK" dirty="0" smtClean="0"/>
              <a:t>Jeg er ikke OK-Du er OK.(gult felt).</a:t>
            </a:r>
          </a:p>
          <a:p>
            <a:pPr marL="0" indent="0">
              <a:buNone/>
            </a:pPr>
            <a:r>
              <a:rPr lang="da-DK" dirty="0" smtClean="0"/>
              <a:t>Opsamling på klassen, hvor du spørger ind til deltagerne, hvad de har snakket om.</a:t>
            </a:r>
          </a:p>
          <a:p>
            <a:pPr marL="0" indent="0">
              <a:buNone/>
            </a:pPr>
            <a:r>
              <a:rPr lang="da-DK" b="1" dirty="0" smtClean="0"/>
              <a:t>Det er vigtigt at sige: </a:t>
            </a:r>
            <a:r>
              <a:rPr lang="da-DK" dirty="0" smtClean="0"/>
              <a:t>I skal kun sige det I har lyst til at fortælle ellers er det OK ikke at fortælle det her. Det I har snakket om i grupperne bliver i grupperne.</a:t>
            </a:r>
            <a:endParaRPr lang="da-DK" dirty="0"/>
          </a:p>
        </p:txBody>
      </p:sp>
      <p:pic>
        <p:nvPicPr>
          <p:cNvPr id="6" name="Billede 5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244" y="889158"/>
            <a:ext cx="2141220" cy="277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891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6112" y="3202"/>
            <a:ext cx="4019701" cy="960626"/>
          </a:xfrm>
        </p:spPr>
        <p:txBody>
          <a:bodyPr>
            <a:normAutofit fontScale="90000"/>
          </a:bodyPr>
          <a:lstStyle/>
          <a:p>
            <a:r>
              <a:rPr lang="da-DK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OK modellen</a:t>
            </a:r>
            <a:endParaRPr lang="da-DK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8895" y="224905"/>
            <a:ext cx="2139881" cy="28044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 flipH="1">
            <a:off x="1737239" y="3756454"/>
            <a:ext cx="8691863" cy="9311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6084888" y="963827"/>
            <a:ext cx="14931" cy="5603876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pic>
        <p:nvPicPr>
          <p:cNvPr id="6" name="Picture 21" descr="j04114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375" y="3345291"/>
            <a:ext cx="1008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8" descr="j04102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826" y="3345291"/>
            <a:ext cx="7064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0" descr="j041149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397" y="5256536"/>
            <a:ext cx="56991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1767231" y="1547257"/>
            <a:ext cx="3979369" cy="1807346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altLang="da-DK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a-DK" altLang="da-D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Tør ikke sige, hvad jeg mener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altLang="da-D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Tager helst ikke ansvar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altLang="da-D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Lille selvrespekt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438106" y="1547258"/>
            <a:ext cx="3990996" cy="1798033"/>
          </a:xfrm>
          <a:prstGeom prst="rect">
            <a:avLst/>
          </a:prstGeom>
          <a:solidFill>
            <a:srgbClr val="00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altLang="da-D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Klare aftaler, holder løfter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altLang="da-D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Når sine mål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altLang="da-D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Lytter til andre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altLang="da-D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Selvværd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438106" y="4281916"/>
            <a:ext cx="3990996" cy="17980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altLang="da-D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Angriber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altLang="da-D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Aggressiv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altLang="da-D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Skyder skylden på andre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altLang="da-D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Magt og dominans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1767231" y="4281916"/>
            <a:ext cx="3979370" cy="1798033"/>
          </a:xfrm>
          <a:prstGeom prst="rect">
            <a:avLst/>
          </a:prstGeom>
          <a:solidFill>
            <a:srgbClr val="FF0000">
              <a:alpha val="82000"/>
            </a:srgb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altLang="da-D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Jeg kan ikke noget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altLang="da-D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Der er ingen, der kan hjælpe</a:t>
            </a:r>
            <a:r>
              <a:rPr kumimoji="0" lang="da-DK" altLang="da-DK" sz="1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mig</a:t>
            </a:r>
            <a:endParaRPr lang="da-DK" altLang="da-DK" sz="1800" b="1" kern="0" noProof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a-DK" altLang="da-DK" sz="1800" b="1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Værdiløs position</a:t>
            </a:r>
            <a:endParaRPr lang="da-DK" altLang="da-DK" sz="1800" b="1" kern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19" descr="j041024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087" y="1275403"/>
            <a:ext cx="863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039474" y="6532456"/>
            <a:ext cx="20873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Du er ikke OK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10567848" y="3568465"/>
            <a:ext cx="15406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Jeg er OK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368689" y="617206"/>
            <a:ext cx="14473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Du er OK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-73058" y="3568465"/>
            <a:ext cx="19446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Jeg er ikke OK</a:t>
            </a:r>
          </a:p>
        </p:txBody>
      </p:sp>
    </p:spTree>
    <p:extLst>
      <p:ext uri="{BB962C8B-B14F-4D97-AF65-F5344CB8AC3E}">
        <p14:creationId xmlns:p14="http://schemas.microsoft.com/office/powerpoint/2010/main" val="401906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624E3CD10854468FCCE94CAABFFAEB" ma:contentTypeVersion="20" ma:contentTypeDescription="Opret et nyt dokument." ma:contentTypeScope="" ma:versionID="7c3ddf537af1a0519b2e07c4694c1aa8">
  <xsd:schema xmlns:xsd="http://www.w3.org/2001/XMLSchema" xmlns:xs="http://www.w3.org/2001/XMLSchema" xmlns:p="http://schemas.microsoft.com/office/2006/metadata/properties" xmlns:ns2="e5a614a0-e390-4758-987e-00508b2d8f32" xmlns:ns3="8e01ca8f-5ef1-4f69-bef7-0923966b1c21" targetNamespace="http://schemas.microsoft.com/office/2006/metadata/properties" ma:root="true" ma:fieldsID="93ae44c31d334598fdeec0aaa330e800" ns2:_="" ns3:_="">
    <xsd:import namespace="e5a614a0-e390-4758-987e-00508b2d8f32"/>
    <xsd:import namespace="8e01ca8f-5ef1-4f69-bef7-0923966b1c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Dato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614a0-e390-4758-987e-00508b2d8f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Dato" ma:index="12" nillable="true" ma:displayName="Dato" ma:format="DateOnly" ma:internalName="Dato">
      <xsd:simpleType>
        <xsd:restriction base="dms:DateTime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78d8fed3-eade-4d2d-8e51-d1e1973cc8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01ca8f-5ef1-4f69-bef7-0923966b1c2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22ef22a-6204-49a6-8902-6181c02549c8}" ma:internalName="TaxCatchAll" ma:showField="CatchAllData" ma:web="8e01ca8f-5ef1-4f69-bef7-0923966b1c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20A663-2F54-4907-872E-D3446D5475B8}"/>
</file>

<file path=customXml/itemProps2.xml><?xml version="1.0" encoding="utf-8"?>
<ds:datastoreItem xmlns:ds="http://schemas.openxmlformats.org/officeDocument/2006/customXml" ds:itemID="{01119E94-D461-4E05-86AB-F96D656187CE}"/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331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Office-tema</vt:lpstr>
      <vt:lpstr>Underviservejledning  Jeg er OK – Du er OK (2 timer)</vt:lpstr>
      <vt:lpstr>OK modellen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 modellen</dc:title>
  <dc:creator>Jette Grundahl Lindskov</dc:creator>
  <cp:lastModifiedBy>Jette Grundahl Lindskov</cp:lastModifiedBy>
  <cp:revision>7</cp:revision>
  <dcterms:created xsi:type="dcterms:W3CDTF">2023-09-18T08:41:12Z</dcterms:created>
  <dcterms:modified xsi:type="dcterms:W3CDTF">2023-09-19T11:07:44Z</dcterms:modified>
</cp:coreProperties>
</file>