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6" r:id="rId5"/>
    <p:sldId id="272" r:id="rId6"/>
    <p:sldId id="258" r:id="rId7"/>
    <p:sldId id="257" r:id="rId8"/>
    <p:sldId id="259" r:id="rId9"/>
    <p:sldId id="274" r:id="rId10"/>
    <p:sldId id="261" r:id="rId11"/>
    <p:sldId id="262" r:id="rId12"/>
    <p:sldId id="271" r:id="rId13"/>
    <p:sldId id="263" r:id="rId14"/>
    <p:sldId id="264" r:id="rId15"/>
    <p:sldId id="265" r:id="rId16"/>
    <p:sldId id="266" r:id="rId17"/>
    <p:sldId id="270" r:id="rId18"/>
    <p:sldId id="267" r:id="rId19"/>
    <p:sldId id="268" r:id="rId20"/>
    <p:sldId id="269" r:id="rId21"/>
    <p:sldId id="273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7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94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4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>
              <a:defRPr sz="22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fld id="{81D2C36F-4504-47C0-B82F-A167342A2754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6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10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46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2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7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2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6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68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51580BD-7D80-4957-A58D-916E994AB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A230B38-5D01-4343-9209-8B2DDAACD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54" y="-9823"/>
            <a:ext cx="12188952" cy="1708970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2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F8FD28F-2D67-45A9-BB95-396877333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3869140"/>
            <a:ext cx="12188952" cy="298748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2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59DE95-F3B9-4A35-9681-78FA926F0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4A47A5-A9A3-468A-AC1C-7D75820B4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944" y="1752605"/>
            <a:ext cx="8373711" cy="3819190"/>
          </a:xfrm>
        </p:spPr>
        <p:txBody>
          <a:bodyPr anchor="b">
            <a:normAutofit/>
          </a:bodyPr>
          <a:lstStyle/>
          <a:p>
            <a:r>
              <a:rPr lang="da-DK" sz="5400" dirty="0">
                <a:solidFill>
                  <a:srgbClr val="FF0000"/>
                </a:solidFill>
              </a:rPr>
              <a:t>Ny taxi vejledning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58C03F3-FA8E-43B3-B9E5-55D30930D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945" y="585696"/>
            <a:ext cx="9269486" cy="633503"/>
          </a:xfrm>
        </p:spPr>
        <p:txBody>
          <a:bodyPr anchor="ctr">
            <a:normAutofit/>
          </a:bodyPr>
          <a:lstStyle/>
          <a:p>
            <a:endParaRPr lang="da-DK">
              <a:solidFill>
                <a:srgbClr val="FFFFFF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E687E3B-9C6D-4102-8F38-DCB77C49C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12FB9A8-E482-4339-A730-6C024982A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1380213"/>
            <a:ext cx="10375638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3C7C39-C73B-4051-B742-C9086B7B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866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AC5DE-3A1F-465C-9DEC-E40F577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Bedømmelse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3BF94B-EBDC-4681-B5EC-72CE302BF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180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Prøven bedømmes ud fra disse bedømmelsespunkter: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Kørsel i kryds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Placering og hastighed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Forudseenhed/trafikrytme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Hensyn i trafikken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Passagervenlig kørsel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Defensiv og energirigtig kørsel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Brug af udstyr (GPS mv.)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Vending og baglæns kørsel </a:t>
            </a:r>
          </a:p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BA06B18-91E7-4CBD-8B17-D1B4E705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5081A8C-7B6C-4ECC-95C5-F6EFAFDE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8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AC5DE-3A1F-465C-9DEC-E40F577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Bedømmelse, karakter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3BF94B-EBDC-4681-B5EC-72CE302BF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a-DK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Karakterskala</a:t>
            </a:r>
            <a:r>
              <a:rPr lang="da-DK" sz="1800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da-DK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Meget tilfredsstillende, 4 point (fejlfri kørsel, med meget få og ubetydelige fejl)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Tilfredsstillende, 3 point (den gode præstation med enkelte små fejl)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Mindre tilfredsstillende, 2 point (den jævne præstation, med flere fejl)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Ikke tilfredsstillende, 1 point (den svage præstation med flere fejl og mangler)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Utilfredsstillende, 0 point </a:t>
            </a:r>
            <a:r>
              <a:rPr lang="da-DK" sz="180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(ikke bestået)</a:t>
            </a: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(præstationen med én eller flere meget alvorlige fejl) 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BA06B18-91E7-4CBD-8B17-D1B4E705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5081A8C-7B6C-4ECC-95C5-F6EFAFDE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7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AC5DE-3A1F-465C-9DEC-E40F577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Bedømmelse, resultat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3BF94B-EBDC-4681-B5EC-72CE302BF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200" dirty="0"/>
              <a:t>Bestå!</a:t>
            </a:r>
          </a:p>
          <a:p>
            <a:r>
              <a:rPr lang="da-DK" dirty="0"/>
              <a:t>Mindst 25 point</a:t>
            </a:r>
          </a:p>
          <a:p>
            <a:r>
              <a:rPr lang="da-DK" dirty="0"/>
              <a:t>Ikke 0 point i nogen af disciplinerne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BA06B18-91E7-4CBD-8B17-D1B4E705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5081A8C-7B6C-4ECC-95C5-F6EFAFDE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58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AC5DE-3A1F-465C-9DEC-E40F577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Meget alvorlige fejl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3BF94B-EBDC-4681-B5EC-72CE302BF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Fremkørsel for rødt lys. </a:t>
            </a:r>
          </a:p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Kører over kryds for gult/rødt lys, hvor der var rimelig mulighed for at standse. </a:t>
            </a:r>
          </a:p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Grove hastigheds overskridelser (reagerer ikke på tavler og lignende). </a:t>
            </a:r>
          </a:p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Kører overdrevent langsomt. </a:t>
            </a:r>
          </a:p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Kan ikke betjene</a:t>
            </a:r>
            <a:r>
              <a:rPr lang="da-DK" sz="1600" b="0" dirty="0">
                <a:solidFill>
                  <a:srgbClr val="000000"/>
                </a:solidFill>
                <a:latin typeface="Tahoma" panose="020B0604030504040204" pitchFamily="34" charset="0"/>
              </a:rPr>
              <a:t> /</a:t>
            </a: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anvende bilens udstyr rutineret (fx bakkamera, lys, el bagrude, vinduesviskere, bilens GPS, </a:t>
            </a:r>
            <a:r>
              <a:rPr lang="da-DK" sz="16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</a:rPr>
              <a:t>Etc</a:t>
            </a: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). </a:t>
            </a:r>
          </a:p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Kan ikke indtaste/indtale adressen i bilens GPS. </a:t>
            </a:r>
          </a:p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Større omveje ved kørsel efter GPS, eller følger ikke bilens GPS (over 5% omvej). </a:t>
            </a:r>
          </a:p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Kursistens køremåde er uøkonomisk. </a:t>
            </a:r>
          </a:p>
          <a:p>
            <a:pPr marL="0" indent="0">
              <a:buNone/>
            </a:pPr>
            <a:r>
              <a:rPr lang="da-DK" sz="16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Manglende forståelse af trafikrytme, manglende forudseenhed og ikke-passagervenlig kørsel.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BA06B18-91E7-4CBD-8B17-D1B4E705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5081A8C-7B6C-4ECC-95C5-F6EFAFDE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5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AC5DE-3A1F-465C-9DEC-E40F577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Meget alvorlige fejl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3BF94B-EBDC-4681-B5EC-72CE302BF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918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80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Utilstrækkelig orientering </a:t>
            </a: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så der opstår en farlig eller en potentiel farlig situation især ved: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Fremkørsel uden tilstrækkelig orientering især ved fremkørsel ved ubetinget vigepligt, stoptavle, fremkørsel ved højre vigepligt.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• Utilstrækkelig orientering f.eks. ved vognbaneskift, sammenfletning, kørsel i sving, kørsel i rundkørsel, kørsel forbi holdende og gående og andre potentielt farlige situationer. </a:t>
            </a:r>
          </a:p>
          <a:p>
            <a:pPr marL="0" indent="0">
              <a:buNone/>
            </a:pPr>
            <a:endParaRPr lang="da-DK" sz="1800" b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da-DK" dirty="0"/>
              <a:t>Konsekvens:</a:t>
            </a:r>
            <a:br>
              <a:rPr lang="da-DK" dirty="0"/>
            </a:br>
            <a:r>
              <a:rPr lang="da-DK" dirty="0"/>
              <a:t>Ikke bestået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BA06B18-91E7-4CBD-8B17-D1B4E705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5081A8C-7B6C-4ECC-95C5-F6EFAFDE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75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AC5DE-3A1F-465C-9DEC-E40F577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Fejl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3BF94B-EBDC-4681-B5EC-72CE302BF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Mindre hastigheds overskridelser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Kører lidt for langsomt.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Mindre omveje ved kørsel efter GPS (max. 5% omvej).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Mindre betjenings fejl af bilens og bilens udstyr og GPS.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Misforstår censorens anvisninger ved kørsel uden GPS. </a:t>
            </a:r>
          </a:p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BA06B18-91E7-4CBD-8B17-D1B4E705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5081A8C-7B6C-4ECC-95C5-F6EFAFDE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606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9A59B4-CB3B-4527-B092-783F53368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Afslutning af prøven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F39737A-0BB3-4173-82FD-215C860B4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4800" dirty="0">
                <a:sym typeface="Wingdings" panose="05000000000000000000" pitchFamily="2" charset="2"/>
              </a:rPr>
              <a:t>  -  </a:t>
            </a:r>
          </a:p>
          <a:p>
            <a:r>
              <a:rPr lang="da-DK" dirty="0"/>
              <a:t>Begrundelse</a:t>
            </a:r>
          </a:p>
          <a:p>
            <a:r>
              <a:rPr lang="da-DK" dirty="0"/>
              <a:t>Undgå formaninger</a:t>
            </a:r>
          </a:p>
          <a:p>
            <a:r>
              <a:rPr lang="da-DK" dirty="0"/>
              <a:t>Undgå undervisning</a:t>
            </a:r>
          </a:p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BED8F82-8C71-40E6-8F05-B4BE66CB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853A2E1-FFDA-447A-BF8A-FE729E3EE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07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63508-908E-487E-A74B-39F94F26F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Afrapportering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6CFBEC2-739B-48F3-8666-F3E29FF4C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8816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- Antal point for hver af de 8 bedømmelsespunkter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- Samlet antal point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- Om prøven er bestået eller ikke bestået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- Ved ikke bestået prøve skal der indrapporteres en begrundelse i kommentarfeltet.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- Indrapporteringen med tablet eller mobiltelefon, eller samlet efter prøvernes afholdelse.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- Indrapporteres prøverne samlet kan bedømmelsesskemaet bagerst i vejledningen benyttes (bilag 1). </a:t>
            </a: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Indrapporteringen af prøveresultatet skal ske </a:t>
            </a:r>
            <a:r>
              <a:rPr lang="da-DK" sz="180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senest 3 dage </a:t>
            </a:r>
            <a:r>
              <a:rPr lang="da-DK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efter prøvens afslutning. </a:t>
            </a:r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6AD7771-536F-48EE-8D5B-5515EA1D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4F5EDD2-92F2-434F-BD96-8E3D097C1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FE510F7-4A0F-4969-8036-7FD81936162C}"/>
              </a:ext>
            </a:extLst>
          </p:cNvPr>
          <p:cNvSpPr/>
          <p:nvPr/>
        </p:nvSpPr>
        <p:spPr>
          <a:xfrm>
            <a:off x="838199" y="5439747"/>
            <a:ext cx="8940283" cy="3732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603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03A62-5807-4F78-8B64-F8BB6AABA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eller kommentarer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0CAA537-4BA6-455B-AD64-246010B2D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63B79F-6D3B-4522-BDF0-AAC038D7B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026" name="Picture 2" descr="Har du spørgsmål om prøver i AMU? - TUR Transporterhvervets Uddannelser">
            <a:extLst>
              <a:ext uri="{FF2B5EF4-FFF2-40B4-BE49-F238E27FC236}">
                <a16:creationId xmlns:a16="http://schemas.microsoft.com/office/drawing/2014/main" id="{F9D621ED-D0CB-41F6-87AE-09EF7BCF3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381" y="2085267"/>
            <a:ext cx="6205276" cy="397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65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05E5D1-1B51-48CD-B9F3-23E495DC4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Sig endelig til undervejs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D1FEA6-75F1-45F5-A663-C44F4E519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E6EB76E-3AFB-42F0-8197-12E1BD70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F6E0727-5CCB-4CEB-878C-AC0FFFBF8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facebook kommentar">
            <a:extLst>
              <a:ext uri="{FF2B5EF4-FFF2-40B4-BE49-F238E27FC236}">
                <a16:creationId xmlns:a16="http://schemas.microsoft.com/office/drawing/2014/main" id="{A5A9D23E-C9FE-4774-9A67-01236218EB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33"/>
          <a:stretch/>
        </p:blipFill>
        <p:spPr bwMode="auto">
          <a:xfrm>
            <a:off x="838199" y="2108595"/>
            <a:ext cx="6459584" cy="366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9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12BA4-006F-4622-8EBB-EC03AA27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Men hvorfor ny vejledning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A0EBA51-CEED-4F8D-A6AC-4CCD4F300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Der manglede klare rammer </a:t>
            </a:r>
          </a:p>
          <a:p>
            <a:r>
              <a:rPr lang="da-DK" dirty="0"/>
              <a:t>Individuel fortolkning</a:t>
            </a:r>
          </a:p>
          <a:p>
            <a:r>
              <a:rPr lang="da-DK" dirty="0"/>
              <a:t>Ulighed på landsplan</a:t>
            </a:r>
          </a:p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8377835-C927-481C-84B7-14762FF78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A0A5194-F57E-4767-880E-A9EFD300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37F7786-DDE4-498C-868B-F48FB2CCA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45"/>
          <a:stretch/>
        </p:blipFill>
        <p:spPr bwMode="auto">
          <a:xfrm>
            <a:off x="7138971" y="2318456"/>
            <a:ext cx="3597966" cy="373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8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02F678-F75A-4B30-9890-A6A702BD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Oversigt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A97C040-D03F-4824-BB57-57F5AC9D4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a-DK" dirty="0"/>
              <a:t>Målsætning</a:t>
            </a:r>
          </a:p>
          <a:p>
            <a:pPr>
              <a:lnSpc>
                <a:spcPct val="100000"/>
              </a:lnSpc>
            </a:pPr>
            <a:r>
              <a:rPr lang="da-DK" dirty="0"/>
              <a:t>Rammer</a:t>
            </a:r>
          </a:p>
          <a:p>
            <a:pPr>
              <a:lnSpc>
                <a:spcPct val="100000"/>
              </a:lnSpc>
            </a:pPr>
            <a:r>
              <a:rPr lang="da-DK" dirty="0"/>
              <a:t>Opstart af prøven</a:t>
            </a:r>
          </a:p>
          <a:p>
            <a:pPr>
              <a:lnSpc>
                <a:spcPct val="100000"/>
              </a:lnSpc>
            </a:pPr>
            <a:r>
              <a:rPr lang="da-DK" dirty="0"/>
              <a:t>Under prøven</a:t>
            </a:r>
          </a:p>
          <a:p>
            <a:pPr>
              <a:lnSpc>
                <a:spcPct val="100000"/>
              </a:lnSpc>
            </a:pPr>
            <a:r>
              <a:rPr lang="da-DK" dirty="0"/>
              <a:t>Bedømmelse </a:t>
            </a:r>
          </a:p>
          <a:p>
            <a:pPr>
              <a:lnSpc>
                <a:spcPct val="100000"/>
              </a:lnSpc>
            </a:pPr>
            <a:r>
              <a:rPr lang="da-DK" dirty="0"/>
              <a:t>Afslutning af prøven</a:t>
            </a:r>
          </a:p>
          <a:p>
            <a:pPr>
              <a:lnSpc>
                <a:spcPct val="100000"/>
              </a:lnSpc>
            </a:pPr>
            <a:r>
              <a:rPr lang="da-DK" dirty="0"/>
              <a:t>Afrapportering</a:t>
            </a:r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DC3EE3B-3C0B-4EB3-84FA-CD1AA7CA6676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628652" y="6140304"/>
            <a:ext cx="3154896" cy="287075"/>
          </a:xfrm>
        </p:spPr>
        <p:txBody>
          <a:bodyPr/>
          <a:lstStyle/>
          <a:p>
            <a:fld id="{BE0A88F0-556B-4BB7-8AAB-D63AEB65C662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C2FB891-1912-47E1-97A3-7F5CF296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CD84703-F868-4787-A069-8BFF6F37E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8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AF84A-DF43-4A20-BAAC-48805F80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Målsætning for vejledning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1E56D3F-8BFC-409C-9C10-636085139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Enkel opbygning</a:t>
            </a:r>
          </a:p>
          <a:p>
            <a:r>
              <a:rPr lang="da-DK" dirty="0"/>
              <a:t>Overskuelig</a:t>
            </a:r>
          </a:p>
          <a:p>
            <a:r>
              <a:rPr lang="da-DK" dirty="0"/>
              <a:t>Entydig</a:t>
            </a:r>
          </a:p>
          <a:p>
            <a:r>
              <a:rPr lang="da-DK" dirty="0"/>
              <a:t>Facit (så vidt det kan gives)</a:t>
            </a:r>
          </a:p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4DB7C64-E792-44B2-94A2-E5255ED3A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07B953A-4F29-4997-A149-906A227A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6F4347-BFEC-43BB-904A-259050698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Rammer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555F6DC-186A-452B-A36E-5E72C3795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Prøvetid = 35 minutters køretid</a:t>
            </a:r>
          </a:p>
          <a:p>
            <a:r>
              <a:rPr lang="da-DK" dirty="0"/>
              <a:t>Kørsel til 2 adresser med GPS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788E0FE-11F2-4D71-B8BD-4DB44114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FD37735-0E2C-45CA-B2F7-F8A65FEF8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08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4E009-CFA3-463C-AEB6-52BBD627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Opstart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056D6B-7114-45E9-AEB0-25A34FE97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Præsentation</a:t>
            </a:r>
          </a:p>
          <a:p>
            <a:r>
              <a:rPr lang="da-DK" dirty="0"/>
              <a:t>Venlig og imødekommende</a:t>
            </a:r>
          </a:p>
          <a:p>
            <a:r>
              <a:rPr lang="da-DK" dirty="0"/>
              <a:t>Kontrol af identitet</a:t>
            </a:r>
          </a:p>
          <a:p>
            <a:r>
              <a:rPr lang="da-DK" dirty="0"/>
              <a:t>Kontrol af lektionsplan</a:t>
            </a:r>
          </a:p>
          <a:p>
            <a:r>
              <a:rPr lang="da-DK" dirty="0"/>
              <a:t>Guidelines (prøvens afvikling)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0E584CC-BD15-41B1-9747-DAACB6E3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FE0897D-053E-434B-AC26-C3FF5954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1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12542-AD21-4189-A8EF-6BB8A7386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Under prøven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686B8A3-7B6A-49C3-A565-12A4200E8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Giv besked i god tid</a:t>
            </a:r>
          </a:p>
          <a:p>
            <a:r>
              <a:rPr lang="da-DK" dirty="0"/>
              <a:t>Vær tydelig</a:t>
            </a:r>
          </a:p>
          <a:p>
            <a:r>
              <a:rPr lang="da-DK" dirty="0"/>
              <a:t>Kommunikation </a:t>
            </a:r>
            <a:r>
              <a:rPr lang="da-DK"/>
              <a:t>- niveau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3E5C81D-3B24-4ABA-A3DF-D9FD34A97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2BD72E-C765-4C98-978F-88302050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8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6A7C9-2E7B-470F-9698-D15FE0626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251" y="824210"/>
            <a:ext cx="10939281" cy="1391532"/>
          </a:xfrm>
        </p:spPr>
        <p:txBody>
          <a:bodyPr/>
          <a:lstStyle/>
          <a:p>
            <a:r>
              <a:rPr lang="da-DK" dirty="0"/>
              <a:t>Under prøven, indgreb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64A7A12-7B33-4C8C-BC7B-F62AAB969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Verbalt indgreb</a:t>
            </a:r>
          </a:p>
          <a:p>
            <a:endParaRPr lang="da-DK" dirty="0"/>
          </a:p>
          <a:p>
            <a:r>
              <a:rPr lang="da-DK" dirty="0"/>
              <a:t>Fysisk indgreb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85DD5AE-2DBB-473D-9B00-3CB8607B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FD5DA2E-86A5-4138-B1AF-85E8F7D1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175210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LightSeedLeftStep">
      <a:dk1>
        <a:srgbClr val="000000"/>
      </a:dk1>
      <a:lt1>
        <a:srgbClr val="FFFFFF"/>
      </a:lt1>
      <a:dk2>
        <a:srgbClr val="233A3E"/>
      </a:dk2>
      <a:lt2>
        <a:srgbClr val="E8E6E2"/>
      </a:lt2>
      <a:accent1>
        <a:srgbClr val="90A5C3"/>
      </a:accent1>
      <a:accent2>
        <a:srgbClr val="7BA9B4"/>
      </a:accent2>
      <a:accent3>
        <a:srgbClr val="80AAA0"/>
      </a:accent3>
      <a:accent4>
        <a:srgbClr val="77AF8A"/>
      </a:accent4>
      <a:accent5>
        <a:srgbClr val="85AB82"/>
      </a:accent5>
      <a:accent6>
        <a:srgbClr val="8EAA74"/>
      </a:accent6>
      <a:hlink>
        <a:srgbClr val="977F5B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624E3CD10854468FCCE94CAABFFAEB" ma:contentTypeVersion="10" ma:contentTypeDescription="Opret et nyt dokument." ma:contentTypeScope="" ma:versionID="6176fd37a9468cbda79b1fe2b3128ab5">
  <xsd:schema xmlns:xsd="http://www.w3.org/2001/XMLSchema" xmlns:xs="http://www.w3.org/2001/XMLSchema" xmlns:p="http://schemas.microsoft.com/office/2006/metadata/properties" xmlns:ns2="e5a614a0-e390-4758-987e-00508b2d8f32" xmlns:ns3="8e01ca8f-5ef1-4f69-bef7-0923966b1c21" targetNamespace="http://schemas.microsoft.com/office/2006/metadata/properties" ma:root="true" ma:fieldsID="cf73eeb696dbacbb9d3f3940a98a57d9" ns2:_="" ns3:_="">
    <xsd:import namespace="e5a614a0-e390-4758-987e-00508b2d8f32"/>
    <xsd:import namespace="8e01ca8f-5ef1-4f69-bef7-0923966b1c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614a0-e390-4758-987e-00508b2d8f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01ca8f-5ef1-4f69-bef7-0923966b1c2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3E5CE8-D9FA-4CED-AD8A-4C64539978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614a0-e390-4758-987e-00508b2d8f32"/>
    <ds:schemaRef ds:uri="8e01ca8f-5ef1-4f69-bef7-0923966b1c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130177-ADB0-43F5-A65A-33119E9CC0F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60A46B7-30D3-43C6-8B04-9A7B538A3B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585</Words>
  <Application>Microsoft Office PowerPoint</Application>
  <PresentationFormat>Widescreen</PresentationFormat>
  <Paragraphs>111</Paragraphs>
  <Slides>18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18</vt:i4>
      </vt:variant>
    </vt:vector>
  </HeadingPairs>
  <TitlesOfParts>
    <vt:vector size="26" baseType="lpstr">
      <vt:lpstr>Arial</vt:lpstr>
      <vt:lpstr>Cambria</vt:lpstr>
      <vt:lpstr>Constantia</vt:lpstr>
      <vt:lpstr>Elephant</vt:lpstr>
      <vt:lpstr>Symbol</vt:lpstr>
      <vt:lpstr>Tahoma</vt:lpstr>
      <vt:lpstr>Univers Condensed</vt:lpstr>
      <vt:lpstr>MemoVTI</vt:lpstr>
      <vt:lpstr>Ny taxi vejledning</vt:lpstr>
      <vt:lpstr>Sig endelig til undervejs</vt:lpstr>
      <vt:lpstr>Men hvorfor ny vejledning</vt:lpstr>
      <vt:lpstr>Oversigt</vt:lpstr>
      <vt:lpstr>Målsætning for vejledning</vt:lpstr>
      <vt:lpstr>Rammer</vt:lpstr>
      <vt:lpstr>Opstart</vt:lpstr>
      <vt:lpstr>Under prøven</vt:lpstr>
      <vt:lpstr>Under prøven, indgreb</vt:lpstr>
      <vt:lpstr>Bedømmelse</vt:lpstr>
      <vt:lpstr>Bedømmelse, karakter</vt:lpstr>
      <vt:lpstr>Bedømmelse, resultat</vt:lpstr>
      <vt:lpstr>Meget alvorlige fejl</vt:lpstr>
      <vt:lpstr>Meget alvorlige fejl</vt:lpstr>
      <vt:lpstr>Fejl</vt:lpstr>
      <vt:lpstr>Afslutning af prøven</vt:lpstr>
      <vt:lpstr>Afrapportering</vt:lpstr>
      <vt:lpstr>Spørgsmål eller kommentarer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taxi vejledning</dc:title>
  <dc:creator>Jes-Peter Nielsen</dc:creator>
  <cp:lastModifiedBy>Jane Ellingsen</cp:lastModifiedBy>
  <cp:revision>25</cp:revision>
  <dcterms:created xsi:type="dcterms:W3CDTF">2021-08-06T08:02:03Z</dcterms:created>
  <dcterms:modified xsi:type="dcterms:W3CDTF">2021-09-01T10:02:07Z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0x010100D6624E3CD10854468FCCE94CAABFFAEB</vt:lpwstr>
  </property>
</Properties>
</file>