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10.jpg" ContentType="image/pn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7"/>
  </p:notesMasterIdLst>
  <p:sldIdLst>
    <p:sldId id="261" r:id="rId5"/>
    <p:sldId id="361" r:id="rId6"/>
    <p:sldId id="266" r:id="rId7"/>
    <p:sldId id="272" r:id="rId8"/>
    <p:sldId id="268" r:id="rId9"/>
    <p:sldId id="265" r:id="rId10"/>
    <p:sldId id="324" r:id="rId11"/>
    <p:sldId id="325" r:id="rId12"/>
    <p:sldId id="326" r:id="rId13"/>
    <p:sldId id="323" r:id="rId14"/>
    <p:sldId id="273" r:id="rId15"/>
    <p:sldId id="290" r:id="rId16"/>
    <p:sldId id="327" r:id="rId17"/>
    <p:sldId id="275" r:id="rId18"/>
    <p:sldId id="276" r:id="rId19"/>
    <p:sldId id="274" r:id="rId20"/>
    <p:sldId id="277" r:id="rId21"/>
    <p:sldId id="328" r:id="rId22"/>
    <p:sldId id="329" r:id="rId23"/>
    <p:sldId id="263" r:id="rId24"/>
    <p:sldId id="264" r:id="rId25"/>
    <p:sldId id="320" r:id="rId26"/>
    <p:sldId id="278" r:id="rId27"/>
    <p:sldId id="280" r:id="rId28"/>
    <p:sldId id="281" r:id="rId29"/>
    <p:sldId id="282" r:id="rId30"/>
    <p:sldId id="284" r:id="rId31"/>
    <p:sldId id="283" r:id="rId32"/>
    <p:sldId id="285" r:id="rId33"/>
    <p:sldId id="286" r:id="rId34"/>
    <p:sldId id="287" r:id="rId35"/>
    <p:sldId id="359" r:id="rId36"/>
    <p:sldId id="330" r:id="rId37"/>
    <p:sldId id="270" r:id="rId38"/>
    <p:sldId id="289" r:id="rId39"/>
    <p:sldId id="291" r:id="rId40"/>
    <p:sldId id="331" r:id="rId41"/>
    <p:sldId id="294" r:id="rId42"/>
    <p:sldId id="295" r:id="rId43"/>
    <p:sldId id="296" r:id="rId44"/>
    <p:sldId id="300" r:id="rId45"/>
    <p:sldId id="298" r:id="rId46"/>
    <p:sldId id="299" r:id="rId47"/>
    <p:sldId id="302" r:id="rId48"/>
    <p:sldId id="303" r:id="rId49"/>
    <p:sldId id="332" r:id="rId50"/>
    <p:sldId id="301" r:id="rId51"/>
    <p:sldId id="304" r:id="rId52"/>
    <p:sldId id="333" r:id="rId53"/>
    <p:sldId id="313" r:id="rId54"/>
    <p:sldId id="305" r:id="rId55"/>
    <p:sldId id="306" r:id="rId56"/>
    <p:sldId id="322" r:id="rId57"/>
    <p:sldId id="307" r:id="rId58"/>
    <p:sldId id="316" r:id="rId59"/>
    <p:sldId id="321" r:id="rId60"/>
    <p:sldId id="314" r:id="rId61"/>
    <p:sldId id="315" r:id="rId62"/>
    <p:sldId id="308" r:id="rId63"/>
    <p:sldId id="309" r:id="rId64"/>
    <p:sldId id="310" r:id="rId65"/>
    <p:sldId id="311" r:id="rId66"/>
    <p:sldId id="317" r:id="rId67"/>
    <p:sldId id="312" r:id="rId68"/>
    <p:sldId id="319" r:id="rId69"/>
    <p:sldId id="292" r:id="rId70"/>
    <p:sldId id="293" r:id="rId71"/>
    <p:sldId id="336" r:id="rId72"/>
    <p:sldId id="337" r:id="rId73"/>
    <p:sldId id="343" r:id="rId74"/>
    <p:sldId id="344" r:id="rId75"/>
    <p:sldId id="345" r:id="rId76"/>
    <p:sldId id="338" r:id="rId77"/>
    <p:sldId id="347" r:id="rId78"/>
    <p:sldId id="340" r:id="rId79"/>
    <p:sldId id="341" r:id="rId80"/>
    <p:sldId id="342" r:id="rId81"/>
    <p:sldId id="348" r:id="rId82"/>
    <p:sldId id="346" r:id="rId83"/>
    <p:sldId id="349" r:id="rId84"/>
    <p:sldId id="350" r:id="rId85"/>
    <p:sldId id="356" r:id="rId86"/>
    <p:sldId id="351" r:id="rId87"/>
    <p:sldId id="355" r:id="rId88"/>
    <p:sldId id="352" r:id="rId89"/>
    <p:sldId id="353" r:id="rId90"/>
    <p:sldId id="354" r:id="rId91"/>
    <p:sldId id="357" r:id="rId92"/>
    <p:sldId id="334" r:id="rId93"/>
    <p:sldId id="358" r:id="rId94"/>
    <p:sldId id="335" r:id="rId95"/>
    <p:sldId id="259" r:id="rId9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5BA"/>
    <a:srgbClr val="25B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00CF4-89AB-48A4-AF54-43B6D3DB3DDC}" v="2" dt="2022-06-28T08:17:21.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83"/>
    <p:restoredTop sz="94653"/>
  </p:normalViewPr>
  <p:slideViewPr>
    <p:cSldViewPr snapToGrid="0" snapToObjects="1">
      <p:cViewPr varScale="1">
        <p:scale>
          <a:sx n="82" d="100"/>
          <a:sy n="82" d="100"/>
        </p:scale>
        <p:origin x="514"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5" d="100"/>
          <a:sy n="135" d="100"/>
        </p:scale>
        <p:origin x="4520"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3EEBE-F071-4E05-9429-7B0F6B88714A}" type="doc">
      <dgm:prSet loTypeId="urn:microsoft.com/office/officeart/2005/8/layout/radial6" loCatId="cycle" qsTypeId="urn:microsoft.com/office/officeart/2005/8/quickstyle/3d1" qsCatId="3D" csTypeId="urn:microsoft.com/office/officeart/2005/8/colors/colorful1" csCatId="colorful" phldr="1"/>
      <dgm:spPr/>
      <dgm:t>
        <a:bodyPr/>
        <a:lstStyle/>
        <a:p>
          <a:endParaRPr lang="da-DK"/>
        </a:p>
      </dgm:t>
    </dgm:pt>
    <dgm:pt modelId="{5F62BA77-0678-437C-B7F9-C946FF4EB653}">
      <dgm:prSet phldrT="[Tekst]" custT="1"/>
      <dgm:spPr>
        <a:solidFill>
          <a:srgbClr val="0070C0"/>
        </a:solidFill>
      </dgm:spPr>
      <dgm:t>
        <a:bodyPr/>
        <a:lstStyle/>
        <a:p>
          <a:r>
            <a:rPr lang="da-DK" sz="2200" b="1" dirty="0"/>
            <a:t>Teamets </a:t>
          </a:r>
        </a:p>
        <a:p>
          <a:r>
            <a:rPr lang="da-DK" sz="2200" b="1" dirty="0"/>
            <a:t>5R</a:t>
          </a:r>
        </a:p>
      </dgm:t>
    </dgm:pt>
    <dgm:pt modelId="{7205C925-EDB9-45BD-A121-474E7E4733EB}" type="parTrans" cxnId="{4843EC71-F20C-4E54-AB4C-54C6E3BDD8BF}">
      <dgm:prSet/>
      <dgm:spPr/>
      <dgm:t>
        <a:bodyPr/>
        <a:lstStyle/>
        <a:p>
          <a:endParaRPr lang="da-DK" sz="1500"/>
        </a:p>
      </dgm:t>
    </dgm:pt>
    <dgm:pt modelId="{12220B5C-0B35-4A8C-8064-588027395853}" type="sibTrans" cxnId="{4843EC71-F20C-4E54-AB4C-54C6E3BDD8BF}">
      <dgm:prSet/>
      <dgm:spPr/>
      <dgm:t>
        <a:bodyPr/>
        <a:lstStyle/>
        <a:p>
          <a:endParaRPr lang="da-DK" sz="1500"/>
        </a:p>
      </dgm:t>
    </dgm:pt>
    <dgm:pt modelId="{2499ABAA-F9DB-4D02-BF98-DE9F9121BB3B}">
      <dgm:prSet phldrT="[Tekst]" custT="1"/>
      <dgm:spPr/>
      <dgm:t>
        <a:bodyPr/>
        <a:lstStyle/>
        <a:p>
          <a:r>
            <a:rPr lang="da-DK" sz="1500" dirty="0"/>
            <a:t>Rammer</a:t>
          </a:r>
        </a:p>
      </dgm:t>
    </dgm:pt>
    <dgm:pt modelId="{62BED98D-C20E-41F8-ACCE-D485BDA96048}" type="parTrans" cxnId="{8F5C105C-B2F1-4A91-99D6-5222F4F724F0}">
      <dgm:prSet/>
      <dgm:spPr/>
      <dgm:t>
        <a:bodyPr/>
        <a:lstStyle/>
        <a:p>
          <a:endParaRPr lang="da-DK" sz="1500"/>
        </a:p>
      </dgm:t>
    </dgm:pt>
    <dgm:pt modelId="{6EF9C81E-F121-454C-9248-8C981AD9758F}" type="sibTrans" cxnId="{8F5C105C-B2F1-4A91-99D6-5222F4F724F0}">
      <dgm:prSet/>
      <dgm:spPr/>
      <dgm:t>
        <a:bodyPr/>
        <a:lstStyle/>
        <a:p>
          <a:endParaRPr lang="da-DK" sz="1500"/>
        </a:p>
      </dgm:t>
    </dgm:pt>
    <dgm:pt modelId="{13AAE4B2-87D1-48BF-8962-F432A74847D2}">
      <dgm:prSet phldrT="[Tekst]" custT="1"/>
      <dgm:spPr/>
      <dgm:t>
        <a:bodyPr/>
        <a:lstStyle/>
        <a:p>
          <a:r>
            <a:rPr lang="da-DK" sz="1500" dirty="0"/>
            <a:t>Retning</a:t>
          </a:r>
        </a:p>
      </dgm:t>
    </dgm:pt>
    <dgm:pt modelId="{6D02A898-A714-4D52-ABA7-E2C043613D80}" type="parTrans" cxnId="{1F4BEF65-079D-4CC9-97BB-6788303FEEDD}">
      <dgm:prSet/>
      <dgm:spPr/>
      <dgm:t>
        <a:bodyPr/>
        <a:lstStyle/>
        <a:p>
          <a:endParaRPr lang="da-DK" sz="1500"/>
        </a:p>
      </dgm:t>
    </dgm:pt>
    <dgm:pt modelId="{CCACF724-FACD-40FF-B9F0-92A606C289F7}" type="sibTrans" cxnId="{1F4BEF65-079D-4CC9-97BB-6788303FEEDD}">
      <dgm:prSet/>
      <dgm:spPr/>
      <dgm:t>
        <a:bodyPr/>
        <a:lstStyle/>
        <a:p>
          <a:endParaRPr lang="da-DK" sz="1500"/>
        </a:p>
      </dgm:t>
    </dgm:pt>
    <dgm:pt modelId="{903F4866-A23E-4814-B4A8-0905D2476943}">
      <dgm:prSet phldrT="[Tekst]" custT="1"/>
      <dgm:spPr/>
      <dgm:t>
        <a:bodyPr/>
        <a:lstStyle/>
        <a:p>
          <a:r>
            <a:rPr lang="da-DK" sz="1500" dirty="0"/>
            <a:t>Roller</a:t>
          </a:r>
        </a:p>
      </dgm:t>
    </dgm:pt>
    <dgm:pt modelId="{3C6A1384-EF9C-4A21-A09A-B1DF3630D6B5}" type="parTrans" cxnId="{6C3D6274-9175-4952-83E6-02FD7C4254B0}">
      <dgm:prSet/>
      <dgm:spPr/>
      <dgm:t>
        <a:bodyPr/>
        <a:lstStyle/>
        <a:p>
          <a:endParaRPr lang="da-DK" sz="1500"/>
        </a:p>
      </dgm:t>
    </dgm:pt>
    <dgm:pt modelId="{9436A8AE-B229-4E0B-B17E-D5BAB3C0DB98}" type="sibTrans" cxnId="{6C3D6274-9175-4952-83E6-02FD7C4254B0}">
      <dgm:prSet/>
      <dgm:spPr/>
      <dgm:t>
        <a:bodyPr/>
        <a:lstStyle/>
        <a:p>
          <a:endParaRPr lang="da-DK" sz="1500"/>
        </a:p>
      </dgm:t>
    </dgm:pt>
    <dgm:pt modelId="{A126C356-54E4-48F2-B45C-3F5DF68192D8}">
      <dgm:prSet phldrT="[Tekst]" custT="1"/>
      <dgm:spPr/>
      <dgm:t>
        <a:bodyPr/>
        <a:lstStyle/>
        <a:p>
          <a:r>
            <a:rPr lang="da-DK" sz="1500" dirty="0"/>
            <a:t>Relationer</a:t>
          </a:r>
        </a:p>
      </dgm:t>
    </dgm:pt>
    <dgm:pt modelId="{7C54D56E-D08F-4318-87C4-EED64976295D}" type="parTrans" cxnId="{4A8C14D5-430E-4177-AC99-89F18893EAD0}">
      <dgm:prSet/>
      <dgm:spPr/>
      <dgm:t>
        <a:bodyPr/>
        <a:lstStyle/>
        <a:p>
          <a:endParaRPr lang="da-DK" sz="1500"/>
        </a:p>
      </dgm:t>
    </dgm:pt>
    <dgm:pt modelId="{CD8DABBD-6190-487A-AFD8-CCADCEC46624}" type="sibTrans" cxnId="{4A8C14D5-430E-4177-AC99-89F18893EAD0}">
      <dgm:prSet/>
      <dgm:spPr/>
      <dgm:t>
        <a:bodyPr/>
        <a:lstStyle/>
        <a:p>
          <a:endParaRPr lang="da-DK" sz="1500"/>
        </a:p>
      </dgm:t>
    </dgm:pt>
    <dgm:pt modelId="{AD21FA71-FEC6-4BFA-9456-DCBF956621D2}">
      <dgm:prSet custT="1"/>
      <dgm:spPr/>
      <dgm:t>
        <a:bodyPr/>
        <a:lstStyle/>
        <a:p>
          <a:r>
            <a:rPr lang="da-DK" sz="1500" dirty="0"/>
            <a:t>Regler</a:t>
          </a:r>
        </a:p>
      </dgm:t>
    </dgm:pt>
    <dgm:pt modelId="{BE80279A-0364-40DA-88E0-E32F7075EE86}" type="parTrans" cxnId="{46A46966-1D3F-46F5-802A-B7017A276596}">
      <dgm:prSet/>
      <dgm:spPr/>
      <dgm:t>
        <a:bodyPr/>
        <a:lstStyle/>
        <a:p>
          <a:endParaRPr lang="da-DK" sz="1500"/>
        </a:p>
      </dgm:t>
    </dgm:pt>
    <dgm:pt modelId="{7522AA83-73C2-419A-8D83-BAC032DB26DF}" type="sibTrans" cxnId="{46A46966-1D3F-46F5-802A-B7017A276596}">
      <dgm:prSet/>
      <dgm:spPr/>
      <dgm:t>
        <a:bodyPr/>
        <a:lstStyle/>
        <a:p>
          <a:endParaRPr lang="da-DK" sz="1500"/>
        </a:p>
      </dgm:t>
    </dgm:pt>
    <dgm:pt modelId="{BEB936A4-1DFF-40CC-A541-E5F76DD6A3B1}" type="pres">
      <dgm:prSet presAssocID="{CD93EEBE-F071-4E05-9429-7B0F6B88714A}" presName="Name0" presStyleCnt="0">
        <dgm:presLayoutVars>
          <dgm:chMax val="1"/>
          <dgm:dir/>
          <dgm:animLvl val="ctr"/>
          <dgm:resizeHandles val="exact"/>
        </dgm:presLayoutVars>
      </dgm:prSet>
      <dgm:spPr/>
    </dgm:pt>
    <dgm:pt modelId="{F4055ACB-6C6B-4201-8233-6947D0705A14}" type="pres">
      <dgm:prSet presAssocID="{5F62BA77-0678-437C-B7F9-C946FF4EB653}" presName="centerShape" presStyleLbl="node0" presStyleIdx="0" presStyleCnt="1"/>
      <dgm:spPr/>
    </dgm:pt>
    <dgm:pt modelId="{EB29A288-F7E4-4A2F-8122-10452D1D43B2}" type="pres">
      <dgm:prSet presAssocID="{2499ABAA-F9DB-4D02-BF98-DE9F9121BB3B}" presName="node" presStyleLbl="node1" presStyleIdx="0" presStyleCnt="5">
        <dgm:presLayoutVars>
          <dgm:bulletEnabled val="1"/>
        </dgm:presLayoutVars>
      </dgm:prSet>
      <dgm:spPr/>
    </dgm:pt>
    <dgm:pt modelId="{A3A0D91B-6B99-403F-AA6C-E64AFFAE2A07}" type="pres">
      <dgm:prSet presAssocID="{2499ABAA-F9DB-4D02-BF98-DE9F9121BB3B}" presName="dummy" presStyleCnt="0"/>
      <dgm:spPr/>
    </dgm:pt>
    <dgm:pt modelId="{DEF164D2-54BF-4E09-88B7-F7631788F647}" type="pres">
      <dgm:prSet presAssocID="{6EF9C81E-F121-454C-9248-8C981AD9758F}" presName="sibTrans" presStyleLbl="sibTrans2D1" presStyleIdx="0" presStyleCnt="5"/>
      <dgm:spPr/>
    </dgm:pt>
    <dgm:pt modelId="{E2C76D08-9604-418C-8F31-46715DF964AE}" type="pres">
      <dgm:prSet presAssocID="{13AAE4B2-87D1-48BF-8962-F432A74847D2}" presName="node" presStyleLbl="node1" presStyleIdx="1" presStyleCnt="5">
        <dgm:presLayoutVars>
          <dgm:bulletEnabled val="1"/>
        </dgm:presLayoutVars>
      </dgm:prSet>
      <dgm:spPr/>
    </dgm:pt>
    <dgm:pt modelId="{B85B9895-FF69-4F8D-8A3D-23F704B534C5}" type="pres">
      <dgm:prSet presAssocID="{13AAE4B2-87D1-48BF-8962-F432A74847D2}" presName="dummy" presStyleCnt="0"/>
      <dgm:spPr/>
    </dgm:pt>
    <dgm:pt modelId="{AA899438-310C-4582-83AC-7106F7C08D89}" type="pres">
      <dgm:prSet presAssocID="{CCACF724-FACD-40FF-B9F0-92A606C289F7}" presName="sibTrans" presStyleLbl="sibTrans2D1" presStyleIdx="1" presStyleCnt="5"/>
      <dgm:spPr/>
    </dgm:pt>
    <dgm:pt modelId="{BC1F4427-CF76-4B84-A586-793595DE9FFE}" type="pres">
      <dgm:prSet presAssocID="{AD21FA71-FEC6-4BFA-9456-DCBF956621D2}" presName="node" presStyleLbl="node1" presStyleIdx="2" presStyleCnt="5">
        <dgm:presLayoutVars>
          <dgm:bulletEnabled val="1"/>
        </dgm:presLayoutVars>
      </dgm:prSet>
      <dgm:spPr/>
    </dgm:pt>
    <dgm:pt modelId="{1E3466C5-A5EB-46E1-A19E-571473EFE55A}" type="pres">
      <dgm:prSet presAssocID="{AD21FA71-FEC6-4BFA-9456-DCBF956621D2}" presName="dummy" presStyleCnt="0"/>
      <dgm:spPr/>
    </dgm:pt>
    <dgm:pt modelId="{3C536257-D0BC-4E4C-873B-3C26DCE492FD}" type="pres">
      <dgm:prSet presAssocID="{7522AA83-73C2-419A-8D83-BAC032DB26DF}" presName="sibTrans" presStyleLbl="sibTrans2D1" presStyleIdx="2" presStyleCnt="5"/>
      <dgm:spPr/>
    </dgm:pt>
    <dgm:pt modelId="{7AC44590-3C85-4390-8D5A-DF2D9C6EAC42}" type="pres">
      <dgm:prSet presAssocID="{903F4866-A23E-4814-B4A8-0905D2476943}" presName="node" presStyleLbl="node1" presStyleIdx="3" presStyleCnt="5">
        <dgm:presLayoutVars>
          <dgm:bulletEnabled val="1"/>
        </dgm:presLayoutVars>
      </dgm:prSet>
      <dgm:spPr/>
    </dgm:pt>
    <dgm:pt modelId="{6216056E-B49C-40DC-B30C-F2D173E94AE7}" type="pres">
      <dgm:prSet presAssocID="{903F4866-A23E-4814-B4A8-0905D2476943}" presName="dummy" presStyleCnt="0"/>
      <dgm:spPr/>
    </dgm:pt>
    <dgm:pt modelId="{38E66C35-0F4F-4796-A2F1-9A4FB0D8A98B}" type="pres">
      <dgm:prSet presAssocID="{9436A8AE-B229-4E0B-B17E-D5BAB3C0DB98}" presName="sibTrans" presStyleLbl="sibTrans2D1" presStyleIdx="3" presStyleCnt="5"/>
      <dgm:spPr/>
    </dgm:pt>
    <dgm:pt modelId="{B3DEDAD0-BAAE-428D-BAF4-495C66E5089F}" type="pres">
      <dgm:prSet presAssocID="{A126C356-54E4-48F2-B45C-3F5DF68192D8}" presName="node" presStyleLbl="node1" presStyleIdx="4" presStyleCnt="5">
        <dgm:presLayoutVars>
          <dgm:bulletEnabled val="1"/>
        </dgm:presLayoutVars>
      </dgm:prSet>
      <dgm:spPr/>
    </dgm:pt>
    <dgm:pt modelId="{DD864AAC-0D12-4A10-8719-94105E484500}" type="pres">
      <dgm:prSet presAssocID="{A126C356-54E4-48F2-B45C-3F5DF68192D8}" presName="dummy" presStyleCnt="0"/>
      <dgm:spPr/>
    </dgm:pt>
    <dgm:pt modelId="{3422B837-CE2C-40EE-9394-624FE92B2017}" type="pres">
      <dgm:prSet presAssocID="{CD8DABBD-6190-487A-AFD8-CCADCEC46624}" presName="sibTrans" presStyleLbl="sibTrans2D1" presStyleIdx="4" presStyleCnt="5"/>
      <dgm:spPr/>
    </dgm:pt>
  </dgm:ptLst>
  <dgm:cxnLst>
    <dgm:cxn modelId="{47FC090B-C809-4048-A286-2C38FD80BD1C}" type="presOf" srcId="{AD21FA71-FEC6-4BFA-9456-DCBF956621D2}" destId="{BC1F4427-CF76-4B84-A586-793595DE9FFE}" srcOrd="0" destOrd="0" presId="urn:microsoft.com/office/officeart/2005/8/layout/radial6"/>
    <dgm:cxn modelId="{A53B6629-62F5-4F71-8D81-8BF1972D3E5A}" type="presOf" srcId="{7522AA83-73C2-419A-8D83-BAC032DB26DF}" destId="{3C536257-D0BC-4E4C-873B-3C26DCE492FD}" srcOrd="0" destOrd="0" presId="urn:microsoft.com/office/officeart/2005/8/layout/radial6"/>
    <dgm:cxn modelId="{8F5C105C-B2F1-4A91-99D6-5222F4F724F0}" srcId="{5F62BA77-0678-437C-B7F9-C946FF4EB653}" destId="{2499ABAA-F9DB-4D02-BF98-DE9F9121BB3B}" srcOrd="0" destOrd="0" parTransId="{62BED98D-C20E-41F8-ACCE-D485BDA96048}" sibTransId="{6EF9C81E-F121-454C-9248-8C981AD9758F}"/>
    <dgm:cxn modelId="{1F4BEF65-079D-4CC9-97BB-6788303FEEDD}" srcId="{5F62BA77-0678-437C-B7F9-C946FF4EB653}" destId="{13AAE4B2-87D1-48BF-8962-F432A74847D2}" srcOrd="1" destOrd="0" parTransId="{6D02A898-A714-4D52-ABA7-E2C043613D80}" sibTransId="{CCACF724-FACD-40FF-B9F0-92A606C289F7}"/>
    <dgm:cxn modelId="{46A46966-1D3F-46F5-802A-B7017A276596}" srcId="{5F62BA77-0678-437C-B7F9-C946FF4EB653}" destId="{AD21FA71-FEC6-4BFA-9456-DCBF956621D2}" srcOrd="2" destOrd="0" parTransId="{BE80279A-0364-40DA-88E0-E32F7075EE86}" sibTransId="{7522AA83-73C2-419A-8D83-BAC032DB26DF}"/>
    <dgm:cxn modelId="{D0C9836F-3813-4434-8A13-1AE9E718FA08}" type="presOf" srcId="{CD93EEBE-F071-4E05-9429-7B0F6B88714A}" destId="{BEB936A4-1DFF-40CC-A541-E5F76DD6A3B1}" srcOrd="0" destOrd="0" presId="urn:microsoft.com/office/officeart/2005/8/layout/radial6"/>
    <dgm:cxn modelId="{1F3A8C70-D7A5-4CE0-BE32-EEDDE7988E84}" type="presOf" srcId="{2499ABAA-F9DB-4D02-BF98-DE9F9121BB3B}" destId="{EB29A288-F7E4-4A2F-8122-10452D1D43B2}" srcOrd="0" destOrd="0" presId="urn:microsoft.com/office/officeart/2005/8/layout/radial6"/>
    <dgm:cxn modelId="{4843EC71-F20C-4E54-AB4C-54C6E3BDD8BF}" srcId="{CD93EEBE-F071-4E05-9429-7B0F6B88714A}" destId="{5F62BA77-0678-437C-B7F9-C946FF4EB653}" srcOrd="0" destOrd="0" parTransId="{7205C925-EDB9-45BD-A121-474E7E4733EB}" sibTransId="{12220B5C-0B35-4A8C-8064-588027395853}"/>
    <dgm:cxn modelId="{FF4A1C74-E1BB-4656-936A-97E19E6B649A}" type="presOf" srcId="{903F4866-A23E-4814-B4A8-0905D2476943}" destId="{7AC44590-3C85-4390-8D5A-DF2D9C6EAC42}" srcOrd="0" destOrd="0" presId="urn:microsoft.com/office/officeart/2005/8/layout/radial6"/>
    <dgm:cxn modelId="{6C3D6274-9175-4952-83E6-02FD7C4254B0}" srcId="{5F62BA77-0678-437C-B7F9-C946FF4EB653}" destId="{903F4866-A23E-4814-B4A8-0905D2476943}" srcOrd="3" destOrd="0" parTransId="{3C6A1384-EF9C-4A21-A09A-B1DF3630D6B5}" sibTransId="{9436A8AE-B229-4E0B-B17E-D5BAB3C0DB98}"/>
    <dgm:cxn modelId="{BDACE555-BB04-4AF1-A5EB-16F245A04386}" type="presOf" srcId="{A126C356-54E4-48F2-B45C-3F5DF68192D8}" destId="{B3DEDAD0-BAAE-428D-BAF4-495C66E5089F}" srcOrd="0" destOrd="0" presId="urn:microsoft.com/office/officeart/2005/8/layout/radial6"/>
    <dgm:cxn modelId="{E4A79093-EBF4-44C5-BACB-5E0ED1E1DD3E}" type="presOf" srcId="{CCACF724-FACD-40FF-B9F0-92A606C289F7}" destId="{AA899438-310C-4582-83AC-7106F7C08D89}" srcOrd="0" destOrd="0" presId="urn:microsoft.com/office/officeart/2005/8/layout/radial6"/>
    <dgm:cxn modelId="{5D3BA299-3F64-4E2F-B1BD-BCBB2B91B5C6}" type="presOf" srcId="{5F62BA77-0678-437C-B7F9-C946FF4EB653}" destId="{F4055ACB-6C6B-4201-8233-6947D0705A14}" srcOrd="0" destOrd="0" presId="urn:microsoft.com/office/officeart/2005/8/layout/radial6"/>
    <dgm:cxn modelId="{EB6B5D9F-21DF-48CE-AE52-A918E5B89B92}" type="presOf" srcId="{9436A8AE-B229-4E0B-B17E-D5BAB3C0DB98}" destId="{38E66C35-0F4F-4796-A2F1-9A4FB0D8A98B}" srcOrd="0" destOrd="0" presId="urn:microsoft.com/office/officeart/2005/8/layout/radial6"/>
    <dgm:cxn modelId="{4A8C14D5-430E-4177-AC99-89F18893EAD0}" srcId="{5F62BA77-0678-437C-B7F9-C946FF4EB653}" destId="{A126C356-54E4-48F2-B45C-3F5DF68192D8}" srcOrd="4" destOrd="0" parTransId="{7C54D56E-D08F-4318-87C4-EED64976295D}" sibTransId="{CD8DABBD-6190-487A-AFD8-CCADCEC46624}"/>
    <dgm:cxn modelId="{CBB413D7-0B0E-4838-A46D-BCF751489E95}" type="presOf" srcId="{13AAE4B2-87D1-48BF-8962-F432A74847D2}" destId="{E2C76D08-9604-418C-8F31-46715DF964AE}" srcOrd="0" destOrd="0" presId="urn:microsoft.com/office/officeart/2005/8/layout/radial6"/>
    <dgm:cxn modelId="{8A8119E9-3954-41D4-BAE9-C2EBF1149F2A}" type="presOf" srcId="{6EF9C81E-F121-454C-9248-8C981AD9758F}" destId="{DEF164D2-54BF-4E09-88B7-F7631788F647}" srcOrd="0" destOrd="0" presId="urn:microsoft.com/office/officeart/2005/8/layout/radial6"/>
    <dgm:cxn modelId="{F165E4EF-839E-4B8B-93F5-D7888768C342}" type="presOf" srcId="{CD8DABBD-6190-487A-AFD8-CCADCEC46624}" destId="{3422B837-CE2C-40EE-9394-624FE92B2017}" srcOrd="0" destOrd="0" presId="urn:microsoft.com/office/officeart/2005/8/layout/radial6"/>
    <dgm:cxn modelId="{84837874-3E35-4C0A-923B-399401989F17}" type="presParOf" srcId="{BEB936A4-1DFF-40CC-A541-E5F76DD6A3B1}" destId="{F4055ACB-6C6B-4201-8233-6947D0705A14}" srcOrd="0" destOrd="0" presId="urn:microsoft.com/office/officeart/2005/8/layout/radial6"/>
    <dgm:cxn modelId="{08E0EEDC-479E-47F5-954D-3549C56D5CB4}" type="presParOf" srcId="{BEB936A4-1DFF-40CC-A541-E5F76DD6A3B1}" destId="{EB29A288-F7E4-4A2F-8122-10452D1D43B2}" srcOrd="1" destOrd="0" presId="urn:microsoft.com/office/officeart/2005/8/layout/radial6"/>
    <dgm:cxn modelId="{67D56A89-6E30-470D-8FC5-52A022DD6C0F}" type="presParOf" srcId="{BEB936A4-1DFF-40CC-A541-E5F76DD6A3B1}" destId="{A3A0D91B-6B99-403F-AA6C-E64AFFAE2A07}" srcOrd="2" destOrd="0" presId="urn:microsoft.com/office/officeart/2005/8/layout/radial6"/>
    <dgm:cxn modelId="{52C3649F-6CF4-49FD-9C10-842EBDA569DB}" type="presParOf" srcId="{BEB936A4-1DFF-40CC-A541-E5F76DD6A3B1}" destId="{DEF164D2-54BF-4E09-88B7-F7631788F647}" srcOrd="3" destOrd="0" presId="urn:microsoft.com/office/officeart/2005/8/layout/radial6"/>
    <dgm:cxn modelId="{03C040F8-4A77-4FA1-98B5-01242A92FC0A}" type="presParOf" srcId="{BEB936A4-1DFF-40CC-A541-E5F76DD6A3B1}" destId="{E2C76D08-9604-418C-8F31-46715DF964AE}" srcOrd="4" destOrd="0" presId="urn:microsoft.com/office/officeart/2005/8/layout/radial6"/>
    <dgm:cxn modelId="{98B38EA3-73F0-4865-9D31-206666A0960A}" type="presParOf" srcId="{BEB936A4-1DFF-40CC-A541-E5F76DD6A3B1}" destId="{B85B9895-FF69-4F8D-8A3D-23F704B534C5}" srcOrd="5" destOrd="0" presId="urn:microsoft.com/office/officeart/2005/8/layout/radial6"/>
    <dgm:cxn modelId="{1CDE4F1C-050A-4BBF-A1C0-5CA774375EED}" type="presParOf" srcId="{BEB936A4-1DFF-40CC-A541-E5F76DD6A3B1}" destId="{AA899438-310C-4582-83AC-7106F7C08D89}" srcOrd="6" destOrd="0" presId="urn:microsoft.com/office/officeart/2005/8/layout/radial6"/>
    <dgm:cxn modelId="{436B6228-7347-438B-8091-EB8AC63A2841}" type="presParOf" srcId="{BEB936A4-1DFF-40CC-A541-E5F76DD6A3B1}" destId="{BC1F4427-CF76-4B84-A586-793595DE9FFE}" srcOrd="7" destOrd="0" presId="urn:microsoft.com/office/officeart/2005/8/layout/radial6"/>
    <dgm:cxn modelId="{D0048C51-648B-4780-ABA4-CD62B51E340F}" type="presParOf" srcId="{BEB936A4-1DFF-40CC-A541-E5F76DD6A3B1}" destId="{1E3466C5-A5EB-46E1-A19E-571473EFE55A}" srcOrd="8" destOrd="0" presId="urn:microsoft.com/office/officeart/2005/8/layout/radial6"/>
    <dgm:cxn modelId="{4106F82B-5550-43DB-85B0-AEA6048B45D0}" type="presParOf" srcId="{BEB936A4-1DFF-40CC-A541-E5F76DD6A3B1}" destId="{3C536257-D0BC-4E4C-873B-3C26DCE492FD}" srcOrd="9" destOrd="0" presId="urn:microsoft.com/office/officeart/2005/8/layout/radial6"/>
    <dgm:cxn modelId="{040DBC09-E1FB-4B64-832E-A06C1E4A0A89}" type="presParOf" srcId="{BEB936A4-1DFF-40CC-A541-E5F76DD6A3B1}" destId="{7AC44590-3C85-4390-8D5A-DF2D9C6EAC42}" srcOrd="10" destOrd="0" presId="urn:microsoft.com/office/officeart/2005/8/layout/radial6"/>
    <dgm:cxn modelId="{ED250089-04B9-496B-8FD4-71DEA53FED67}" type="presParOf" srcId="{BEB936A4-1DFF-40CC-A541-E5F76DD6A3B1}" destId="{6216056E-B49C-40DC-B30C-F2D173E94AE7}" srcOrd="11" destOrd="0" presId="urn:microsoft.com/office/officeart/2005/8/layout/radial6"/>
    <dgm:cxn modelId="{F2774FFB-DE4E-4655-85DC-54590FE3042E}" type="presParOf" srcId="{BEB936A4-1DFF-40CC-A541-E5F76DD6A3B1}" destId="{38E66C35-0F4F-4796-A2F1-9A4FB0D8A98B}" srcOrd="12" destOrd="0" presId="urn:microsoft.com/office/officeart/2005/8/layout/radial6"/>
    <dgm:cxn modelId="{89A71EF1-6254-4BFC-95AD-D30B19FB735C}" type="presParOf" srcId="{BEB936A4-1DFF-40CC-A541-E5F76DD6A3B1}" destId="{B3DEDAD0-BAAE-428D-BAF4-495C66E5089F}" srcOrd="13" destOrd="0" presId="urn:microsoft.com/office/officeart/2005/8/layout/radial6"/>
    <dgm:cxn modelId="{60C9CC80-3FB6-4E83-BF7C-6A2F7C39BC8D}" type="presParOf" srcId="{BEB936A4-1DFF-40CC-A541-E5F76DD6A3B1}" destId="{DD864AAC-0D12-4A10-8719-94105E484500}" srcOrd="14" destOrd="0" presId="urn:microsoft.com/office/officeart/2005/8/layout/radial6"/>
    <dgm:cxn modelId="{E94F519C-55F3-4917-90B7-E5FEE6E285AC}" type="presParOf" srcId="{BEB936A4-1DFF-40CC-A541-E5F76DD6A3B1}" destId="{3422B837-CE2C-40EE-9394-624FE92B201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5CA1C-7D62-461E-AE80-C22732E22096}" type="doc">
      <dgm:prSet loTypeId="urn:microsoft.com/office/officeart/2005/8/layout/process1" loCatId="process" qsTypeId="urn:microsoft.com/office/officeart/2005/8/quickstyle/simple1" qsCatId="simple" csTypeId="urn:microsoft.com/office/officeart/2005/8/colors/accent1_2" csCatId="accent1" phldr="1"/>
      <dgm:spPr/>
    </dgm:pt>
    <dgm:pt modelId="{3B513535-5CD2-4243-B576-E5863C06384C}">
      <dgm:prSet phldrT="[Tekst]"/>
      <dgm:spPr>
        <a:solidFill>
          <a:schemeClr val="accent1">
            <a:lumMod val="50000"/>
          </a:schemeClr>
        </a:solidFill>
        <a:ln>
          <a:solidFill>
            <a:schemeClr val="tx2">
              <a:lumMod val="40000"/>
              <a:lumOff val="60000"/>
            </a:schemeClr>
          </a:solidFill>
        </a:ln>
      </dgm:spPr>
      <dgm:t>
        <a:bodyPr/>
        <a:lstStyle/>
        <a:p>
          <a:r>
            <a:rPr lang="da-DK" dirty="0"/>
            <a:t>Kundeordre</a:t>
          </a:r>
        </a:p>
      </dgm:t>
    </dgm:pt>
    <dgm:pt modelId="{F1D5A854-C516-4A9B-BBB1-4387434E1483}" type="parTrans" cxnId="{03A363B5-79B3-4A16-85A1-F10FC6EBE741}">
      <dgm:prSet/>
      <dgm:spPr/>
      <dgm:t>
        <a:bodyPr/>
        <a:lstStyle/>
        <a:p>
          <a:endParaRPr lang="da-DK"/>
        </a:p>
      </dgm:t>
    </dgm:pt>
    <dgm:pt modelId="{9E214312-DFEE-407F-8AB3-D7136E05E60D}" type="sibTrans" cxnId="{03A363B5-79B3-4A16-85A1-F10FC6EBE741}">
      <dgm:prSet/>
      <dgm:spPr>
        <a:solidFill>
          <a:schemeClr val="accent2">
            <a:lumMod val="50000"/>
          </a:schemeClr>
        </a:solidFill>
      </dgm:spPr>
      <dgm:t>
        <a:bodyPr/>
        <a:lstStyle/>
        <a:p>
          <a:endParaRPr lang="da-DK"/>
        </a:p>
      </dgm:t>
    </dgm:pt>
    <dgm:pt modelId="{34FFBDC6-67B3-4E4B-A0DC-8DF8BE6DEFF8}">
      <dgm:prSet phldrT="[Tekst]"/>
      <dgm:spPr>
        <a:solidFill>
          <a:schemeClr val="accent1">
            <a:lumMod val="50000"/>
          </a:schemeClr>
        </a:solidFill>
        <a:ln>
          <a:solidFill>
            <a:schemeClr val="tx2">
              <a:lumMod val="40000"/>
              <a:lumOff val="60000"/>
            </a:schemeClr>
          </a:solidFill>
        </a:ln>
      </dgm:spPr>
      <dgm:t>
        <a:bodyPr/>
        <a:lstStyle/>
        <a:p>
          <a:r>
            <a:rPr lang="da-DK" dirty="0"/>
            <a:t>Købe ind</a:t>
          </a:r>
        </a:p>
      </dgm:t>
    </dgm:pt>
    <dgm:pt modelId="{813E4B45-E7AB-4F28-AA7E-A0202C6637B9}" type="parTrans" cxnId="{05371EF8-C44E-4EE9-ADFD-DDA1B770BA3E}">
      <dgm:prSet/>
      <dgm:spPr/>
      <dgm:t>
        <a:bodyPr/>
        <a:lstStyle/>
        <a:p>
          <a:endParaRPr lang="da-DK"/>
        </a:p>
      </dgm:t>
    </dgm:pt>
    <dgm:pt modelId="{92711219-998C-466C-A110-109D5EDFFE69}" type="sibTrans" cxnId="{05371EF8-C44E-4EE9-ADFD-DDA1B770BA3E}">
      <dgm:prSet/>
      <dgm:spPr>
        <a:solidFill>
          <a:schemeClr val="accent2">
            <a:lumMod val="50000"/>
          </a:schemeClr>
        </a:solidFill>
      </dgm:spPr>
      <dgm:t>
        <a:bodyPr/>
        <a:lstStyle/>
        <a:p>
          <a:endParaRPr lang="da-DK"/>
        </a:p>
      </dgm:t>
    </dgm:pt>
    <dgm:pt modelId="{3817C6C7-FF06-4434-9CC6-22D5FE3FE61C}">
      <dgm:prSet phldrT="[Tekst]"/>
      <dgm:spPr>
        <a:solidFill>
          <a:schemeClr val="accent1">
            <a:lumMod val="50000"/>
          </a:schemeClr>
        </a:solidFill>
        <a:ln>
          <a:solidFill>
            <a:schemeClr val="tx2">
              <a:lumMod val="40000"/>
              <a:lumOff val="60000"/>
            </a:schemeClr>
          </a:solidFill>
        </a:ln>
      </dgm:spPr>
      <dgm:t>
        <a:bodyPr/>
        <a:lstStyle/>
        <a:p>
          <a:r>
            <a:rPr lang="da-DK" dirty="0"/>
            <a:t>Lagerføre</a:t>
          </a:r>
        </a:p>
      </dgm:t>
    </dgm:pt>
    <dgm:pt modelId="{809E2280-E123-442E-AA64-FB77D98C1200}" type="parTrans" cxnId="{80A19E34-2D58-40B7-A8E9-1C68609CA340}">
      <dgm:prSet/>
      <dgm:spPr/>
      <dgm:t>
        <a:bodyPr/>
        <a:lstStyle/>
        <a:p>
          <a:endParaRPr lang="da-DK"/>
        </a:p>
      </dgm:t>
    </dgm:pt>
    <dgm:pt modelId="{7990D4E7-70A9-4901-8D4F-26790FDFC767}" type="sibTrans" cxnId="{80A19E34-2D58-40B7-A8E9-1C68609CA340}">
      <dgm:prSet/>
      <dgm:spPr>
        <a:solidFill>
          <a:schemeClr val="accent2">
            <a:lumMod val="50000"/>
          </a:schemeClr>
        </a:solidFill>
      </dgm:spPr>
      <dgm:t>
        <a:bodyPr/>
        <a:lstStyle/>
        <a:p>
          <a:endParaRPr lang="da-DK"/>
        </a:p>
      </dgm:t>
    </dgm:pt>
    <dgm:pt modelId="{B28CF98E-1334-4FA6-AFB5-91B6245D7C4F}">
      <dgm:prSet phldrT="[Tekst]"/>
      <dgm:spPr>
        <a:solidFill>
          <a:schemeClr val="accent1">
            <a:lumMod val="50000"/>
          </a:schemeClr>
        </a:solidFill>
        <a:ln>
          <a:solidFill>
            <a:schemeClr val="tx2">
              <a:lumMod val="40000"/>
              <a:lumOff val="60000"/>
            </a:schemeClr>
          </a:solidFill>
        </a:ln>
      </dgm:spPr>
      <dgm:t>
        <a:bodyPr/>
        <a:lstStyle/>
        <a:p>
          <a:r>
            <a:rPr lang="da-DK" dirty="0"/>
            <a:t>Sende</a:t>
          </a:r>
        </a:p>
      </dgm:t>
    </dgm:pt>
    <dgm:pt modelId="{C89C1246-F047-4DBB-8451-B58A9D041841}" type="parTrans" cxnId="{2CAF1C39-2EA6-4B07-A79F-7828A70229CB}">
      <dgm:prSet/>
      <dgm:spPr/>
      <dgm:t>
        <a:bodyPr/>
        <a:lstStyle/>
        <a:p>
          <a:endParaRPr lang="da-DK"/>
        </a:p>
      </dgm:t>
    </dgm:pt>
    <dgm:pt modelId="{1F423531-38DC-4472-A431-E7C2CE156782}" type="sibTrans" cxnId="{2CAF1C39-2EA6-4B07-A79F-7828A70229CB}">
      <dgm:prSet/>
      <dgm:spPr/>
      <dgm:t>
        <a:bodyPr/>
        <a:lstStyle/>
        <a:p>
          <a:endParaRPr lang="da-DK"/>
        </a:p>
      </dgm:t>
    </dgm:pt>
    <dgm:pt modelId="{9C1DBCB1-FD16-4184-99FC-482A60B6E655}">
      <dgm:prSet phldrT="[Tekst]"/>
      <dgm:spPr>
        <a:solidFill>
          <a:schemeClr val="accent1">
            <a:lumMod val="50000"/>
          </a:schemeClr>
        </a:solidFill>
        <a:ln>
          <a:solidFill>
            <a:schemeClr val="tx2">
              <a:lumMod val="40000"/>
              <a:lumOff val="60000"/>
            </a:schemeClr>
          </a:solidFill>
        </a:ln>
      </dgm:spPr>
      <dgm:t>
        <a:bodyPr/>
        <a:lstStyle/>
        <a:p>
          <a:r>
            <a:rPr lang="da-DK" dirty="0"/>
            <a:t>Plukke</a:t>
          </a:r>
        </a:p>
      </dgm:t>
    </dgm:pt>
    <dgm:pt modelId="{29353DE0-1C86-456C-9547-F73FE8FE0169}" type="parTrans" cxnId="{69209D66-8482-471F-8625-E03902C165AC}">
      <dgm:prSet/>
      <dgm:spPr/>
      <dgm:t>
        <a:bodyPr/>
        <a:lstStyle/>
        <a:p>
          <a:endParaRPr lang="da-DK"/>
        </a:p>
      </dgm:t>
    </dgm:pt>
    <dgm:pt modelId="{6EE53509-DFF6-4412-BBEA-364A70AE270E}" type="sibTrans" cxnId="{69209D66-8482-471F-8625-E03902C165AC}">
      <dgm:prSet/>
      <dgm:spPr>
        <a:solidFill>
          <a:schemeClr val="accent2">
            <a:lumMod val="50000"/>
          </a:schemeClr>
        </a:solidFill>
      </dgm:spPr>
      <dgm:t>
        <a:bodyPr/>
        <a:lstStyle/>
        <a:p>
          <a:endParaRPr lang="da-DK"/>
        </a:p>
      </dgm:t>
    </dgm:pt>
    <dgm:pt modelId="{9BAE9485-9BCA-450D-9F1E-E07A0C062D69}" type="pres">
      <dgm:prSet presAssocID="{25E5CA1C-7D62-461E-AE80-C22732E22096}" presName="Name0" presStyleCnt="0">
        <dgm:presLayoutVars>
          <dgm:dir/>
          <dgm:resizeHandles val="exact"/>
        </dgm:presLayoutVars>
      </dgm:prSet>
      <dgm:spPr/>
    </dgm:pt>
    <dgm:pt modelId="{A04725F6-BD47-4A64-BE98-5B0653440819}" type="pres">
      <dgm:prSet presAssocID="{3B513535-5CD2-4243-B576-E5863C06384C}" presName="node" presStyleLbl="node1" presStyleIdx="0" presStyleCnt="5" custLinFactNeighborX="-806">
        <dgm:presLayoutVars>
          <dgm:bulletEnabled val="1"/>
        </dgm:presLayoutVars>
      </dgm:prSet>
      <dgm:spPr/>
    </dgm:pt>
    <dgm:pt modelId="{502172FF-3331-4DF1-85F4-0225C2075683}" type="pres">
      <dgm:prSet presAssocID="{9E214312-DFEE-407F-8AB3-D7136E05E60D}" presName="sibTrans" presStyleLbl="sibTrans2D1" presStyleIdx="0" presStyleCnt="4"/>
      <dgm:spPr/>
    </dgm:pt>
    <dgm:pt modelId="{26BB23C0-8C2E-4A22-9515-68C975A90E2A}" type="pres">
      <dgm:prSet presAssocID="{9E214312-DFEE-407F-8AB3-D7136E05E60D}" presName="connectorText" presStyleLbl="sibTrans2D1" presStyleIdx="0" presStyleCnt="4"/>
      <dgm:spPr/>
    </dgm:pt>
    <dgm:pt modelId="{A679B1F4-3B95-4536-8C9D-7555D342B69A}" type="pres">
      <dgm:prSet presAssocID="{34FFBDC6-67B3-4E4B-A0DC-8DF8BE6DEFF8}" presName="node" presStyleLbl="node1" presStyleIdx="1" presStyleCnt="5" custLinFactNeighborX="-806">
        <dgm:presLayoutVars>
          <dgm:bulletEnabled val="1"/>
        </dgm:presLayoutVars>
      </dgm:prSet>
      <dgm:spPr/>
    </dgm:pt>
    <dgm:pt modelId="{E76D7E22-2419-4C59-8537-220892CAD888}" type="pres">
      <dgm:prSet presAssocID="{92711219-998C-466C-A110-109D5EDFFE69}" presName="sibTrans" presStyleLbl="sibTrans2D1" presStyleIdx="1" presStyleCnt="4"/>
      <dgm:spPr/>
    </dgm:pt>
    <dgm:pt modelId="{6CAF4C96-CAD5-490A-9511-2FDAB2D2DD60}" type="pres">
      <dgm:prSet presAssocID="{92711219-998C-466C-A110-109D5EDFFE69}" presName="connectorText" presStyleLbl="sibTrans2D1" presStyleIdx="1" presStyleCnt="4"/>
      <dgm:spPr/>
    </dgm:pt>
    <dgm:pt modelId="{94D4DD32-3D63-45C7-85F6-D7CB4F8C8778}" type="pres">
      <dgm:prSet presAssocID="{3817C6C7-FF06-4434-9CC6-22D5FE3FE61C}" presName="node" presStyleLbl="node1" presStyleIdx="2" presStyleCnt="5" custLinFactNeighborX="-806">
        <dgm:presLayoutVars>
          <dgm:bulletEnabled val="1"/>
        </dgm:presLayoutVars>
      </dgm:prSet>
      <dgm:spPr/>
    </dgm:pt>
    <dgm:pt modelId="{0FFDF751-CA64-4DB1-A014-DE3B4D5C1E71}" type="pres">
      <dgm:prSet presAssocID="{7990D4E7-70A9-4901-8D4F-26790FDFC767}" presName="sibTrans" presStyleLbl="sibTrans2D1" presStyleIdx="2" presStyleCnt="4"/>
      <dgm:spPr/>
    </dgm:pt>
    <dgm:pt modelId="{CF52A9C4-5E22-4514-A0F9-E3B6249400F3}" type="pres">
      <dgm:prSet presAssocID="{7990D4E7-70A9-4901-8D4F-26790FDFC767}" presName="connectorText" presStyleLbl="sibTrans2D1" presStyleIdx="2" presStyleCnt="4"/>
      <dgm:spPr/>
    </dgm:pt>
    <dgm:pt modelId="{D4FDED57-69FA-4AF6-A117-8B95247A20E0}" type="pres">
      <dgm:prSet presAssocID="{9C1DBCB1-FD16-4184-99FC-482A60B6E655}" presName="node" presStyleLbl="node1" presStyleIdx="3" presStyleCnt="5" custLinFactNeighborX="-806">
        <dgm:presLayoutVars>
          <dgm:bulletEnabled val="1"/>
        </dgm:presLayoutVars>
      </dgm:prSet>
      <dgm:spPr/>
    </dgm:pt>
    <dgm:pt modelId="{10DB0A19-BF4E-41EB-BFCF-B22555221883}" type="pres">
      <dgm:prSet presAssocID="{6EE53509-DFF6-4412-BBEA-364A70AE270E}" presName="sibTrans" presStyleLbl="sibTrans2D1" presStyleIdx="3" presStyleCnt="4"/>
      <dgm:spPr/>
    </dgm:pt>
    <dgm:pt modelId="{EA875183-917F-4576-937C-1D3952223986}" type="pres">
      <dgm:prSet presAssocID="{6EE53509-DFF6-4412-BBEA-364A70AE270E}" presName="connectorText" presStyleLbl="sibTrans2D1" presStyleIdx="3" presStyleCnt="4"/>
      <dgm:spPr/>
    </dgm:pt>
    <dgm:pt modelId="{FB7E18B5-1BDA-4717-80A2-6A406B78D2EC}" type="pres">
      <dgm:prSet presAssocID="{B28CF98E-1334-4FA6-AFB5-91B6245D7C4F}" presName="node" presStyleLbl="node1" presStyleIdx="4" presStyleCnt="5">
        <dgm:presLayoutVars>
          <dgm:bulletEnabled val="1"/>
        </dgm:presLayoutVars>
      </dgm:prSet>
      <dgm:spPr/>
    </dgm:pt>
  </dgm:ptLst>
  <dgm:cxnLst>
    <dgm:cxn modelId="{CE6A0307-0D2C-49FD-AFED-08917D0E384F}" type="presOf" srcId="{34FFBDC6-67B3-4E4B-A0DC-8DF8BE6DEFF8}" destId="{A679B1F4-3B95-4536-8C9D-7555D342B69A}" srcOrd="0" destOrd="0" presId="urn:microsoft.com/office/officeart/2005/8/layout/process1"/>
    <dgm:cxn modelId="{CF2C2A0E-117E-4D12-81C8-9F813E280DFA}" type="presOf" srcId="{3B513535-5CD2-4243-B576-E5863C06384C}" destId="{A04725F6-BD47-4A64-BE98-5B0653440819}" srcOrd="0" destOrd="0" presId="urn:microsoft.com/office/officeart/2005/8/layout/process1"/>
    <dgm:cxn modelId="{D30AF423-6AFB-4B78-96EB-A77A65335797}" type="presOf" srcId="{6EE53509-DFF6-4412-BBEA-364A70AE270E}" destId="{EA875183-917F-4576-937C-1D3952223986}" srcOrd="1" destOrd="0" presId="urn:microsoft.com/office/officeart/2005/8/layout/process1"/>
    <dgm:cxn modelId="{DFA5ED2E-2D7F-42BE-9A90-FDB7FBCDB494}" type="presOf" srcId="{6EE53509-DFF6-4412-BBEA-364A70AE270E}" destId="{10DB0A19-BF4E-41EB-BFCF-B22555221883}" srcOrd="0" destOrd="0" presId="urn:microsoft.com/office/officeart/2005/8/layout/process1"/>
    <dgm:cxn modelId="{80A19E34-2D58-40B7-A8E9-1C68609CA340}" srcId="{25E5CA1C-7D62-461E-AE80-C22732E22096}" destId="{3817C6C7-FF06-4434-9CC6-22D5FE3FE61C}" srcOrd="2" destOrd="0" parTransId="{809E2280-E123-442E-AA64-FB77D98C1200}" sibTransId="{7990D4E7-70A9-4901-8D4F-26790FDFC767}"/>
    <dgm:cxn modelId="{2CAF1C39-2EA6-4B07-A79F-7828A70229CB}" srcId="{25E5CA1C-7D62-461E-AE80-C22732E22096}" destId="{B28CF98E-1334-4FA6-AFB5-91B6245D7C4F}" srcOrd="4" destOrd="0" parTransId="{C89C1246-F047-4DBB-8451-B58A9D041841}" sibTransId="{1F423531-38DC-4472-A431-E7C2CE156782}"/>
    <dgm:cxn modelId="{96A8105F-0560-4C01-AEB4-1467C520803D}" type="presOf" srcId="{25E5CA1C-7D62-461E-AE80-C22732E22096}" destId="{9BAE9485-9BCA-450D-9F1E-E07A0C062D69}" srcOrd="0" destOrd="0" presId="urn:microsoft.com/office/officeart/2005/8/layout/process1"/>
    <dgm:cxn modelId="{69209D66-8482-471F-8625-E03902C165AC}" srcId="{25E5CA1C-7D62-461E-AE80-C22732E22096}" destId="{9C1DBCB1-FD16-4184-99FC-482A60B6E655}" srcOrd="3" destOrd="0" parTransId="{29353DE0-1C86-456C-9547-F73FE8FE0169}" sibTransId="{6EE53509-DFF6-4412-BBEA-364A70AE270E}"/>
    <dgm:cxn modelId="{32D0AE48-BF85-4962-A1B4-C910B735876D}" type="presOf" srcId="{3817C6C7-FF06-4434-9CC6-22D5FE3FE61C}" destId="{94D4DD32-3D63-45C7-85F6-D7CB4F8C8778}" srcOrd="0" destOrd="0" presId="urn:microsoft.com/office/officeart/2005/8/layout/process1"/>
    <dgm:cxn modelId="{085EA96B-F40E-4C99-90B7-C7A151D0A89D}" type="presOf" srcId="{9E214312-DFEE-407F-8AB3-D7136E05E60D}" destId="{502172FF-3331-4DF1-85F4-0225C2075683}" srcOrd="0" destOrd="0" presId="urn:microsoft.com/office/officeart/2005/8/layout/process1"/>
    <dgm:cxn modelId="{0B04884C-E342-47BE-8505-5FF36068123C}" type="presOf" srcId="{92711219-998C-466C-A110-109D5EDFFE69}" destId="{6CAF4C96-CAD5-490A-9511-2FDAB2D2DD60}" srcOrd="1" destOrd="0" presId="urn:microsoft.com/office/officeart/2005/8/layout/process1"/>
    <dgm:cxn modelId="{C09AA56D-6075-4E1C-9E1C-730DDA2FEC8F}" type="presOf" srcId="{B28CF98E-1334-4FA6-AFB5-91B6245D7C4F}" destId="{FB7E18B5-1BDA-4717-80A2-6A406B78D2EC}" srcOrd="0" destOrd="0" presId="urn:microsoft.com/office/officeart/2005/8/layout/process1"/>
    <dgm:cxn modelId="{90884657-190F-46CD-9068-91EF819D78AF}" type="presOf" srcId="{9C1DBCB1-FD16-4184-99FC-482A60B6E655}" destId="{D4FDED57-69FA-4AF6-A117-8B95247A20E0}" srcOrd="0" destOrd="0" presId="urn:microsoft.com/office/officeart/2005/8/layout/process1"/>
    <dgm:cxn modelId="{384EE1A1-B217-4899-9B23-5623B44A8B95}" type="presOf" srcId="{7990D4E7-70A9-4901-8D4F-26790FDFC767}" destId="{CF52A9C4-5E22-4514-A0F9-E3B6249400F3}" srcOrd="1" destOrd="0" presId="urn:microsoft.com/office/officeart/2005/8/layout/process1"/>
    <dgm:cxn modelId="{03A363B5-79B3-4A16-85A1-F10FC6EBE741}" srcId="{25E5CA1C-7D62-461E-AE80-C22732E22096}" destId="{3B513535-5CD2-4243-B576-E5863C06384C}" srcOrd="0" destOrd="0" parTransId="{F1D5A854-C516-4A9B-BBB1-4387434E1483}" sibTransId="{9E214312-DFEE-407F-8AB3-D7136E05E60D}"/>
    <dgm:cxn modelId="{976175C2-2C7A-4DA9-9ADE-0DA5B76AB051}" type="presOf" srcId="{7990D4E7-70A9-4901-8D4F-26790FDFC767}" destId="{0FFDF751-CA64-4DB1-A014-DE3B4D5C1E71}" srcOrd="0" destOrd="0" presId="urn:microsoft.com/office/officeart/2005/8/layout/process1"/>
    <dgm:cxn modelId="{933124CA-0FFD-4E90-B260-E22CC9B4B1E5}" type="presOf" srcId="{9E214312-DFEE-407F-8AB3-D7136E05E60D}" destId="{26BB23C0-8C2E-4A22-9515-68C975A90E2A}" srcOrd="1" destOrd="0" presId="urn:microsoft.com/office/officeart/2005/8/layout/process1"/>
    <dgm:cxn modelId="{624F95E5-31DC-4679-8A55-C9130972032E}" type="presOf" srcId="{92711219-998C-466C-A110-109D5EDFFE69}" destId="{E76D7E22-2419-4C59-8537-220892CAD888}" srcOrd="0" destOrd="0" presId="urn:microsoft.com/office/officeart/2005/8/layout/process1"/>
    <dgm:cxn modelId="{05371EF8-C44E-4EE9-ADFD-DDA1B770BA3E}" srcId="{25E5CA1C-7D62-461E-AE80-C22732E22096}" destId="{34FFBDC6-67B3-4E4B-A0DC-8DF8BE6DEFF8}" srcOrd="1" destOrd="0" parTransId="{813E4B45-E7AB-4F28-AA7E-A0202C6637B9}" sibTransId="{92711219-998C-466C-A110-109D5EDFFE69}"/>
    <dgm:cxn modelId="{E2CB2124-71A4-43F7-99CE-4407039A41F1}" type="presParOf" srcId="{9BAE9485-9BCA-450D-9F1E-E07A0C062D69}" destId="{A04725F6-BD47-4A64-BE98-5B0653440819}" srcOrd="0" destOrd="0" presId="urn:microsoft.com/office/officeart/2005/8/layout/process1"/>
    <dgm:cxn modelId="{76604547-5684-416C-9EC2-32E493D67DDB}" type="presParOf" srcId="{9BAE9485-9BCA-450D-9F1E-E07A0C062D69}" destId="{502172FF-3331-4DF1-85F4-0225C2075683}" srcOrd="1" destOrd="0" presId="urn:microsoft.com/office/officeart/2005/8/layout/process1"/>
    <dgm:cxn modelId="{150F5689-ACC1-45B2-9A4E-2C5F9F32667F}" type="presParOf" srcId="{502172FF-3331-4DF1-85F4-0225C2075683}" destId="{26BB23C0-8C2E-4A22-9515-68C975A90E2A}" srcOrd="0" destOrd="0" presId="urn:microsoft.com/office/officeart/2005/8/layout/process1"/>
    <dgm:cxn modelId="{B5710CDB-B1FC-4067-A01C-7D6CE06CAD7B}" type="presParOf" srcId="{9BAE9485-9BCA-450D-9F1E-E07A0C062D69}" destId="{A679B1F4-3B95-4536-8C9D-7555D342B69A}" srcOrd="2" destOrd="0" presId="urn:microsoft.com/office/officeart/2005/8/layout/process1"/>
    <dgm:cxn modelId="{0AFE2D23-EC9E-4B62-BC70-D0EC803F4CA2}" type="presParOf" srcId="{9BAE9485-9BCA-450D-9F1E-E07A0C062D69}" destId="{E76D7E22-2419-4C59-8537-220892CAD888}" srcOrd="3" destOrd="0" presId="urn:microsoft.com/office/officeart/2005/8/layout/process1"/>
    <dgm:cxn modelId="{CD04FCC7-E9CC-4762-A27A-FA5A48157A07}" type="presParOf" srcId="{E76D7E22-2419-4C59-8537-220892CAD888}" destId="{6CAF4C96-CAD5-490A-9511-2FDAB2D2DD60}" srcOrd="0" destOrd="0" presId="urn:microsoft.com/office/officeart/2005/8/layout/process1"/>
    <dgm:cxn modelId="{BC90F797-0817-4F32-ABAA-50BBD36A9C57}" type="presParOf" srcId="{9BAE9485-9BCA-450D-9F1E-E07A0C062D69}" destId="{94D4DD32-3D63-45C7-85F6-D7CB4F8C8778}" srcOrd="4" destOrd="0" presId="urn:microsoft.com/office/officeart/2005/8/layout/process1"/>
    <dgm:cxn modelId="{3A825878-103E-4848-85DA-52FD6371B80D}" type="presParOf" srcId="{9BAE9485-9BCA-450D-9F1E-E07A0C062D69}" destId="{0FFDF751-CA64-4DB1-A014-DE3B4D5C1E71}" srcOrd="5" destOrd="0" presId="urn:microsoft.com/office/officeart/2005/8/layout/process1"/>
    <dgm:cxn modelId="{01A8659D-1798-449C-B6E1-4D07A3E23A76}" type="presParOf" srcId="{0FFDF751-CA64-4DB1-A014-DE3B4D5C1E71}" destId="{CF52A9C4-5E22-4514-A0F9-E3B6249400F3}" srcOrd="0" destOrd="0" presId="urn:microsoft.com/office/officeart/2005/8/layout/process1"/>
    <dgm:cxn modelId="{73B0FED4-B40D-413D-9508-A60CD69D9A5D}" type="presParOf" srcId="{9BAE9485-9BCA-450D-9F1E-E07A0C062D69}" destId="{D4FDED57-69FA-4AF6-A117-8B95247A20E0}" srcOrd="6" destOrd="0" presId="urn:microsoft.com/office/officeart/2005/8/layout/process1"/>
    <dgm:cxn modelId="{04BB72E3-8270-468D-92EA-2BDAB0B5AF6C}" type="presParOf" srcId="{9BAE9485-9BCA-450D-9F1E-E07A0C062D69}" destId="{10DB0A19-BF4E-41EB-BFCF-B22555221883}" srcOrd="7" destOrd="0" presId="urn:microsoft.com/office/officeart/2005/8/layout/process1"/>
    <dgm:cxn modelId="{2092A162-C4AA-4C9B-B653-5A72F84370F4}" type="presParOf" srcId="{10DB0A19-BF4E-41EB-BFCF-B22555221883}" destId="{EA875183-917F-4576-937C-1D3952223986}" srcOrd="0" destOrd="0" presId="urn:microsoft.com/office/officeart/2005/8/layout/process1"/>
    <dgm:cxn modelId="{7CA2F924-7A58-4E08-A5AA-7A5AD2247F5A}" type="presParOf" srcId="{9BAE9485-9BCA-450D-9F1E-E07A0C062D69}" destId="{FB7E18B5-1BDA-4717-80A2-6A406B78D2EC}"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5CA1C-7D62-461E-AE80-C22732E22096}" type="doc">
      <dgm:prSet loTypeId="urn:microsoft.com/office/officeart/2005/8/layout/process1" loCatId="process" qsTypeId="urn:microsoft.com/office/officeart/2005/8/quickstyle/simple1" qsCatId="simple" csTypeId="urn:microsoft.com/office/officeart/2005/8/colors/accent1_2" csCatId="accent1" phldr="1"/>
      <dgm:spPr/>
    </dgm:pt>
    <dgm:pt modelId="{3B513535-5CD2-4243-B576-E5863C06384C}">
      <dgm:prSet phldrT="[Tekst]"/>
      <dgm:spPr>
        <a:solidFill>
          <a:schemeClr val="accent1">
            <a:lumMod val="50000"/>
          </a:schemeClr>
        </a:solidFill>
        <a:ln>
          <a:solidFill>
            <a:schemeClr val="tx2">
              <a:lumMod val="40000"/>
              <a:lumOff val="60000"/>
            </a:schemeClr>
          </a:solidFill>
        </a:ln>
      </dgm:spPr>
      <dgm:t>
        <a:bodyPr/>
        <a:lstStyle/>
        <a:p>
          <a:r>
            <a:rPr lang="da-DK" dirty="0"/>
            <a:t>Modtage mail</a:t>
          </a:r>
        </a:p>
      </dgm:t>
    </dgm:pt>
    <dgm:pt modelId="{F1D5A854-C516-4A9B-BBB1-4387434E1483}" type="parTrans" cxnId="{03A363B5-79B3-4A16-85A1-F10FC6EBE741}">
      <dgm:prSet/>
      <dgm:spPr/>
      <dgm:t>
        <a:bodyPr/>
        <a:lstStyle/>
        <a:p>
          <a:endParaRPr lang="da-DK"/>
        </a:p>
      </dgm:t>
    </dgm:pt>
    <dgm:pt modelId="{9E214312-DFEE-407F-8AB3-D7136E05E60D}" type="sibTrans" cxnId="{03A363B5-79B3-4A16-85A1-F10FC6EBE741}">
      <dgm:prSet/>
      <dgm:spPr>
        <a:solidFill>
          <a:schemeClr val="accent2">
            <a:lumMod val="50000"/>
          </a:schemeClr>
        </a:solidFill>
      </dgm:spPr>
      <dgm:t>
        <a:bodyPr/>
        <a:lstStyle/>
        <a:p>
          <a:endParaRPr lang="da-DK"/>
        </a:p>
      </dgm:t>
    </dgm:pt>
    <dgm:pt modelId="{34FFBDC6-67B3-4E4B-A0DC-8DF8BE6DEFF8}">
      <dgm:prSet phldrT="[Tekst]"/>
      <dgm:spPr>
        <a:solidFill>
          <a:schemeClr val="accent1">
            <a:lumMod val="50000"/>
          </a:schemeClr>
        </a:solidFill>
        <a:ln>
          <a:solidFill>
            <a:schemeClr val="tx2">
              <a:lumMod val="40000"/>
              <a:lumOff val="60000"/>
            </a:schemeClr>
          </a:solidFill>
        </a:ln>
      </dgm:spPr>
      <dgm:t>
        <a:bodyPr/>
        <a:lstStyle/>
        <a:p>
          <a:r>
            <a:rPr lang="da-DK" dirty="0"/>
            <a:t>Taste ordre</a:t>
          </a:r>
        </a:p>
      </dgm:t>
    </dgm:pt>
    <dgm:pt modelId="{813E4B45-E7AB-4F28-AA7E-A0202C6637B9}" type="parTrans" cxnId="{05371EF8-C44E-4EE9-ADFD-DDA1B770BA3E}">
      <dgm:prSet/>
      <dgm:spPr/>
      <dgm:t>
        <a:bodyPr/>
        <a:lstStyle/>
        <a:p>
          <a:endParaRPr lang="da-DK"/>
        </a:p>
      </dgm:t>
    </dgm:pt>
    <dgm:pt modelId="{92711219-998C-466C-A110-109D5EDFFE69}" type="sibTrans" cxnId="{05371EF8-C44E-4EE9-ADFD-DDA1B770BA3E}">
      <dgm:prSet/>
      <dgm:spPr>
        <a:solidFill>
          <a:schemeClr val="accent2">
            <a:lumMod val="50000"/>
          </a:schemeClr>
        </a:solidFill>
      </dgm:spPr>
      <dgm:t>
        <a:bodyPr/>
        <a:lstStyle/>
        <a:p>
          <a:endParaRPr lang="da-DK"/>
        </a:p>
      </dgm:t>
    </dgm:pt>
    <dgm:pt modelId="{3817C6C7-FF06-4434-9CC6-22D5FE3FE61C}">
      <dgm:prSet phldrT="[Tekst]"/>
      <dgm:spPr>
        <a:solidFill>
          <a:schemeClr val="accent1">
            <a:lumMod val="50000"/>
          </a:schemeClr>
        </a:solidFill>
        <a:ln>
          <a:solidFill>
            <a:schemeClr val="tx2">
              <a:lumMod val="40000"/>
              <a:lumOff val="60000"/>
            </a:schemeClr>
          </a:solidFill>
        </a:ln>
      </dgm:spPr>
      <dgm:t>
        <a:bodyPr/>
        <a:lstStyle/>
        <a:p>
          <a:r>
            <a:rPr lang="da-DK" dirty="0"/>
            <a:t>Tjekke lager</a:t>
          </a:r>
        </a:p>
      </dgm:t>
    </dgm:pt>
    <dgm:pt modelId="{809E2280-E123-442E-AA64-FB77D98C1200}" type="parTrans" cxnId="{80A19E34-2D58-40B7-A8E9-1C68609CA340}">
      <dgm:prSet/>
      <dgm:spPr/>
      <dgm:t>
        <a:bodyPr/>
        <a:lstStyle/>
        <a:p>
          <a:endParaRPr lang="da-DK"/>
        </a:p>
      </dgm:t>
    </dgm:pt>
    <dgm:pt modelId="{7990D4E7-70A9-4901-8D4F-26790FDFC767}" type="sibTrans" cxnId="{80A19E34-2D58-40B7-A8E9-1C68609CA340}">
      <dgm:prSet/>
      <dgm:spPr>
        <a:solidFill>
          <a:schemeClr val="accent2">
            <a:lumMod val="50000"/>
          </a:schemeClr>
        </a:solidFill>
      </dgm:spPr>
      <dgm:t>
        <a:bodyPr/>
        <a:lstStyle/>
        <a:p>
          <a:endParaRPr lang="da-DK"/>
        </a:p>
      </dgm:t>
    </dgm:pt>
    <dgm:pt modelId="{B28CF98E-1334-4FA6-AFB5-91B6245D7C4F}">
      <dgm:prSet phldrT="[Tekst]"/>
      <dgm:spPr>
        <a:solidFill>
          <a:schemeClr val="accent1">
            <a:lumMod val="50000"/>
          </a:schemeClr>
        </a:solidFill>
        <a:ln>
          <a:solidFill>
            <a:schemeClr val="tx2">
              <a:lumMod val="40000"/>
              <a:lumOff val="60000"/>
            </a:schemeClr>
          </a:solidFill>
        </a:ln>
      </dgm:spPr>
      <dgm:t>
        <a:bodyPr/>
        <a:lstStyle/>
        <a:p>
          <a:r>
            <a:rPr lang="da-DK" dirty="0"/>
            <a:t>Ordre bekræftelse</a:t>
          </a:r>
        </a:p>
      </dgm:t>
    </dgm:pt>
    <dgm:pt modelId="{C89C1246-F047-4DBB-8451-B58A9D041841}" type="parTrans" cxnId="{2CAF1C39-2EA6-4B07-A79F-7828A70229CB}">
      <dgm:prSet/>
      <dgm:spPr/>
      <dgm:t>
        <a:bodyPr/>
        <a:lstStyle/>
        <a:p>
          <a:endParaRPr lang="da-DK"/>
        </a:p>
      </dgm:t>
    </dgm:pt>
    <dgm:pt modelId="{1F423531-38DC-4472-A431-E7C2CE156782}" type="sibTrans" cxnId="{2CAF1C39-2EA6-4B07-A79F-7828A70229CB}">
      <dgm:prSet/>
      <dgm:spPr/>
      <dgm:t>
        <a:bodyPr/>
        <a:lstStyle/>
        <a:p>
          <a:endParaRPr lang="da-DK"/>
        </a:p>
      </dgm:t>
    </dgm:pt>
    <dgm:pt modelId="{9C1DBCB1-FD16-4184-99FC-482A60B6E655}">
      <dgm:prSet phldrT="[Tekst]"/>
      <dgm:spPr>
        <a:solidFill>
          <a:schemeClr val="accent1">
            <a:lumMod val="50000"/>
          </a:schemeClr>
        </a:solidFill>
        <a:ln>
          <a:solidFill>
            <a:schemeClr val="tx2">
              <a:lumMod val="40000"/>
              <a:lumOff val="60000"/>
            </a:schemeClr>
          </a:solidFill>
        </a:ln>
      </dgm:spPr>
      <dgm:t>
        <a:bodyPr/>
        <a:lstStyle/>
        <a:p>
          <a:r>
            <a:rPr lang="da-DK" dirty="0"/>
            <a:t>Give leveringstid</a:t>
          </a:r>
        </a:p>
      </dgm:t>
    </dgm:pt>
    <dgm:pt modelId="{29353DE0-1C86-456C-9547-F73FE8FE0169}" type="parTrans" cxnId="{69209D66-8482-471F-8625-E03902C165AC}">
      <dgm:prSet/>
      <dgm:spPr/>
      <dgm:t>
        <a:bodyPr/>
        <a:lstStyle/>
        <a:p>
          <a:endParaRPr lang="da-DK"/>
        </a:p>
      </dgm:t>
    </dgm:pt>
    <dgm:pt modelId="{6EE53509-DFF6-4412-BBEA-364A70AE270E}" type="sibTrans" cxnId="{69209D66-8482-471F-8625-E03902C165AC}">
      <dgm:prSet/>
      <dgm:spPr>
        <a:solidFill>
          <a:schemeClr val="accent2">
            <a:lumMod val="50000"/>
          </a:schemeClr>
        </a:solidFill>
      </dgm:spPr>
      <dgm:t>
        <a:bodyPr/>
        <a:lstStyle/>
        <a:p>
          <a:endParaRPr lang="da-DK"/>
        </a:p>
      </dgm:t>
    </dgm:pt>
    <dgm:pt modelId="{9BAE9485-9BCA-450D-9F1E-E07A0C062D69}" type="pres">
      <dgm:prSet presAssocID="{25E5CA1C-7D62-461E-AE80-C22732E22096}" presName="Name0" presStyleCnt="0">
        <dgm:presLayoutVars>
          <dgm:dir/>
          <dgm:resizeHandles val="exact"/>
        </dgm:presLayoutVars>
      </dgm:prSet>
      <dgm:spPr/>
    </dgm:pt>
    <dgm:pt modelId="{A04725F6-BD47-4A64-BE98-5B0653440819}" type="pres">
      <dgm:prSet presAssocID="{3B513535-5CD2-4243-B576-E5863C06384C}" presName="node" presStyleLbl="node1" presStyleIdx="0" presStyleCnt="5" custLinFactNeighborX="-806">
        <dgm:presLayoutVars>
          <dgm:bulletEnabled val="1"/>
        </dgm:presLayoutVars>
      </dgm:prSet>
      <dgm:spPr/>
    </dgm:pt>
    <dgm:pt modelId="{502172FF-3331-4DF1-85F4-0225C2075683}" type="pres">
      <dgm:prSet presAssocID="{9E214312-DFEE-407F-8AB3-D7136E05E60D}" presName="sibTrans" presStyleLbl="sibTrans2D1" presStyleIdx="0" presStyleCnt="4"/>
      <dgm:spPr/>
    </dgm:pt>
    <dgm:pt modelId="{26BB23C0-8C2E-4A22-9515-68C975A90E2A}" type="pres">
      <dgm:prSet presAssocID="{9E214312-DFEE-407F-8AB3-D7136E05E60D}" presName="connectorText" presStyleLbl="sibTrans2D1" presStyleIdx="0" presStyleCnt="4"/>
      <dgm:spPr/>
    </dgm:pt>
    <dgm:pt modelId="{A679B1F4-3B95-4536-8C9D-7555D342B69A}" type="pres">
      <dgm:prSet presAssocID="{34FFBDC6-67B3-4E4B-A0DC-8DF8BE6DEFF8}" presName="node" presStyleLbl="node1" presStyleIdx="1" presStyleCnt="5" custLinFactNeighborX="-806">
        <dgm:presLayoutVars>
          <dgm:bulletEnabled val="1"/>
        </dgm:presLayoutVars>
      </dgm:prSet>
      <dgm:spPr/>
    </dgm:pt>
    <dgm:pt modelId="{E76D7E22-2419-4C59-8537-220892CAD888}" type="pres">
      <dgm:prSet presAssocID="{92711219-998C-466C-A110-109D5EDFFE69}" presName="sibTrans" presStyleLbl="sibTrans2D1" presStyleIdx="1" presStyleCnt="4"/>
      <dgm:spPr/>
    </dgm:pt>
    <dgm:pt modelId="{6CAF4C96-CAD5-490A-9511-2FDAB2D2DD60}" type="pres">
      <dgm:prSet presAssocID="{92711219-998C-466C-A110-109D5EDFFE69}" presName="connectorText" presStyleLbl="sibTrans2D1" presStyleIdx="1" presStyleCnt="4"/>
      <dgm:spPr/>
    </dgm:pt>
    <dgm:pt modelId="{94D4DD32-3D63-45C7-85F6-D7CB4F8C8778}" type="pres">
      <dgm:prSet presAssocID="{3817C6C7-FF06-4434-9CC6-22D5FE3FE61C}" presName="node" presStyleLbl="node1" presStyleIdx="2" presStyleCnt="5" custLinFactNeighborX="-806">
        <dgm:presLayoutVars>
          <dgm:bulletEnabled val="1"/>
        </dgm:presLayoutVars>
      </dgm:prSet>
      <dgm:spPr/>
    </dgm:pt>
    <dgm:pt modelId="{0FFDF751-CA64-4DB1-A014-DE3B4D5C1E71}" type="pres">
      <dgm:prSet presAssocID="{7990D4E7-70A9-4901-8D4F-26790FDFC767}" presName="sibTrans" presStyleLbl="sibTrans2D1" presStyleIdx="2" presStyleCnt="4"/>
      <dgm:spPr/>
    </dgm:pt>
    <dgm:pt modelId="{CF52A9C4-5E22-4514-A0F9-E3B6249400F3}" type="pres">
      <dgm:prSet presAssocID="{7990D4E7-70A9-4901-8D4F-26790FDFC767}" presName="connectorText" presStyleLbl="sibTrans2D1" presStyleIdx="2" presStyleCnt="4"/>
      <dgm:spPr/>
    </dgm:pt>
    <dgm:pt modelId="{D4FDED57-69FA-4AF6-A117-8B95247A20E0}" type="pres">
      <dgm:prSet presAssocID="{9C1DBCB1-FD16-4184-99FC-482A60B6E655}" presName="node" presStyleLbl="node1" presStyleIdx="3" presStyleCnt="5" custLinFactNeighborX="-806">
        <dgm:presLayoutVars>
          <dgm:bulletEnabled val="1"/>
        </dgm:presLayoutVars>
      </dgm:prSet>
      <dgm:spPr/>
    </dgm:pt>
    <dgm:pt modelId="{10DB0A19-BF4E-41EB-BFCF-B22555221883}" type="pres">
      <dgm:prSet presAssocID="{6EE53509-DFF6-4412-BBEA-364A70AE270E}" presName="sibTrans" presStyleLbl="sibTrans2D1" presStyleIdx="3" presStyleCnt="4"/>
      <dgm:spPr/>
    </dgm:pt>
    <dgm:pt modelId="{EA875183-917F-4576-937C-1D3952223986}" type="pres">
      <dgm:prSet presAssocID="{6EE53509-DFF6-4412-BBEA-364A70AE270E}" presName="connectorText" presStyleLbl="sibTrans2D1" presStyleIdx="3" presStyleCnt="4"/>
      <dgm:spPr/>
    </dgm:pt>
    <dgm:pt modelId="{FB7E18B5-1BDA-4717-80A2-6A406B78D2EC}" type="pres">
      <dgm:prSet presAssocID="{B28CF98E-1334-4FA6-AFB5-91B6245D7C4F}" presName="node" presStyleLbl="node1" presStyleIdx="4" presStyleCnt="5">
        <dgm:presLayoutVars>
          <dgm:bulletEnabled val="1"/>
        </dgm:presLayoutVars>
      </dgm:prSet>
      <dgm:spPr/>
    </dgm:pt>
  </dgm:ptLst>
  <dgm:cxnLst>
    <dgm:cxn modelId="{CE6A0307-0D2C-49FD-AFED-08917D0E384F}" type="presOf" srcId="{34FFBDC6-67B3-4E4B-A0DC-8DF8BE6DEFF8}" destId="{A679B1F4-3B95-4536-8C9D-7555D342B69A}" srcOrd="0" destOrd="0" presId="urn:microsoft.com/office/officeart/2005/8/layout/process1"/>
    <dgm:cxn modelId="{CF2C2A0E-117E-4D12-81C8-9F813E280DFA}" type="presOf" srcId="{3B513535-5CD2-4243-B576-E5863C06384C}" destId="{A04725F6-BD47-4A64-BE98-5B0653440819}" srcOrd="0" destOrd="0" presId="urn:microsoft.com/office/officeart/2005/8/layout/process1"/>
    <dgm:cxn modelId="{D30AF423-6AFB-4B78-96EB-A77A65335797}" type="presOf" srcId="{6EE53509-DFF6-4412-BBEA-364A70AE270E}" destId="{EA875183-917F-4576-937C-1D3952223986}" srcOrd="1" destOrd="0" presId="urn:microsoft.com/office/officeart/2005/8/layout/process1"/>
    <dgm:cxn modelId="{DFA5ED2E-2D7F-42BE-9A90-FDB7FBCDB494}" type="presOf" srcId="{6EE53509-DFF6-4412-BBEA-364A70AE270E}" destId="{10DB0A19-BF4E-41EB-BFCF-B22555221883}" srcOrd="0" destOrd="0" presId="urn:microsoft.com/office/officeart/2005/8/layout/process1"/>
    <dgm:cxn modelId="{80A19E34-2D58-40B7-A8E9-1C68609CA340}" srcId="{25E5CA1C-7D62-461E-AE80-C22732E22096}" destId="{3817C6C7-FF06-4434-9CC6-22D5FE3FE61C}" srcOrd="2" destOrd="0" parTransId="{809E2280-E123-442E-AA64-FB77D98C1200}" sibTransId="{7990D4E7-70A9-4901-8D4F-26790FDFC767}"/>
    <dgm:cxn modelId="{2CAF1C39-2EA6-4B07-A79F-7828A70229CB}" srcId="{25E5CA1C-7D62-461E-AE80-C22732E22096}" destId="{B28CF98E-1334-4FA6-AFB5-91B6245D7C4F}" srcOrd="4" destOrd="0" parTransId="{C89C1246-F047-4DBB-8451-B58A9D041841}" sibTransId="{1F423531-38DC-4472-A431-E7C2CE156782}"/>
    <dgm:cxn modelId="{96A8105F-0560-4C01-AEB4-1467C520803D}" type="presOf" srcId="{25E5CA1C-7D62-461E-AE80-C22732E22096}" destId="{9BAE9485-9BCA-450D-9F1E-E07A0C062D69}" srcOrd="0" destOrd="0" presId="urn:microsoft.com/office/officeart/2005/8/layout/process1"/>
    <dgm:cxn modelId="{69209D66-8482-471F-8625-E03902C165AC}" srcId="{25E5CA1C-7D62-461E-AE80-C22732E22096}" destId="{9C1DBCB1-FD16-4184-99FC-482A60B6E655}" srcOrd="3" destOrd="0" parTransId="{29353DE0-1C86-456C-9547-F73FE8FE0169}" sibTransId="{6EE53509-DFF6-4412-BBEA-364A70AE270E}"/>
    <dgm:cxn modelId="{32D0AE48-BF85-4962-A1B4-C910B735876D}" type="presOf" srcId="{3817C6C7-FF06-4434-9CC6-22D5FE3FE61C}" destId="{94D4DD32-3D63-45C7-85F6-D7CB4F8C8778}" srcOrd="0" destOrd="0" presId="urn:microsoft.com/office/officeart/2005/8/layout/process1"/>
    <dgm:cxn modelId="{085EA96B-F40E-4C99-90B7-C7A151D0A89D}" type="presOf" srcId="{9E214312-DFEE-407F-8AB3-D7136E05E60D}" destId="{502172FF-3331-4DF1-85F4-0225C2075683}" srcOrd="0" destOrd="0" presId="urn:microsoft.com/office/officeart/2005/8/layout/process1"/>
    <dgm:cxn modelId="{0B04884C-E342-47BE-8505-5FF36068123C}" type="presOf" srcId="{92711219-998C-466C-A110-109D5EDFFE69}" destId="{6CAF4C96-CAD5-490A-9511-2FDAB2D2DD60}" srcOrd="1" destOrd="0" presId="urn:microsoft.com/office/officeart/2005/8/layout/process1"/>
    <dgm:cxn modelId="{C09AA56D-6075-4E1C-9E1C-730DDA2FEC8F}" type="presOf" srcId="{B28CF98E-1334-4FA6-AFB5-91B6245D7C4F}" destId="{FB7E18B5-1BDA-4717-80A2-6A406B78D2EC}" srcOrd="0" destOrd="0" presId="urn:microsoft.com/office/officeart/2005/8/layout/process1"/>
    <dgm:cxn modelId="{90884657-190F-46CD-9068-91EF819D78AF}" type="presOf" srcId="{9C1DBCB1-FD16-4184-99FC-482A60B6E655}" destId="{D4FDED57-69FA-4AF6-A117-8B95247A20E0}" srcOrd="0" destOrd="0" presId="urn:microsoft.com/office/officeart/2005/8/layout/process1"/>
    <dgm:cxn modelId="{384EE1A1-B217-4899-9B23-5623B44A8B95}" type="presOf" srcId="{7990D4E7-70A9-4901-8D4F-26790FDFC767}" destId="{CF52A9C4-5E22-4514-A0F9-E3B6249400F3}" srcOrd="1" destOrd="0" presId="urn:microsoft.com/office/officeart/2005/8/layout/process1"/>
    <dgm:cxn modelId="{03A363B5-79B3-4A16-85A1-F10FC6EBE741}" srcId="{25E5CA1C-7D62-461E-AE80-C22732E22096}" destId="{3B513535-5CD2-4243-B576-E5863C06384C}" srcOrd="0" destOrd="0" parTransId="{F1D5A854-C516-4A9B-BBB1-4387434E1483}" sibTransId="{9E214312-DFEE-407F-8AB3-D7136E05E60D}"/>
    <dgm:cxn modelId="{976175C2-2C7A-4DA9-9ADE-0DA5B76AB051}" type="presOf" srcId="{7990D4E7-70A9-4901-8D4F-26790FDFC767}" destId="{0FFDF751-CA64-4DB1-A014-DE3B4D5C1E71}" srcOrd="0" destOrd="0" presId="urn:microsoft.com/office/officeart/2005/8/layout/process1"/>
    <dgm:cxn modelId="{933124CA-0FFD-4E90-B260-E22CC9B4B1E5}" type="presOf" srcId="{9E214312-DFEE-407F-8AB3-D7136E05E60D}" destId="{26BB23C0-8C2E-4A22-9515-68C975A90E2A}" srcOrd="1" destOrd="0" presId="urn:microsoft.com/office/officeart/2005/8/layout/process1"/>
    <dgm:cxn modelId="{624F95E5-31DC-4679-8A55-C9130972032E}" type="presOf" srcId="{92711219-998C-466C-A110-109D5EDFFE69}" destId="{E76D7E22-2419-4C59-8537-220892CAD888}" srcOrd="0" destOrd="0" presId="urn:microsoft.com/office/officeart/2005/8/layout/process1"/>
    <dgm:cxn modelId="{05371EF8-C44E-4EE9-ADFD-DDA1B770BA3E}" srcId="{25E5CA1C-7D62-461E-AE80-C22732E22096}" destId="{34FFBDC6-67B3-4E4B-A0DC-8DF8BE6DEFF8}" srcOrd="1" destOrd="0" parTransId="{813E4B45-E7AB-4F28-AA7E-A0202C6637B9}" sibTransId="{92711219-998C-466C-A110-109D5EDFFE69}"/>
    <dgm:cxn modelId="{E2CB2124-71A4-43F7-99CE-4407039A41F1}" type="presParOf" srcId="{9BAE9485-9BCA-450D-9F1E-E07A0C062D69}" destId="{A04725F6-BD47-4A64-BE98-5B0653440819}" srcOrd="0" destOrd="0" presId="urn:microsoft.com/office/officeart/2005/8/layout/process1"/>
    <dgm:cxn modelId="{76604547-5684-416C-9EC2-32E493D67DDB}" type="presParOf" srcId="{9BAE9485-9BCA-450D-9F1E-E07A0C062D69}" destId="{502172FF-3331-4DF1-85F4-0225C2075683}" srcOrd="1" destOrd="0" presId="urn:microsoft.com/office/officeart/2005/8/layout/process1"/>
    <dgm:cxn modelId="{150F5689-ACC1-45B2-9A4E-2C5F9F32667F}" type="presParOf" srcId="{502172FF-3331-4DF1-85F4-0225C2075683}" destId="{26BB23C0-8C2E-4A22-9515-68C975A90E2A}" srcOrd="0" destOrd="0" presId="urn:microsoft.com/office/officeart/2005/8/layout/process1"/>
    <dgm:cxn modelId="{B5710CDB-B1FC-4067-A01C-7D6CE06CAD7B}" type="presParOf" srcId="{9BAE9485-9BCA-450D-9F1E-E07A0C062D69}" destId="{A679B1F4-3B95-4536-8C9D-7555D342B69A}" srcOrd="2" destOrd="0" presId="urn:microsoft.com/office/officeart/2005/8/layout/process1"/>
    <dgm:cxn modelId="{0AFE2D23-EC9E-4B62-BC70-D0EC803F4CA2}" type="presParOf" srcId="{9BAE9485-9BCA-450D-9F1E-E07A0C062D69}" destId="{E76D7E22-2419-4C59-8537-220892CAD888}" srcOrd="3" destOrd="0" presId="urn:microsoft.com/office/officeart/2005/8/layout/process1"/>
    <dgm:cxn modelId="{CD04FCC7-E9CC-4762-A27A-FA5A48157A07}" type="presParOf" srcId="{E76D7E22-2419-4C59-8537-220892CAD888}" destId="{6CAF4C96-CAD5-490A-9511-2FDAB2D2DD60}" srcOrd="0" destOrd="0" presId="urn:microsoft.com/office/officeart/2005/8/layout/process1"/>
    <dgm:cxn modelId="{BC90F797-0817-4F32-ABAA-50BBD36A9C57}" type="presParOf" srcId="{9BAE9485-9BCA-450D-9F1E-E07A0C062D69}" destId="{94D4DD32-3D63-45C7-85F6-D7CB4F8C8778}" srcOrd="4" destOrd="0" presId="urn:microsoft.com/office/officeart/2005/8/layout/process1"/>
    <dgm:cxn modelId="{3A825878-103E-4848-85DA-52FD6371B80D}" type="presParOf" srcId="{9BAE9485-9BCA-450D-9F1E-E07A0C062D69}" destId="{0FFDF751-CA64-4DB1-A014-DE3B4D5C1E71}" srcOrd="5" destOrd="0" presId="urn:microsoft.com/office/officeart/2005/8/layout/process1"/>
    <dgm:cxn modelId="{01A8659D-1798-449C-B6E1-4D07A3E23A76}" type="presParOf" srcId="{0FFDF751-CA64-4DB1-A014-DE3B4D5C1E71}" destId="{CF52A9C4-5E22-4514-A0F9-E3B6249400F3}" srcOrd="0" destOrd="0" presId="urn:microsoft.com/office/officeart/2005/8/layout/process1"/>
    <dgm:cxn modelId="{73B0FED4-B40D-413D-9508-A60CD69D9A5D}" type="presParOf" srcId="{9BAE9485-9BCA-450D-9F1E-E07A0C062D69}" destId="{D4FDED57-69FA-4AF6-A117-8B95247A20E0}" srcOrd="6" destOrd="0" presId="urn:microsoft.com/office/officeart/2005/8/layout/process1"/>
    <dgm:cxn modelId="{04BB72E3-8270-468D-92EA-2BDAB0B5AF6C}" type="presParOf" srcId="{9BAE9485-9BCA-450D-9F1E-E07A0C062D69}" destId="{10DB0A19-BF4E-41EB-BFCF-B22555221883}" srcOrd="7" destOrd="0" presId="urn:microsoft.com/office/officeart/2005/8/layout/process1"/>
    <dgm:cxn modelId="{2092A162-C4AA-4C9B-B653-5A72F84370F4}" type="presParOf" srcId="{10DB0A19-BF4E-41EB-BFCF-B22555221883}" destId="{EA875183-917F-4576-937C-1D3952223986}" srcOrd="0" destOrd="0" presId="urn:microsoft.com/office/officeart/2005/8/layout/process1"/>
    <dgm:cxn modelId="{7CA2F924-7A58-4E08-A5AA-7A5AD2247F5A}" type="presParOf" srcId="{9BAE9485-9BCA-450D-9F1E-E07A0C062D69}" destId="{FB7E18B5-1BDA-4717-80A2-6A406B78D2EC}"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E5CA1C-7D62-461E-AE80-C22732E2209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a-DK"/>
        </a:p>
      </dgm:t>
    </dgm:pt>
    <dgm:pt modelId="{3B513535-5CD2-4243-B576-E5863C06384C}">
      <dgm:prSet phldrT="[Tekst]"/>
      <dgm:spPr>
        <a:solidFill>
          <a:schemeClr val="accent1">
            <a:lumMod val="50000"/>
          </a:schemeClr>
        </a:solidFill>
        <a:ln>
          <a:solidFill>
            <a:schemeClr val="tx2">
              <a:lumMod val="40000"/>
              <a:lumOff val="60000"/>
            </a:schemeClr>
          </a:solidFill>
        </a:ln>
      </dgm:spPr>
      <dgm:t>
        <a:bodyPr/>
        <a:lstStyle/>
        <a:p>
          <a:r>
            <a:rPr lang="da-DK" dirty="0"/>
            <a:t>Salgs afdeling</a:t>
          </a:r>
        </a:p>
      </dgm:t>
    </dgm:pt>
    <dgm:pt modelId="{F1D5A854-C516-4A9B-BBB1-4387434E1483}" type="parTrans" cxnId="{03A363B5-79B3-4A16-85A1-F10FC6EBE741}">
      <dgm:prSet/>
      <dgm:spPr/>
      <dgm:t>
        <a:bodyPr/>
        <a:lstStyle/>
        <a:p>
          <a:endParaRPr lang="da-DK"/>
        </a:p>
      </dgm:t>
    </dgm:pt>
    <dgm:pt modelId="{9E214312-DFEE-407F-8AB3-D7136E05E60D}" type="sibTrans" cxnId="{03A363B5-79B3-4A16-85A1-F10FC6EBE741}">
      <dgm:prSet/>
      <dgm:spPr>
        <a:solidFill>
          <a:schemeClr val="accent2">
            <a:lumMod val="50000"/>
          </a:schemeClr>
        </a:solidFill>
      </dgm:spPr>
      <dgm:t>
        <a:bodyPr/>
        <a:lstStyle/>
        <a:p>
          <a:endParaRPr lang="da-DK"/>
        </a:p>
      </dgm:t>
    </dgm:pt>
    <dgm:pt modelId="{34FFBDC6-67B3-4E4B-A0DC-8DF8BE6DEFF8}">
      <dgm:prSet phldrT="[Tekst]"/>
      <dgm:spPr>
        <a:solidFill>
          <a:schemeClr val="accent1">
            <a:lumMod val="50000"/>
          </a:schemeClr>
        </a:solidFill>
        <a:ln>
          <a:solidFill>
            <a:schemeClr val="tx2">
              <a:lumMod val="40000"/>
              <a:lumOff val="60000"/>
            </a:schemeClr>
          </a:solidFill>
        </a:ln>
      </dgm:spPr>
      <dgm:t>
        <a:bodyPr/>
        <a:lstStyle/>
        <a:p>
          <a:r>
            <a:rPr lang="da-DK" dirty="0"/>
            <a:t>Planlægnings afdelingen</a:t>
          </a:r>
        </a:p>
      </dgm:t>
    </dgm:pt>
    <dgm:pt modelId="{813E4B45-E7AB-4F28-AA7E-A0202C6637B9}" type="parTrans" cxnId="{05371EF8-C44E-4EE9-ADFD-DDA1B770BA3E}">
      <dgm:prSet/>
      <dgm:spPr/>
      <dgm:t>
        <a:bodyPr/>
        <a:lstStyle/>
        <a:p>
          <a:endParaRPr lang="da-DK"/>
        </a:p>
      </dgm:t>
    </dgm:pt>
    <dgm:pt modelId="{92711219-998C-466C-A110-109D5EDFFE69}" type="sibTrans" cxnId="{05371EF8-C44E-4EE9-ADFD-DDA1B770BA3E}">
      <dgm:prSet/>
      <dgm:spPr>
        <a:solidFill>
          <a:schemeClr val="accent2">
            <a:lumMod val="50000"/>
          </a:schemeClr>
        </a:solidFill>
      </dgm:spPr>
      <dgm:t>
        <a:bodyPr/>
        <a:lstStyle/>
        <a:p>
          <a:endParaRPr lang="da-DK"/>
        </a:p>
      </dgm:t>
    </dgm:pt>
    <dgm:pt modelId="{916774E9-48FD-422F-8228-4A1E85EDD305}">
      <dgm:prSet phldrT="[Tekst]"/>
      <dgm:spPr>
        <a:solidFill>
          <a:schemeClr val="accent1">
            <a:lumMod val="50000"/>
          </a:schemeClr>
        </a:solidFill>
        <a:ln>
          <a:solidFill>
            <a:schemeClr val="tx2">
              <a:lumMod val="40000"/>
              <a:lumOff val="60000"/>
            </a:schemeClr>
          </a:solidFill>
        </a:ln>
      </dgm:spPr>
      <dgm:t>
        <a:bodyPr/>
        <a:lstStyle/>
        <a:p>
          <a:r>
            <a:rPr lang="da-DK" dirty="0"/>
            <a:t>Modtage mail</a:t>
          </a:r>
        </a:p>
      </dgm:t>
    </dgm:pt>
    <dgm:pt modelId="{5EA80F28-BECF-4E0F-A140-C55AC9E16E1B}" type="parTrans" cxnId="{1033EDE3-94A1-40E3-BF8F-0348F7A44B48}">
      <dgm:prSet/>
      <dgm:spPr/>
      <dgm:t>
        <a:bodyPr/>
        <a:lstStyle/>
        <a:p>
          <a:endParaRPr lang="da-DK"/>
        </a:p>
      </dgm:t>
    </dgm:pt>
    <dgm:pt modelId="{0CBA23FF-1229-49C4-B6DA-162769410E52}" type="sibTrans" cxnId="{1033EDE3-94A1-40E3-BF8F-0348F7A44B48}">
      <dgm:prSet/>
      <dgm:spPr/>
      <dgm:t>
        <a:bodyPr/>
        <a:lstStyle/>
        <a:p>
          <a:endParaRPr lang="da-DK"/>
        </a:p>
      </dgm:t>
    </dgm:pt>
    <dgm:pt modelId="{CC82147A-A8B5-44D0-AC18-646F0E506424}">
      <dgm:prSet phldrT="[Tekst]"/>
      <dgm:spPr>
        <a:solidFill>
          <a:schemeClr val="accent1">
            <a:lumMod val="50000"/>
          </a:schemeClr>
        </a:solidFill>
        <a:ln>
          <a:solidFill>
            <a:schemeClr val="tx2">
              <a:lumMod val="40000"/>
              <a:lumOff val="60000"/>
            </a:schemeClr>
          </a:solidFill>
        </a:ln>
      </dgm:spPr>
      <dgm:t>
        <a:bodyPr/>
        <a:lstStyle/>
        <a:p>
          <a:r>
            <a:rPr lang="da-DK" dirty="0"/>
            <a:t>Taste ordre</a:t>
          </a:r>
        </a:p>
      </dgm:t>
    </dgm:pt>
    <dgm:pt modelId="{86E5000B-CDFE-4303-8060-EB4CB02FAAD2}" type="parTrans" cxnId="{2628C267-2821-4A95-9F51-3583252ABCEA}">
      <dgm:prSet/>
      <dgm:spPr/>
      <dgm:t>
        <a:bodyPr/>
        <a:lstStyle/>
        <a:p>
          <a:endParaRPr lang="da-DK"/>
        </a:p>
      </dgm:t>
    </dgm:pt>
    <dgm:pt modelId="{D696B24A-4764-4217-B71C-E252DBCBED2F}" type="sibTrans" cxnId="{2628C267-2821-4A95-9F51-3583252ABCEA}">
      <dgm:prSet/>
      <dgm:spPr/>
      <dgm:t>
        <a:bodyPr/>
        <a:lstStyle/>
        <a:p>
          <a:endParaRPr lang="da-DK"/>
        </a:p>
      </dgm:t>
    </dgm:pt>
    <dgm:pt modelId="{09E3C35E-65ED-4BE3-8939-CB0364003F28}">
      <dgm:prSet phldrT="[Tekst]"/>
      <dgm:spPr>
        <a:solidFill>
          <a:schemeClr val="bg1"/>
        </a:solidFill>
        <a:ln>
          <a:noFill/>
        </a:ln>
      </dgm:spPr>
      <dgm:t>
        <a:bodyPr/>
        <a:lstStyle/>
        <a:p>
          <a:r>
            <a:rPr lang="da-DK"/>
            <a:t> </a:t>
          </a:r>
          <a:endParaRPr lang="da-DK" dirty="0"/>
        </a:p>
      </dgm:t>
    </dgm:pt>
    <dgm:pt modelId="{88903EB7-B891-4798-B5C5-489592542510}" type="parTrans" cxnId="{53356B36-BCA5-450D-AAB7-BD16997A7858}">
      <dgm:prSet/>
      <dgm:spPr/>
      <dgm:t>
        <a:bodyPr/>
        <a:lstStyle/>
        <a:p>
          <a:endParaRPr lang="da-DK"/>
        </a:p>
      </dgm:t>
    </dgm:pt>
    <dgm:pt modelId="{5BD05937-6211-49FD-9B8C-B29FCE0D1709}" type="sibTrans" cxnId="{53356B36-BCA5-450D-AAB7-BD16997A7858}">
      <dgm:prSet/>
      <dgm:spPr/>
      <dgm:t>
        <a:bodyPr/>
        <a:lstStyle/>
        <a:p>
          <a:endParaRPr lang="da-DK"/>
        </a:p>
      </dgm:t>
    </dgm:pt>
    <dgm:pt modelId="{636C5148-5737-46AE-A9BF-2EE79D4B61A1}">
      <dgm:prSet phldrT="[Tekst]"/>
      <dgm:spPr>
        <a:solidFill>
          <a:schemeClr val="bg1"/>
        </a:solidFill>
        <a:ln>
          <a:noFill/>
        </a:ln>
      </dgm:spPr>
      <dgm:t>
        <a:bodyPr/>
        <a:lstStyle/>
        <a:p>
          <a:endParaRPr lang="da-DK" dirty="0"/>
        </a:p>
      </dgm:t>
    </dgm:pt>
    <dgm:pt modelId="{0FCC4C04-8F96-463C-949E-BC06A5EE75A7}" type="parTrans" cxnId="{40EB6E09-8CE1-4AD6-A2D2-391A70154EA0}">
      <dgm:prSet/>
      <dgm:spPr/>
      <dgm:t>
        <a:bodyPr/>
        <a:lstStyle/>
        <a:p>
          <a:endParaRPr lang="da-DK"/>
        </a:p>
      </dgm:t>
    </dgm:pt>
    <dgm:pt modelId="{2050424A-953D-4D7B-A10D-CDA8DA5BCBFB}" type="sibTrans" cxnId="{40EB6E09-8CE1-4AD6-A2D2-391A70154EA0}">
      <dgm:prSet/>
      <dgm:spPr/>
      <dgm:t>
        <a:bodyPr/>
        <a:lstStyle/>
        <a:p>
          <a:endParaRPr lang="da-DK"/>
        </a:p>
      </dgm:t>
    </dgm:pt>
    <dgm:pt modelId="{2AC7A184-8992-4E72-A74F-E7806FA8713F}">
      <dgm:prSet phldrT="[Tekst]"/>
      <dgm:spPr>
        <a:solidFill>
          <a:schemeClr val="accent1">
            <a:lumMod val="50000"/>
          </a:schemeClr>
        </a:solidFill>
        <a:ln>
          <a:solidFill>
            <a:schemeClr val="tx2">
              <a:lumMod val="40000"/>
              <a:lumOff val="60000"/>
            </a:schemeClr>
          </a:solidFill>
        </a:ln>
      </dgm:spPr>
      <dgm:t>
        <a:bodyPr/>
        <a:lstStyle/>
        <a:p>
          <a:r>
            <a:rPr lang="da-DK"/>
            <a:t>Tjekke lager</a:t>
          </a:r>
          <a:endParaRPr lang="da-DK" dirty="0"/>
        </a:p>
      </dgm:t>
    </dgm:pt>
    <dgm:pt modelId="{9F8F6FCD-894E-4765-92CA-8D3F21BFE924}" type="parTrans" cxnId="{D6082A62-AA4C-41E3-8B84-80E998ECC98E}">
      <dgm:prSet/>
      <dgm:spPr/>
      <dgm:t>
        <a:bodyPr/>
        <a:lstStyle/>
        <a:p>
          <a:endParaRPr lang="da-DK"/>
        </a:p>
      </dgm:t>
    </dgm:pt>
    <dgm:pt modelId="{EAD5E396-E414-4244-A6E0-E729364D8853}" type="sibTrans" cxnId="{D6082A62-AA4C-41E3-8B84-80E998ECC98E}">
      <dgm:prSet/>
      <dgm:spPr/>
      <dgm:t>
        <a:bodyPr/>
        <a:lstStyle/>
        <a:p>
          <a:endParaRPr lang="da-DK"/>
        </a:p>
      </dgm:t>
    </dgm:pt>
    <dgm:pt modelId="{43B4F99B-12DA-445C-900D-5D260E483CED}">
      <dgm:prSet phldrT="[Tekst]"/>
      <dgm:spPr>
        <a:solidFill>
          <a:schemeClr val="accent1">
            <a:lumMod val="50000"/>
          </a:schemeClr>
        </a:solidFill>
        <a:ln>
          <a:solidFill>
            <a:schemeClr val="tx2">
              <a:lumMod val="40000"/>
              <a:lumOff val="60000"/>
            </a:schemeClr>
          </a:solidFill>
        </a:ln>
      </dgm:spPr>
      <dgm:t>
        <a:bodyPr/>
        <a:lstStyle/>
        <a:p>
          <a:r>
            <a:rPr lang="da-DK" dirty="0"/>
            <a:t>Give leveringstid til salg</a:t>
          </a:r>
        </a:p>
      </dgm:t>
    </dgm:pt>
    <dgm:pt modelId="{547745BC-2CAA-42CB-B5B9-664484BB7734}" type="parTrans" cxnId="{01158275-CE80-4C7C-AD29-12DEAD2DA96F}">
      <dgm:prSet/>
      <dgm:spPr/>
      <dgm:t>
        <a:bodyPr/>
        <a:lstStyle/>
        <a:p>
          <a:endParaRPr lang="da-DK"/>
        </a:p>
      </dgm:t>
    </dgm:pt>
    <dgm:pt modelId="{FBA5921C-93F0-4A46-8DA3-66D4D56D1D16}" type="sibTrans" cxnId="{01158275-CE80-4C7C-AD29-12DEAD2DA96F}">
      <dgm:prSet/>
      <dgm:spPr/>
      <dgm:t>
        <a:bodyPr/>
        <a:lstStyle/>
        <a:p>
          <a:endParaRPr lang="da-DK"/>
        </a:p>
      </dgm:t>
    </dgm:pt>
    <dgm:pt modelId="{204C570C-404B-44C8-B604-D4A3960BFC6C}">
      <dgm:prSet phldrT="[Tekst]"/>
      <dgm:spPr>
        <a:solidFill>
          <a:schemeClr val="bg1"/>
        </a:solidFill>
        <a:ln>
          <a:solidFill>
            <a:schemeClr val="bg1"/>
          </a:solidFill>
        </a:ln>
      </dgm:spPr>
      <dgm:t>
        <a:bodyPr/>
        <a:lstStyle/>
        <a:p>
          <a:r>
            <a:rPr lang="da-DK" dirty="0"/>
            <a:t>  </a:t>
          </a:r>
        </a:p>
      </dgm:t>
    </dgm:pt>
    <dgm:pt modelId="{5612BB06-F200-4A83-AA5C-6830BE2D2BD8}" type="parTrans" cxnId="{6215FCB6-5D72-4178-A39F-8B4610166A5C}">
      <dgm:prSet/>
      <dgm:spPr/>
      <dgm:t>
        <a:bodyPr/>
        <a:lstStyle/>
        <a:p>
          <a:endParaRPr lang="da-DK"/>
        </a:p>
      </dgm:t>
    </dgm:pt>
    <dgm:pt modelId="{83511E7A-5F47-4133-B86D-30EA577569FE}" type="sibTrans" cxnId="{6215FCB6-5D72-4178-A39F-8B4610166A5C}">
      <dgm:prSet/>
      <dgm:spPr/>
      <dgm:t>
        <a:bodyPr/>
        <a:lstStyle/>
        <a:p>
          <a:endParaRPr lang="da-DK"/>
        </a:p>
      </dgm:t>
    </dgm:pt>
    <dgm:pt modelId="{A23EA6F2-7958-471A-A2A4-2C7369790D59}">
      <dgm:prSet phldrT="[Tekst]"/>
      <dgm:spPr>
        <a:solidFill>
          <a:schemeClr val="bg1"/>
        </a:solidFill>
        <a:ln>
          <a:solidFill>
            <a:schemeClr val="bg1"/>
          </a:solidFill>
        </a:ln>
      </dgm:spPr>
      <dgm:t>
        <a:bodyPr/>
        <a:lstStyle/>
        <a:p>
          <a:r>
            <a:rPr lang="da-DK" dirty="0"/>
            <a:t> </a:t>
          </a:r>
        </a:p>
      </dgm:t>
    </dgm:pt>
    <dgm:pt modelId="{7E480A31-C35E-4E40-985C-FA9017DF9254}" type="parTrans" cxnId="{901C0E0F-F153-4663-B501-1D844AF36400}">
      <dgm:prSet/>
      <dgm:spPr/>
      <dgm:t>
        <a:bodyPr/>
        <a:lstStyle/>
        <a:p>
          <a:endParaRPr lang="da-DK"/>
        </a:p>
      </dgm:t>
    </dgm:pt>
    <dgm:pt modelId="{4CE23F20-C975-4990-8E4D-CCE7A81EB9F6}" type="sibTrans" cxnId="{901C0E0F-F153-4663-B501-1D844AF36400}">
      <dgm:prSet/>
      <dgm:spPr/>
      <dgm:t>
        <a:bodyPr/>
        <a:lstStyle/>
        <a:p>
          <a:endParaRPr lang="da-DK"/>
        </a:p>
      </dgm:t>
    </dgm:pt>
    <dgm:pt modelId="{8EA70D2E-2876-4DFC-B459-ABF9FD7DCFB5}">
      <dgm:prSet phldrT="[Tekst]"/>
      <dgm:spPr>
        <a:solidFill>
          <a:schemeClr val="accent1">
            <a:lumMod val="50000"/>
          </a:schemeClr>
        </a:solidFill>
        <a:ln>
          <a:solidFill>
            <a:schemeClr val="tx2">
              <a:lumMod val="40000"/>
              <a:lumOff val="60000"/>
            </a:schemeClr>
          </a:solidFill>
        </a:ln>
      </dgm:spPr>
      <dgm:t>
        <a:bodyPr/>
        <a:lstStyle/>
        <a:p>
          <a:r>
            <a:rPr lang="da-DK" dirty="0"/>
            <a:t>Ordre bekræftelse til kunden</a:t>
          </a:r>
        </a:p>
      </dgm:t>
    </dgm:pt>
    <dgm:pt modelId="{0C9E6379-414F-4B23-BAA3-5481A423E5CD}" type="parTrans" cxnId="{9E04DC2F-D0DC-4079-9E8D-E0A2F9B4E213}">
      <dgm:prSet/>
      <dgm:spPr/>
      <dgm:t>
        <a:bodyPr/>
        <a:lstStyle/>
        <a:p>
          <a:endParaRPr lang="da-DK"/>
        </a:p>
      </dgm:t>
    </dgm:pt>
    <dgm:pt modelId="{DDEFAABA-D065-4635-B7AF-824C7565D92D}" type="sibTrans" cxnId="{9E04DC2F-D0DC-4079-9E8D-E0A2F9B4E213}">
      <dgm:prSet/>
      <dgm:spPr/>
      <dgm:t>
        <a:bodyPr/>
        <a:lstStyle/>
        <a:p>
          <a:endParaRPr lang="da-DK"/>
        </a:p>
      </dgm:t>
    </dgm:pt>
    <dgm:pt modelId="{F03E3FC7-6DE2-41CF-9696-7182325F9887}" type="pres">
      <dgm:prSet presAssocID="{25E5CA1C-7D62-461E-AE80-C22732E22096}" presName="Name0" presStyleCnt="0">
        <dgm:presLayoutVars>
          <dgm:chPref val="3"/>
          <dgm:dir/>
          <dgm:animLvl val="lvl"/>
          <dgm:resizeHandles/>
        </dgm:presLayoutVars>
      </dgm:prSet>
      <dgm:spPr/>
    </dgm:pt>
    <dgm:pt modelId="{F8B72D62-016A-497E-872F-1D879AF0E04D}" type="pres">
      <dgm:prSet presAssocID="{3B513535-5CD2-4243-B576-E5863C06384C}" presName="horFlow" presStyleCnt="0"/>
      <dgm:spPr/>
    </dgm:pt>
    <dgm:pt modelId="{04725965-4849-4995-85F6-CBBC50F8BB7D}" type="pres">
      <dgm:prSet presAssocID="{3B513535-5CD2-4243-B576-E5863C06384C}" presName="bigChev" presStyleLbl="node1" presStyleIdx="0" presStyleCnt="2"/>
      <dgm:spPr/>
    </dgm:pt>
    <dgm:pt modelId="{8D481CA2-3B9A-426C-95C5-283E39E6FE84}" type="pres">
      <dgm:prSet presAssocID="{5EA80F28-BECF-4E0F-A140-C55AC9E16E1B}" presName="parTrans" presStyleCnt="0"/>
      <dgm:spPr/>
    </dgm:pt>
    <dgm:pt modelId="{2228A28C-177F-4EE4-99FF-A2D085CC204D}" type="pres">
      <dgm:prSet presAssocID="{916774E9-48FD-422F-8228-4A1E85EDD305}" presName="node" presStyleLbl="alignAccFollowNode1" presStyleIdx="0" presStyleCnt="9">
        <dgm:presLayoutVars>
          <dgm:bulletEnabled val="1"/>
        </dgm:presLayoutVars>
      </dgm:prSet>
      <dgm:spPr/>
    </dgm:pt>
    <dgm:pt modelId="{65BA07A9-88AE-4675-A620-2DC8239321FD}" type="pres">
      <dgm:prSet presAssocID="{0CBA23FF-1229-49C4-B6DA-162769410E52}" presName="sibTrans" presStyleCnt="0"/>
      <dgm:spPr/>
    </dgm:pt>
    <dgm:pt modelId="{F2D8243C-A019-4860-9B4F-A9CCB75144E7}" type="pres">
      <dgm:prSet presAssocID="{CC82147A-A8B5-44D0-AC18-646F0E506424}" presName="node" presStyleLbl="alignAccFollowNode1" presStyleIdx="1" presStyleCnt="9">
        <dgm:presLayoutVars>
          <dgm:bulletEnabled val="1"/>
        </dgm:presLayoutVars>
      </dgm:prSet>
      <dgm:spPr/>
    </dgm:pt>
    <dgm:pt modelId="{0297AF71-E16C-44B1-AA50-30513E69552F}" type="pres">
      <dgm:prSet presAssocID="{D696B24A-4764-4217-B71C-E252DBCBED2F}" presName="sibTrans" presStyleCnt="0"/>
      <dgm:spPr/>
    </dgm:pt>
    <dgm:pt modelId="{B21F2679-B835-422C-B534-D72ED921DACA}" type="pres">
      <dgm:prSet presAssocID="{204C570C-404B-44C8-B604-D4A3960BFC6C}" presName="node" presStyleLbl="alignAccFollowNode1" presStyleIdx="2" presStyleCnt="9">
        <dgm:presLayoutVars>
          <dgm:bulletEnabled val="1"/>
        </dgm:presLayoutVars>
      </dgm:prSet>
      <dgm:spPr/>
    </dgm:pt>
    <dgm:pt modelId="{BF6B733F-0B17-40A7-94A0-CC63730B5F54}" type="pres">
      <dgm:prSet presAssocID="{83511E7A-5F47-4133-B86D-30EA577569FE}" presName="sibTrans" presStyleCnt="0"/>
      <dgm:spPr/>
    </dgm:pt>
    <dgm:pt modelId="{A7FFA3B6-7052-4DCE-86C3-F4C5FD9CAABF}" type="pres">
      <dgm:prSet presAssocID="{A23EA6F2-7958-471A-A2A4-2C7369790D59}" presName="node" presStyleLbl="alignAccFollowNode1" presStyleIdx="3" presStyleCnt="9">
        <dgm:presLayoutVars>
          <dgm:bulletEnabled val="1"/>
        </dgm:presLayoutVars>
      </dgm:prSet>
      <dgm:spPr/>
    </dgm:pt>
    <dgm:pt modelId="{A249DC8E-301B-4E4E-8B43-AE2428C649CA}" type="pres">
      <dgm:prSet presAssocID="{4CE23F20-C975-4990-8E4D-CCE7A81EB9F6}" presName="sibTrans" presStyleCnt="0"/>
      <dgm:spPr/>
    </dgm:pt>
    <dgm:pt modelId="{9ACF7DAD-5AEE-4056-B351-5270AC76F1B0}" type="pres">
      <dgm:prSet presAssocID="{8EA70D2E-2876-4DFC-B459-ABF9FD7DCFB5}" presName="node" presStyleLbl="alignAccFollowNode1" presStyleIdx="4" presStyleCnt="9">
        <dgm:presLayoutVars>
          <dgm:bulletEnabled val="1"/>
        </dgm:presLayoutVars>
      </dgm:prSet>
      <dgm:spPr/>
    </dgm:pt>
    <dgm:pt modelId="{CE9584D3-3DB8-4AF2-90AC-A27AF8831994}" type="pres">
      <dgm:prSet presAssocID="{3B513535-5CD2-4243-B576-E5863C06384C}" presName="vSp" presStyleCnt="0"/>
      <dgm:spPr/>
    </dgm:pt>
    <dgm:pt modelId="{4304A8C9-1A42-4E67-90F4-57A82316E622}" type="pres">
      <dgm:prSet presAssocID="{34FFBDC6-67B3-4E4B-A0DC-8DF8BE6DEFF8}" presName="horFlow" presStyleCnt="0"/>
      <dgm:spPr/>
    </dgm:pt>
    <dgm:pt modelId="{BE14582A-071C-46DF-9AFE-6279BA42803E}" type="pres">
      <dgm:prSet presAssocID="{34FFBDC6-67B3-4E4B-A0DC-8DF8BE6DEFF8}" presName="bigChev" presStyleLbl="node1" presStyleIdx="1" presStyleCnt="2"/>
      <dgm:spPr/>
    </dgm:pt>
    <dgm:pt modelId="{C093F5C5-D249-428E-A079-4900E846AE75}" type="pres">
      <dgm:prSet presAssocID="{88903EB7-B891-4798-B5C5-489592542510}" presName="parTrans" presStyleCnt="0"/>
      <dgm:spPr/>
    </dgm:pt>
    <dgm:pt modelId="{1410AC2A-9830-49B6-AC42-933D0535EED1}" type="pres">
      <dgm:prSet presAssocID="{09E3C35E-65ED-4BE3-8939-CB0364003F28}" presName="node" presStyleLbl="alignAccFollowNode1" presStyleIdx="5" presStyleCnt="9">
        <dgm:presLayoutVars>
          <dgm:bulletEnabled val="1"/>
        </dgm:presLayoutVars>
      </dgm:prSet>
      <dgm:spPr/>
    </dgm:pt>
    <dgm:pt modelId="{1BDB7F96-5781-42CE-8204-2D4481B1257D}" type="pres">
      <dgm:prSet presAssocID="{5BD05937-6211-49FD-9B8C-B29FCE0D1709}" presName="sibTrans" presStyleCnt="0"/>
      <dgm:spPr/>
    </dgm:pt>
    <dgm:pt modelId="{D584D071-698B-44CA-B8E4-09561E6242B3}" type="pres">
      <dgm:prSet presAssocID="{636C5148-5737-46AE-A9BF-2EE79D4B61A1}" presName="node" presStyleLbl="alignAccFollowNode1" presStyleIdx="6" presStyleCnt="9">
        <dgm:presLayoutVars>
          <dgm:bulletEnabled val="1"/>
        </dgm:presLayoutVars>
      </dgm:prSet>
      <dgm:spPr/>
    </dgm:pt>
    <dgm:pt modelId="{7C6D1AF0-628E-47FB-9138-AA54C8071F43}" type="pres">
      <dgm:prSet presAssocID="{2050424A-953D-4D7B-A10D-CDA8DA5BCBFB}" presName="sibTrans" presStyleCnt="0"/>
      <dgm:spPr/>
    </dgm:pt>
    <dgm:pt modelId="{2D97B965-7C5B-45AE-982F-78A425514516}" type="pres">
      <dgm:prSet presAssocID="{2AC7A184-8992-4E72-A74F-E7806FA8713F}" presName="node" presStyleLbl="alignAccFollowNode1" presStyleIdx="7" presStyleCnt="9">
        <dgm:presLayoutVars>
          <dgm:bulletEnabled val="1"/>
        </dgm:presLayoutVars>
      </dgm:prSet>
      <dgm:spPr/>
    </dgm:pt>
    <dgm:pt modelId="{CFB73D2F-4A08-4B58-8361-3999142AC07B}" type="pres">
      <dgm:prSet presAssocID="{EAD5E396-E414-4244-A6E0-E729364D8853}" presName="sibTrans" presStyleCnt="0"/>
      <dgm:spPr/>
    </dgm:pt>
    <dgm:pt modelId="{067A0CDE-D5F8-4DF3-8C1D-67C471ACAA3E}" type="pres">
      <dgm:prSet presAssocID="{43B4F99B-12DA-445C-900D-5D260E483CED}" presName="node" presStyleLbl="alignAccFollowNode1" presStyleIdx="8" presStyleCnt="9">
        <dgm:presLayoutVars>
          <dgm:bulletEnabled val="1"/>
        </dgm:presLayoutVars>
      </dgm:prSet>
      <dgm:spPr/>
    </dgm:pt>
  </dgm:ptLst>
  <dgm:cxnLst>
    <dgm:cxn modelId="{40EB6E09-8CE1-4AD6-A2D2-391A70154EA0}" srcId="{34FFBDC6-67B3-4E4B-A0DC-8DF8BE6DEFF8}" destId="{636C5148-5737-46AE-A9BF-2EE79D4B61A1}" srcOrd="1" destOrd="0" parTransId="{0FCC4C04-8F96-463C-949E-BC06A5EE75A7}" sibTransId="{2050424A-953D-4D7B-A10D-CDA8DA5BCBFB}"/>
    <dgm:cxn modelId="{901C0E0F-F153-4663-B501-1D844AF36400}" srcId="{3B513535-5CD2-4243-B576-E5863C06384C}" destId="{A23EA6F2-7958-471A-A2A4-2C7369790D59}" srcOrd="3" destOrd="0" parTransId="{7E480A31-C35E-4E40-985C-FA9017DF9254}" sibTransId="{4CE23F20-C975-4990-8E4D-CCE7A81EB9F6}"/>
    <dgm:cxn modelId="{EFF01F10-E9F7-4629-9079-37D9BD7E5F17}" type="presOf" srcId="{636C5148-5737-46AE-A9BF-2EE79D4B61A1}" destId="{D584D071-698B-44CA-B8E4-09561E6242B3}" srcOrd="0" destOrd="0" presId="urn:microsoft.com/office/officeart/2005/8/layout/lProcess3"/>
    <dgm:cxn modelId="{9E04DC2F-D0DC-4079-9E8D-E0A2F9B4E213}" srcId="{3B513535-5CD2-4243-B576-E5863C06384C}" destId="{8EA70D2E-2876-4DFC-B459-ABF9FD7DCFB5}" srcOrd="4" destOrd="0" parTransId="{0C9E6379-414F-4B23-BAA3-5481A423E5CD}" sibTransId="{DDEFAABA-D065-4635-B7AF-824C7565D92D}"/>
    <dgm:cxn modelId="{53356B36-BCA5-450D-AAB7-BD16997A7858}" srcId="{34FFBDC6-67B3-4E4B-A0DC-8DF8BE6DEFF8}" destId="{09E3C35E-65ED-4BE3-8939-CB0364003F28}" srcOrd="0" destOrd="0" parTransId="{88903EB7-B891-4798-B5C5-489592542510}" sibTransId="{5BD05937-6211-49FD-9B8C-B29FCE0D1709}"/>
    <dgm:cxn modelId="{C9A46E39-BBD9-48DB-813D-409B5E79B6CE}" type="presOf" srcId="{204C570C-404B-44C8-B604-D4A3960BFC6C}" destId="{B21F2679-B835-422C-B534-D72ED921DACA}" srcOrd="0" destOrd="0" presId="urn:microsoft.com/office/officeart/2005/8/layout/lProcess3"/>
    <dgm:cxn modelId="{D6082A62-AA4C-41E3-8B84-80E998ECC98E}" srcId="{34FFBDC6-67B3-4E4B-A0DC-8DF8BE6DEFF8}" destId="{2AC7A184-8992-4E72-A74F-E7806FA8713F}" srcOrd="2" destOrd="0" parTransId="{9F8F6FCD-894E-4765-92CA-8D3F21BFE924}" sibTransId="{EAD5E396-E414-4244-A6E0-E729364D8853}"/>
    <dgm:cxn modelId="{2628C267-2821-4A95-9F51-3583252ABCEA}" srcId="{3B513535-5CD2-4243-B576-E5863C06384C}" destId="{CC82147A-A8B5-44D0-AC18-646F0E506424}" srcOrd="1" destOrd="0" parTransId="{86E5000B-CDFE-4303-8060-EB4CB02FAAD2}" sibTransId="{D696B24A-4764-4217-B71C-E252DBCBED2F}"/>
    <dgm:cxn modelId="{74DB936B-0138-4898-A535-882B3E919194}" type="presOf" srcId="{09E3C35E-65ED-4BE3-8939-CB0364003F28}" destId="{1410AC2A-9830-49B6-AC42-933D0535EED1}" srcOrd="0" destOrd="0" presId="urn:microsoft.com/office/officeart/2005/8/layout/lProcess3"/>
    <dgm:cxn modelId="{C3CC9A52-64F7-4AD1-A74A-56A9563AD1F5}" type="presOf" srcId="{8EA70D2E-2876-4DFC-B459-ABF9FD7DCFB5}" destId="{9ACF7DAD-5AEE-4056-B351-5270AC76F1B0}" srcOrd="0" destOrd="0" presId="urn:microsoft.com/office/officeart/2005/8/layout/lProcess3"/>
    <dgm:cxn modelId="{01158275-CE80-4C7C-AD29-12DEAD2DA96F}" srcId="{34FFBDC6-67B3-4E4B-A0DC-8DF8BE6DEFF8}" destId="{43B4F99B-12DA-445C-900D-5D260E483CED}" srcOrd="3" destOrd="0" parTransId="{547745BC-2CAA-42CB-B5B9-664484BB7734}" sibTransId="{FBA5921C-93F0-4A46-8DA3-66D4D56D1D16}"/>
    <dgm:cxn modelId="{A6018399-DABF-42B7-8BFD-FAF66E1FF45E}" type="presOf" srcId="{A23EA6F2-7958-471A-A2A4-2C7369790D59}" destId="{A7FFA3B6-7052-4DCE-86C3-F4C5FD9CAABF}" srcOrd="0" destOrd="0" presId="urn:microsoft.com/office/officeart/2005/8/layout/lProcess3"/>
    <dgm:cxn modelId="{FFE6FAA6-88CA-44FF-856A-FC6323347437}" type="presOf" srcId="{916774E9-48FD-422F-8228-4A1E85EDD305}" destId="{2228A28C-177F-4EE4-99FF-A2D085CC204D}" srcOrd="0" destOrd="0" presId="urn:microsoft.com/office/officeart/2005/8/layout/lProcess3"/>
    <dgm:cxn modelId="{6E92EEAC-F2DF-4D94-B5D7-BC121A39056D}" type="presOf" srcId="{25E5CA1C-7D62-461E-AE80-C22732E22096}" destId="{F03E3FC7-6DE2-41CF-9696-7182325F9887}" srcOrd="0" destOrd="0" presId="urn:microsoft.com/office/officeart/2005/8/layout/lProcess3"/>
    <dgm:cxn modelId="{7ABE5DB0-0B46-4871-9F00-129D678C6665}" type="presOf" srcId="{43B4F99B-12DA-445C-900D-5D260E483CED}" destId="{067A0CDE-D5F8-4DF3-8C1D-67C471ACAA3E}" srcOrd="0" destOrd="0" presId="urn:microsoft.com/office/officeart/2005/8/layout/lProcess3"/>
    <dgm:cxn modelId="{03A363B5-79B3-4A16-85A1-F10FC6EBE741}" srcId="{25E5CA1C-7D62-461E-AE80-C22732E22096}" destId="{3B513535-5CD2-4243-B576-E5863C06384C}" srcOrd="0" destOrd="0" parTransId="{F1D5A854-C516-4A9B-BBB1-4387434E1483}" sibTransId="{9E214312-DFEE-407F-8AB3-D7136E05E60D}"/>
    <dgm:cxn modelId="{6215FCB6-5D72-4178-A39F-8B4610166A5C}" srcId="{3B513535-5CD2-4243-B576-E5863C06384C}" destId="{204C570C-404B-44C8-B604-D4A3960BFC6C}" srcOrd="2" destOrd="0" parTransId="{5612BB06-F200-4A83-AA5C-6830BE2D2BD8}" sibTransId="{83511E7A-5F47-4133-B86D-30EA577569FE}"/>
    <dgm:cxn modelId="{1033EDE3-94A1-40E3-BF8F-0348F7A44B48}" srcId="{3B513535-5CD2-4243-B576-E5863C06384C}" destId="{916774E9-48FD-422F-8228-4A1E85EDD305}" srcOrd="0" destOrd="0" parTransId="{5EA80F28-BECF-4E0F-A140-C55AC9E16E1B}" sibTransId="{0CBA23FF-1229-49C4-B6DA-162769410E52}"/>
    <dgm:cxn modelId="{0B6C98E7-3F73-4940-898C-FC439C88148D}" type="presOf" srcId="{3B513535-5CD2-4243-B576-E5863C06384C}" destId="{04725965-4849-4995-85F6-CBBC50F8BB7D}" srcOrd="0" destOrd="0" presId="urn:microsoft.com/office/officeart/2005/8/layout/lProcess3"/>
    <dgm:cxn modelId="{5BB847EC-9575-4169-BBF3-9EA895784C36}" type="presOf" srcId="{34FFBDC6-67B3-4E4B-A0DC-8DF8BE6DEFF8}" destId="{BE14582A-071C-46DF-9AFE-6279BA42803E}" srcOrd="0" destOrd="0" presId="urn:microsoft.com/office/officeart/2005/8/layout/lProcess3"/>
    <dgm:cxn modelId="{6339A8EC-6B42-4CC4-AB29-A17EF33C0A87}" type="presOf" srcId="{2AC7A184-8992-4E72-A74F-E7806FA8713F}" destId="{2D97B965-7C5B-45AE-982F-78A425514516}" srcOrd="0" destOrd="0" presId="urn:microsoft.com/office/officeart/2005/8/layout/lProcess3"/>
    <dgm:cxn modelId="{05371EF8-C44E-4EE9-ADFD-DDA1B770BA3E}" srcId="{25E5CA1C-7D62-461E-AE80-C22732E22096}" destId="{34FFBDC6-67B3-4E4B-A0DC-8DF8BE6DEFF8}" srcOrd="1" destOrd="0" parTransId="{813E4B45-E7AB-4F28-AA7E-A0202C6637B9}" sibTransId="{92711219-998C-466C-A110-109D5EDFFE69}"/>
    <dgm:cxn modelId="{BE63FDF8-D196-40C6-8656-1DA37CF65E05}" type="presOf" srcId="{CC82147A-A8B5-44D0-AC18-646F0E506424}" destId="{F2D8243C-A019-4860-9B4F-A9CCB75144E7}" srcOrd="0" destOrd="0" presId="urn:microsoft.com/office/officeart/2005/8/layout/lProcess3"/>
    <dgm:cxn modelId="{E5C78833-AF26-4343-89E4-C95BAEA5B8B5}" type="presParOf" srcId="{F03E3FC7-6DE2-41CF-9696-7182325F9887}" destId="{F8B72D62-016A-497E-872F-1D879AF0E04D}" srcOrd="0" destOrd="0" presId="urn:microsoft.com/office/officeart/2005/8/layout/lProcess3"/>
    <dgm:cxn modelId="{F215E69E-ED6E-4E28-A26F-9727F99E57F8}" type="presParOf" srcId="{F8B72D62-016A-497E-872F-1D879AF0E04D}" destId="{04725965-4849-4995-85F6-CBBC50F8BB7D}" srcOrd="0" destOrd="0" presId="urn:microsoft.com/office/officeart/2005/8/layout/lProcess3"/>
    <dgm:cxn modelId="{23BED3EE-D6C0-4D38-912B-729FB488F275}" type="presParOf" srcId="{F8B72D62-016A-497E-872F-1D879AF0E04D}" destId="{8D481CA2-3B9A-426C-95C5-283E39E6FE84}" srcOrd="1" destOrd="0" presId="urn:microsoft.com/office/officeart/2005/8/layout/lProcess3"/>
    <dgm:cxn modelId="{9225E8C1-B1CE-4FDC-B991-59C2FED9C7DA}" type="presParOf" srcId="{F8B72D62-016A-497E-872F-1D879AF0E04D}" destId="{2228A28C-177F-4EE4-99FF-A2D085CC204D}" srcOrd="2" destOrd="0" presId="urn:microsoft.com/office/officeart/2005/8/layout/lProcess3"/>
    <dgm:cxn modelId="{CC982060-82B5-468C-8B64-3A5D407E629E}" type="presParOf" srcId="{F8B72D62-016A-497E-872F-1D879AF0E04D}" destId="{65BA07A9-88AE-4675-A620-2DC8239321FD}" srcOrd="3" destOrd="0" presId="urn:microsoft.com/office/officeart/2005/8/layout/lProcess3"/>
    <dgm:cxn modelId="{A164A742-A006-4853-B6E3-7705F709C506}" type="presParOf" srcId="{F8B72D62-016A-497E-872F-1D879AF0E04D}" destId="{F2D8243C-A019-4860-9B4F-A9CCB75144E7}" srcOrd="4" destOrd="0" presId="urn:microsoft.com/office/officeart/2005/8/layout/lProcess3"/>
    <dgm:cxn modelId="{733ABA2B-D007-4C2F-9D9A-DA4BED8F37B6}" type="presParOf" srcId="{F8B72D62-016A-497E-872F-1D879AF0E04D}" destId="{0297AF71-E16C-44B1-AA50-30513E69552F}" srcOrd="5" destOrd="0" presId="urn:microsoft.com/office/officeart/2005/8/layout/lProcess3"/>
    <dgm:cxn modelId="{CBB20A3A-DE3B-4137-8937-A36602446B83}" type="presParOf" srcId="{F8B72D62-016A-497E-872F-1D879AF0E04D}" destId="{B21F2679-B835-422C-B534-D72ED921DACA}" srcOrd="6" destOrd="0" presId="urn:microsoft.com/office/officeart/2005/8/layout/lProcess3"/>
    <dgm:cxn modelId="{18734FB4-3849-4177-962D-DBFF1322BEDE}" type="presParOf" srcId="{F8B72D62-016A-497E-872F-1D879AF0E04D}" destId="{BF6B733F-0B17-40A7-94A0-CC63730B5F54}" srcOrd="7" destOrd="0" presId="urn:microsoft.com/office/officeart/2005/8/layout/lProcess3"/>
    <dgm:cxn modelId="{B3A19B1C-4F1D-487C-89D6-AD4E793F8B8F}" type="presParOf" srcId="{F8B72D62-016A-497E-872F-1D879AF0E04D}" destId="{A7FFA3B6-7052-4DCE-86C3-F4C5FD9CAABF}" srcOrd="8" destOrd="0" presId="urn:microsoft.com/office/officeart/2005/8/layout/lProcess3"/>
    <dgm:cxn modelId="{C0CD8DD0-7049-4E63-92F3-2BD85695A734}" type="presParOf" srcId="{F8B72D62-016A-497E-872F-1D879AF0E04D}" destId="{A249DC8E-301B-4E4E-8B43-AE2428C649CA}" srcOrd="9" destOrd="0" presId="urn:microsoft.com/office/officeart/2005/8/layout/lProcess3"/>
    <dgm:cxn modelId="{98B5A005-A994-4DE3-B29B-7062AEDA7CA0}" type="presParOf" srcId="{F8B72D62-016A-497E-872F-1D879AF0E04D}" destId="{9ACF7DAD-5AEE-4056-B351-5270AC76F1B0}" srcOrd="10" destOrd="0" presId="urn:microsoft.com/office/officeart/2005/8/layout/lProcess3"/>
    <dgm:cxn modelId="{F8840A3B-7E8A-4BDE-80CD-8A6C4EB2EADD}" type="presParOf" srcId="{F03E3FC7-6DE2-41CF-9696-7182325F9887}" destId="{CE9584D3-3DB8-4AF2-90AC-A27AF8831994}" srcOrd="1" destOrd="0" presId="urn:microsoft.com/office/officeart/2005/8/layout/lProcess3"/>
    <dgm:cxn modelId="{95722F1C-786F-401D-9266-070C27CC7728}" type="presParOf" srcId="{F03E3FC7-6DE2-41CF-9696-7182325F9887}" destId="{4304A8C9-1A42-4E67-90F4-57A82316E622}" srcOrd="2" destOrd="0" presId="urn:microsoft.com/office/officeart/2005/8/layout/lProcess3"/>
    <dgm:cxn modelId="{DDA1C380-D739-425C-9856-7D1A5F137BF4}" type="presParOf" srcId="{4304A8C9-1A42-4E67-90F4-57A82316E622}" destId="{BE14582A-071C-46DF-9AFE-6279BA42803E}" srcOrd="0" destOrd="0" presId="urn:microsoft.com/office/officeart/2005/8/layout/lProcess3"/>
    <dgm:cxn modelId="{4A54F03E-E1EB-4557-9D5D-051CE049B608}" type="presParOf" srcId="{4304A8C9-1A42-4E67-90F4-57A82316E622}" destId="{C093F5C5-D249-428E-A079-4900E846AE75}" srcOrd="1" destOrd="0" presId="urn:microsoft.com/office/officeart/2005/8/layout/lProcess3"/>
    <dgm:cxn modelId="{E0FC1DB5-0ABE-4090-AB15-A698F52C1BBA}" type="presParOf" srcId="{4304A8C9-1A42-4E67-90F4-57A82316E622}" destId="{1410AC2A-9830-49B6-AC42-933D0535EED1}" srcOrd="2" destOrd="0" presId="urn:microsoft.com/office/officeart/2005/8/layout/lProcess3"/>
    <dgm:cxn modelId="{AFC47A84-23E4-463B-8CA5-2F55938CFDAE}" type="presParOf" srcId="{4304A8C9-1A42-4E67-90F4-57A82316E622}" destId="{1BDB7F96-5781-42CE-8204-2D4481B1257D}" srcOrd="3" destOrd="0" presId="urn:microsoft.com/office/officeart/2005/8/layout/lProcess3"/>
    <dgm:cxn modelId="{41E7116F-3E51-49DD-B5CD-64712E8B4FB5}" type="presParOf" srcId="{4304A8C9-1A42-4E67-90F4-57A82316E622}" destId="{D584D071-698B-44CA-B8E4-09561E6242B3}" srcOrd="4" destOrd="0" presId="urn:microsoft.com/office/officeart/2005/8/layout/lProcess3"/>
    <dgm:cxn modelId="{433A8760-C4BD-4003-8AB3-2B8B7DE737BB}" type="presParOf" srcId="{4304A8C9-1A42-4E67-90F4-57A82316E622}" destId="{7C6D1AF0-628E-47FB-9138-AA54C8071F43}" srcOrd="5" destOrd="0" presId="urn:microsoft.com/office/officeart/2005/8/layout/lProcess3"/>
    <dgm:cxn modelId="{4C6FE9D6-07FC-4C6B-A47B-1283C6D7ABAE}" type="presParOf" srcId="{4304A8C9-1A42-4E67-90F4-57A82316E622}" destId="{2D97B965-7C5B-45AE-982F-78A425514516}" srcOrd="6" destOrd="0" presId="urn:microsoft.com/office/officeart/2005/8/layout/lProcess3"/>
    <dgm:cxn modelId="{34B238DD-DFBE-48E9-A771-B0E7A8FE3CBB}" type="presParOf" srcId="{4304A8C9-1A42-4E67-90F4-57A82316E622}" destId="{CFB73D2F-4A08-4B58-8361-3999142AC07B}" srcOrd="7" destOrd="0" presId="urn:microsoft.com/office/officeart/2005/8/layout/lProcess3"/>
    <dgm:cxn modelId="{662B62AA-A1C3-4AA5-BFEC-1F1C37673B32}" type="presParOf" srcId="{4304A8C9-1A42-4E67-90F4-57A82316E622}" destId="{067A0CDE-D5F8-4DF3-8C1D-67C471ACAA3E}"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2B837-CE2C-40EE-9394-624FE92B2017}">
      <dsp:nvSpPr>
        <dsp:cNvPr id="0" name=""/>
        <dsp:cNvSpPr/>
      </dsp:nvSpPr>
      <dsp:spPr>
        <a:xfrm>
          <a:off x="1558650" y="584894"/>
          <a:ext cx="3914803" cy="3914803"/>
        </a:xfrm>
        <a:prstGeom prst="blockArc">
          <a:avLst>
            <a:gd name="adj1" fmla="val 11880000"/>
            <a:gd name="adj2" fmla="val 16200000"/>
            <a:gd name="adj3" fmla="val 4633"/>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8E66C35-0F4F-4796-A2F1-9A4FB0D8A98B}">
      <dsp:nvSpPr>
        <dsp:cNvPr id="0" name=""/>
        <dsp:cNvSpPr/>
      </dsp:nvSpPr>
      <dsp:spPr>
        <a:xfrm>
          <a:off x="1558650" y="584894"/>
          <a:ext cx="3914803" cy="3914803"/>
        </a:xfrm>
        <a:prstGeom prst="blockArc">
          <a:avLst>
            <a:gd name="adj1" fmla="val 7560000"/>
            <a:gd name="adj2" fmla="val 11880000"/>
            <a:gd name="adj3" fmla="val 4633"/>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C536257-D0BC-4E4C-873B-3C26DCE492FD}">
      <dsp:nvSpPr>
        <dsp:cNvPr id="0" name=""/>
        <dsp:cNvSpPr/>
      </dsp:nvSpPr>
      <dsp:spPr>
        <a:xfrm>
          <a:off x="1558650" y="584894"/>
          <a:ext cx="3914803" cy="3914803"/>
        </a:xfrm>
        <a:prstGeom prst="blockArc">
          <a:avLst>
            <a:gd name="adj1" fmla="val 3240000"/>
            <a:gd name="adj2" fmla="val 7560000"/>
            <a:gd name="adj3" fmla="val 463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899438-310C-4582-83AC-7106F7C08D89}">
      <dsp:nvSpPr>
        <dsp:cNvPr id="0" name=""/>
        <dsp:cNvSpPr/>
      </dsp:nvSpPr>
      <dsp:spPr>
        <a:xfrm>
          <a:off x="1558650" y="584894"/>
          <a:ext cx="3914803" cy="3914803"/>
        </a:xfrm>
        <a:prstGeom prst="blockArc">
          <a:avLst>
            <a:gd name="adj1" fmla="val 20520000"/>
            <a:gd name="adj2" fmla="val 3240000"/>
            <a:gd name="adj3" fmla="val 4633"/>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EF164D2-54BF-4E09-88B7-F7631788F647}">
      <dsp:nvSpPr>
        <dsp:cNvPr id="0" name=""/>
        <dsp:cNvSpPr/>
      </dsp:nvSpPr>
      <dsp:spPr>
        <a:xfrm>
          <a:off x="1558650" y="584894"/>
          <a:ext cx="3914803" cy="3914803"/>
        </a:xfrm>
        <a:prstGeom prst="blockArc">
          <a:avLst>
            <a:gd name="adj1" fmla="val 16200000"/>
            <a:gd name="adj2" fmla="val 20520000"/>
            <a:gd name="adj3" fmla="val 463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4055ACB-6C6B-4201-8233-6947D0705A14}">
      <dsp:nvSpPr>
        <dsp:cNvPr id="0" name=""/>
        <dsp:cNvSpPr/>
      </dsp:nvSpPr>
      <dsp:spPr>
        <a:xfrm>
          <a:off x="2616437" y="1642681"/>
          <a:ext cx="1799229" cy="1799229"/>
        </a:xfrm>
        <a:prstGeom prst="ellipse">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a-DK" sz="2200" b="1" kern="1200" dirty="0"/>
            <a:t>Teamets </a:t>
          </a:r>
        </a:p>
        <a:p>
          <a:pPr marL="0" lvl="0" indent="0" algn="ctr" defTabSz="977900">
            <a:lnSpc>
              <a:spcPct val="90000"/>
            </a:lnSpc>
            <a:spcBef>
              <a:spcPct val="0"/>
            </a:spcBef>
            <a:spcAft>
              <a:spcPct val="35000"/>
            </a:spcAft>
            <a:buNone/>
          </a:pPr>
          <a:r>
            <a:rPr lang="da-DK" sz="2200" b="1" kern="1200" dirty="0"/>
            <a:t>5R</a:t>
          </a:r>
        </a:p>
      </dsp:txBody>
      <dsp:txXfrm>
        <a:off x="2879928" y="1906172"/>
        <a:ext cx="1272247" cy="1272247"/>
      </dsp:txXfrm>
    </dsp:sp>
    <dsp:sp modelId="{EB29A288-F7E4-4A2F-8122-10452D1D43B2}">
      <dsp:nvSpPr>
        <dsp:cNvPr id="0" name=""/>
        <dsp:cNvSpPr/>
      </dsp:nvSpPr>
      <dsp:spPr>
        <a:xfrm>
          <a:off x="2886321" y="505"/>
          <a:ext cx="1259460" cy="125946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a-DK" sz="1500" kern="1200" dirty="0"/>
            <a:t>Rammer</a:t>
          </a:r>
        </a:p>
      </dsp:txBody>
      <dsp:txXfrm>
        <a:off x="3070765" y="184949"/>
        <a:ext cx="890572" cy="890572"/>
      </dsp:txXfrm>
    </dsp:sp>
    <dsp:sp modelId="{E2C76D08-9604-418C-8F31-46715DF964AE}">
      <dsp:nvSpPr>
        <dsp:cNvPr id="0" name=""/>
        <dsp:cNvSpPr/>
      </dsp:nvSpPr>
      <dsp:spPr>
        <a:xfrm>
          <a:off x="4704799" y="1321706"/>
          <a:ext cx="1259460" cy="125946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a-DK" sz="1500" kern="1200" dirty="0"/>
            <a:t>Retning</a:t>
          </a:r>
        </a:p>
      </dsp:txBody>
      <dsp:txXfrm>
        <a:off x="4889243" y="1506150"/>
        <a:ext cx="890572" cy="890572"/>
      </dsp:txXfrm>
    </dsp:sp>
    <dsp:sp modelId="{BC1F4427-CF76-4B84-A586-793595DE9FFE}">
      <dsp:nvSpPr>
        <dsp:cNvPr id="0" name=""/>
        <dsp:cNvSpPr/>
      </dsp:nvSpPr>
      <dsp:spPr>
        <a:xfrm>
          <a:off x="4010202" y="3459456"/>
          <a:ext cx="1259460" cy="125946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a-DK" sz="1500" kern="1200" dirty="0"/>
            <a:t>Regler</a:t>
          </a:r>
        </a:p>
      </dsp:txBody>
      <dsp:txXfrm>
        <a:off x="4194646" y="3643900"/>
        <a:ext cx="890572" cy="890572"/>
      </dsp:txXfrm>
    </dsp:sp>
    <dsp:sp modelId="{7AC44590-3C85-4390-8D5A-DF2D9C6EAC42}">
      <dsp:nvSpPr>
        <dsp:cNvPr id="0" name=""/>
        <dsp:cNvSpPr/>
      </dsp:nvSpPr>
      <dsp:spPr>
        <a:xfrm>
          <a:off x="1762440" y="3459456"/>
          <a:ext cx="1259460" cy="125946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a-DK" sz="1500" kern="1200" dirty="0"/>
            <a:t>Roller</a:t>
          </a:r>
        </a:p>
      </dsp:txBody>
      <dsp:txXfrm>
        <a:off x="1946884" y="3643900"/>
        <a:ext cx="890572" cy="890572"/>
      </dsp:txXfrm>
    </dsp:sp>
    <dsp:sp modelId="{B3DEDAD0-BAAE-428D-BAF4-495C66E5089F}">
      <dsp:nvSpPr>
        <dsp:cNvPr id="0" name=""/>
        <dsp:cNvSpPr/>
      </dsp:nvSpPr>
      <dsp:spPr>
        <a:xfrm>
          <a:off x="1067843" y="1321706"/>
          <a:ext cx="1259460" cy="125946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a-DK" sz="1500" kern="1200" dirty="0"/>
            <a:t>Relationer</a:t>
          </a:r>
        </a:p>
      </dsp:txBody>
      <dsp:txXfrm>
        <a:off x="1252287" y="1506150"/>
        <a:ext cx="890572" cy="890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725F6-BD47-4A64-BE98-5B0653440819}">
      <dsp:nvSpPr>
        <dsp:cNvPr id="0" name=""/>
        <dsp:cNvSpPr/>
      </dsp:nvSpPr>
      <dsp:spPr>
        <a:xfrm>
          <a:off x="2"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Kundeordre</a:t>
          </a:r>
        </a:p>
      </dsp:txBody>
      <dsp:txXfrm>
        <a:off x="21623" y="2361860"/>
        <a:ext cx="1187070" cy="694945"/>
      </dsp:txXfrm>
    </dsp:sp>
    <dsp:sp modelId="{502172FF-3331-4DF1-85F4-0225C2075683}">
      <dsp:nvSpPr>
        <dsp:cNvPr id="0" name=""/>
        <dsp:cNvSpPr/>
      </dsp:nvSpPr>
      <dsp:spPr>
        <a:xfrm>
          <a:off x="1353345" y="2556774"/>
          <a:ext cx="260826" cy="305117"/>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1353345" y="2617797"/>
        <a:ext cx="182578" cy="183071"/>
      </dsp:txXfrm>
    </dsp:sp>
    <dsp:sp modelId="{A679B1F4-3B95-4536-8C9D-7555D342B69A}">
      <dsp:nvSpPr>
        <dsp:cNvPr id="0" name=""/>
        <dsp:cNvSpPr/>
      </dsp:nvSpPr>
      <dsp:spPr>
        <a:xfrm>
          <a:off x="1722439"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Købe ind</a:t>
          </a:r>
        </a:p>
      </dsp:txBody>
      <dsp:txXfrm>
        <a:off x="1744060" y="2361860"/>
        <a:ext cx="1187070" cy="694945"/>
      </dsp:txXfrm>
    </dsp:sp>
    <dsp:sp modelId="{E76D7E22-2419-4C59-8537-220892CAD888}">
      <dsp:nvSpPr>
        <dsp:cNvPr id="0" name=""/>
        <dsp:cNvSpPr/>
      </dsp:nvSpPr>
      <dsp:spPr>
        <a:xfrm>
          <a:off x="3075783" y="2556774"/>
          <a:ext cx="260826" cy="305117"/>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3075783" y="2617797"/>
        <a:ext cx="182578" cy="183071"/>
      </dsp:txXfrm>
    </dsp:sp>
    <dsp:sp modelId="{94D4DD32-3D63-45C7-85F6-D7CB4F8C8778}">
      <dsp:nvSpPr>
        <dsp:cNvPr id="0" name=""/>
        <dsp:cNvSpPr/>
      </dsp:nvSpPr>
      <dsp:spPr>
        <a:xfrm>
          <a:off x="3444877"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Lagerføre</a:t>
          </a:r>
        </a:p>
      </dsp:txBody>
      <dsp:txXfrm>
        <a:off x="3466498" y="2361860"/>
        <a:ext cx="1187070" cy="694945"/>
      </dsp:txXfrm>
    </dsp:sp>
    <dsp:sp modelId="{0FFDF751-CA64-4DB1-A014-DE3B4D5C1E71}">
      <dsp:nvSpPr>
        <dsp:cNvPr id="0" name=""/>
        <dsp:cNvSpPr/>
      </dsp:nvSpPr>
      <dsp:spPr>
        <a:xfrm>
          <a:off x="4798220" y="2556774"/>
          <a:ext cx="260826" cy="305117"/>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4798220" y="2617797"/>
        <a:ext cx="182578" cy="183071"/>
      </dsp:txXfrm>
    </dsp:sp>
    <dsp:sp modelId="{D4FDED57-69FA-4AF6-A117-8B95247A20E0}">
      <dsp:nvSpPr>
        <dsp:cNvPr id="0" name=""/>
        <dsp:cNvSpPr/>
      </dsp:nvSpPr>
      <dsp:spPr>
        <a:xfrm>
          <a:off x="5167314"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Plukke</a:t>
          </a:r>
        </a:p>
      </dsp:txBody>
      <dsp:txXfrm>
        <a:off x="5188935" y="2361860"/>
        <a:ext cx="1187070" cy="694945"/>
      </dsp:txXfrm>
    </dsp:sp>
    <dsp:sp modelId="{10DB0A19-BF4E-41EB-BFCF-B22555221883}">
      <dsp:nvSpPr>
        <dsp:cNvPr id="0" name=""/>
        <dsp:cNvSpPr/>
      </dsp:nvSpPr>
      <dsp:spPr>
        <a:xfrm>
          <a:off x="6521650" y="2556774"/>
          <a:ext cx="262928" cy="305117"/>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6521650" y="2617797"/>
        <a:ext cx="184050" cy="183071"/>
      </dsp:txXfrm>
    </dsp:sp>
    <dsp:sp modelId="{FB7E18B5-1BDA-4717-80A2-6A406B78D2EC}">
      <dsp:nvSpPr>
        <dsp:cNvPr id="0" name=""/>
        <dsp:cNvSpPr/>
      </dsp:nvSpPr>
      <dsp:spPr>
        <a:xfrm>
          <a:off x="6893718"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Sende</a:t>
          </a:r>
        </a:p>
      </dsp:txBody>
      <dsp:txXfrm>
        <a:off x="6915339" y="2361860"/>
        <a:ext cx="1187070" cy="694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725F6-BD47-4A64-BE98-5B0653440819}">
      <dsp:nvSpPr>
        <dsp:cNvPr id="0" name=""/>
        <dsp:cNvSpPr/>
      </dsp:nvSpPr>
      <dsp:spPr>
        <a:xfrm>
          <a:off x="2"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Modtage mail</a:t>
          </a:r>
        </a:p>
      </dsp:txBody>
      <dsp:txXfrm>
        <a:off x="21623" y="2361860"/>
        <a:ext cx="1187070" cy="694945"/>
      </dsp:txXfrm>
    </dsp:sp>
    <dsp:sp modelId="{502172FF-3331-4DF1-85F4-0225C2075683}">
      <dsp:nvSpPr>
        <dsp:cNvPr id="0" name=""/>
        <dsp:cNvSpPr/>
      </dsp:nvSpPr>
      <dsp:spPr>
        <a:xfrm>
          <a:off x="1353345" y="2556774"/>
          <a:ext cx="260826" cy="305117"/>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1353345" y="2617797"/>
        <a:ext cx="182578" cy="183071"/>
      </dsp:txXfrm>
    </dsp:sp>
    <dsp:sp modelId="{A679B1F4-3B95-4536-8C9D-7555D342B69A}">
      <dsp:nvSpPr>
        <dsp:cNvPr id="0" name=""/>
        <dsp:cNvSpPr/>
      </dsp:nvSpPr>
      <dsp:spPr>
        <a:xfrm>
          <a:off x="1722439"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Taste ordre</a:t>
          </a:r>
        </a:p>
      </dsp:txBody>
      <dsp:txXfrm>
        <a:off x="1744060" y="2361860"/>
        <a:ext cx="1187070" cy="694945"/>
      </dsp:txXfrm>
    </dsp:sp>
    <dsp:sp modelId="{E76D7E22-2419-4C59-8537-220892CAD888}">
      <dsp:nvSpPr>
        <dsp:cNvPr id="0" name=""/>
        <dsp:cNvSpPr/>
      </dsp:nvSpPr>
      <dsp:spPr>
        <a:xfrm>
          <a:off x="3075783" y="2556774"/>
          <a:ext cx="260826" cy="305117"/>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3075783" y="2617797"/>
        <a:ext cx="182578" cy="183071"/>
      </dsp:txXfrm>
    </dsp:sp>
    <dsp:sp modelId="{94D4DD32-3D63-45C7-85F6-D7CB4F8C8778}">
      <dsp:nvSpPr>
        <dsp:cNvPr id="0" name=""/>
        <dsp:cNvSpPr/>
      </dsp:nvSpPr>
      <dsp:spPr>
        <a:xfrm>
          <a:off x="3444877"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Tjekke lager</a:t>
          </a:r>
        </a:p>
      </dsp:txBody>
      <dsp:txXfrm>
        <a:off x="3466498" y="2361860"/>
        <a:ext cx="1187070" cy="694945"/>
      </dsp:txXfrm>
    </dsp:sp>
    <dsp:sp modelId="{0FFDF751-CA64-4DB1-A014-DE3B4D5C1E71}">
      <dsp:nvSpPr>
        <dsp:cNvPr id="0" name=""/>
        <dsp:cNvSpPr/>
      </dsp:nvSpPr>
      <dsp:spPr>
        <a:xfrm>
          <a:off x="4798220" y="2556774"/>
          <a:ext cx="260826" cy="305117"/>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4798220" y="2617797"/>
        <a:ext cx="182578" cy="183071"/>
      </dsp:txXfrm>
    </dsp:sp>
    <dsp:sp modelId="{D4FDED57-69FA-4AF6-A117-8B95247A20E0}">
      <dsp:nvSpPr>
        <dsp:cNvPr id="0" name=""/>
        <dsp:cNvSpPr/>
      </dsp:nvSpPr>
      <dsp:spPr>
        <a:xfrm>
          <a:off x="5167314"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Give leveringstid</a:t>
          </a:r>
        </a:p>
      </dsp:txBody>
      <dsp:txXfrm>
        <a:off x="5188935" y="2361860"/>
        <a:ext cx="1187070" cy="694945"/>
      </dsp:txXfrm>
    </dsp:sp>
    <dsp:sp modelId="{10DB0A19-BF4E-41EB-BFCF-B22555221883}">
      <dsp:nvSpPr>
        <dsp:cNvPr id="0" name=""/>
        <dsp:cNvSpPr/>
      </dsp:nvSpPr>
      <dsp:spPr>
        <a:xfrm>
          <a:off x="6521650" y="2556774"/>
          <a:ext cx="262928" cy="305117"/>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a-DK" sz="1300" kern="1200"/>
        </a:p>
      </dsp:txBody>
      <dsp:txXfrm>
        <a:off x="6521650" y="2617797"/>
        <a:ext cx="184050" cy="183071"/>
      </dsp:txXfrm>
    </dsp:sp>
    <dsp:sp modelId="{FB7E18B5-1BDA-4717-80A2-6A406B78D2EC}">
      <dsp:nvSpPr>
        <dsp:cNvPr id="0" name=""/>
        <dsp:cNvSpPr/>
      </dsp:nvSpPr>
      <dsp:spPr>
        <a:xfrm>
          <a:off x="6893718" y="2340239"/>
          <a:ext cx="1230312" cy="738187"/>
        </a:xfrm>
        <a:prstGeom prst="roundRect">
          <a:avLst>
            <a:gd name="adj" fmla="val 10000"/>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a-DK" sz="1700" kern="1200" dirty="0"/>
            <a:t>Ordre bekræftelse</a:t>
          </a:r>
        </a:p>
      </dsp:txBody>
      <dsp:txXfrm>
        <a:off x="6915339" y="2361860"/>
        <a:ext cx="1187070" cy="6949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25965-4849-4995-85F6-CBBC50F8BB7D}">
      <dsp:nvSpPr>
        <dsp:cNvPr id="0" name=""/>
        <dsp:cNvSpPr/>
      </dsp:nvSpPr>
      <dsp:spPr>
        <a:xfrm>
          <a:off x="868" y="1945801"/>
          <a:ext cx="1783953" cy="713581"/>
        </a:xfrm>
        <a:prstGeom prst="chevron">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da-DK" sz="1500" kern="1200" dirty="0"/>
            <a:t>Salgs afdeling</a:t>
          </a:r>
        </a:p>
      </dsp:txBody>
      <dsp:txXfrm>
        <a:off x="357659" y="1945801"/>
        <a:ext cx="1070372" cy="713581"/>
      </dsp:txXfrm>
    </dsp:sp>
    <dsp:sp modelId="{2228A28C-177F-4EE4-99FF-A2D085CC204D}">
      <dsp:nvSpPr>
        <dsp:cNvPr id="0" name=""/>
        <dsp:cNvSpPr/>
      </dsp:nvSpPr>
      <dsp:spPr>
        <a:xfrm>
          <a:off x="1552907" y="2006455"/>
          <a:ext cx="1480681" cy="592272"/>
        </a:xfrm>
        <a:prstGeom prst="chevron">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Modtage mail</a:t>
          </a:r>
        </a:p>
      </dsp:txBody>
      <dsp:txXfrm>
        <a:off x="1849043" y="2006455"/>
        <a:ext cx="888409" cy="592272"/>
      </dsp:txXfrm>
    </dsp:sp>
    <dsp:sp modelId="{F2D8243C-A019-4860-9B4F-A9CCB75144E7}">
      <dsp:nvSpPr>
        <dsp:cNvPr id="0" name=""/>
        <dsp:cNvSpPr/>
      </dsp:nvSpPr>
      <dsp:spPr>
        <a:xfrm>
          <a:off x="2826293" y="2006455"/>
          <a:ext cx="1480681" cy="592272"/>
        </a:xfrm>
        <a:prstGeom prst="chevron">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Taste ordre</a:t>
          </a:r>
        </a:p>
      </dsp:txBody>
      <dsp:txXfrm>
        <a:off x="3122429" y="2006455"/>
        <a:ext cx="888409" cy="592272"/>
      </dsp:txXfrm>
    </dsp:sp>
    <dsp:sp modelId="{B21F2679-B835-422C-B534-D72ED921DACA}">
      <dsp:nvSpPr>
        <dsp:cNvPr id="0" name=""/>
        <dsp:cNvSpPr/>
      </dsp:nvSpPr>
      <dsp:spPr>
        <a:xfrm>
          <a:off x="4099679" y="2006455"/>
          <a:ext cx="1480681" cy="592272"/>
        </a:xfrm>
        <a:prstGeom prst="chevron">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  </a:t>
          </a:r>
        </a:p>
      </dsp:txBody>
      <dsp:txXfrm>
        <a:off x="4395815" y="2006455"/>
        <a:ext cx="888409" cy="592272"/>
      </dsp:txXfrm>
    </dsp:sp>
    <dsp:sp modelId="{A7FFA3B6-7052-4DCE-86C3-F4C5FD9CAABF}">
      <dsp:nvSpPr>
        <dsp:cNvPr id="0" name=""/>
        <dsp:cNvSpPr/>
      </dsp:nvSpPr>
      <dsp:spPr>
        <a:xfrm>
          <a:off x="5373064" y="2006455"/>
          <a:ext cx="1480681" cy="592272"/>
        </a:xfrm>
        <a:prstGeom prst="chevron">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 </a:t>
          </a:r>
        </a:p>
      </dsp:txBody>
      <dsp:txXfrm>
        <a:off x="5669200" y="2006455"/>
        <a:ext cx="888409" cy="592272"/>
      </dsp:txXfrm>
    </dsp:sp>
    <dsp:sp modelId="{9ACF7DAD-5AEE-4056-B351-5270AC76F1B0}">
      <dsp:nvSpPr>
        <dsp:cNvPr id="0" name=""/>
        <dsp:cNvSpPr/>
      </dsp:nvSpPr>
      <dsp:spPr>
        <a:xfrm>
          <a:off x="6646450" y="2006455"/>
          <a:ext cx="1480681" cy="592272"/>
        </a:xfrm>
        <a:prstGeom prst="chevron">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Ordre bekræftelse til kunden</a:t>
          </a:r>
        </a:p>
      </dsp:txBody>
      <dsp:txXfrm>
        <a:off x="6942586" y="2006455"/>
        <a:ext cx="888409" cy="592272"/>
      </dsp:txXfrm>
    </dsp:sp>
    <dsp:sp modelId="{BE14582A-071C-46DF-9AFE-6279BA42803E}">
      <dsp:nvSpPr>
        <dsp:cNvPr id="0" name=""/>
        <dsp:cNvSpPr/>
      </dsp:nvSpPr>
      <dsp:spPr>
        <a:xfrm>
          <a:off x="868" y="2759284"/>
          <a:ext cx="1783953" cy="713581"/>
        </a:xfrm>
        <a:prstGeom prst="chevron">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da-DK" sz="1500" kern="1200" dirty="0"/>
            <a:t>Planlægnings afdelingen</a:t>
          </a:r>
        </a:p>
      </dsp:txBody>
      <dsp:txXfrm>
        <a:off x="357659" y="2759284"/>
        <a:ext cx="1070372" cy="713581"/>
      </dsp:txXfrm>
    </dsp:sp>
    <dsp:sp modelId="{1410AC2A-9830-49B6-AC42-933D0535EED1}">
      <dsp:nvSpPr>
        <dsp:cNvPr id="0" name=""/>
        <dsp:cNvSpPr/>
      </dsp:nvSpPr>
      <dsp:spPr>
        <a:xfrm>
          <a:off x="1552907" y="2819938"/>
          <a:ext cx="1480681" cy="592272"/>
        </a:xfrm>
        <a:prstGeom prst="chevron">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a:t> </a:t>
          </a:r>
          <a:endParaRPr lang="da-DK" sz="1300" kern="1200" dirty="0"/>
        </a:p>
      </dsp:txBody>
      <dsp:txXfrm>
        <a:off x="1849043" y="2819938"/>
        <a:ext cx="888409" cy="592272"/>
      </dsp:txXfrm>
    </dsp:sp>
    <dsp:sp modelId="{D584D071-698B-44CA-B8E4-09561E6242B3}">
      <dsp:nvSpPr>
        <dsp:cNvPr id="0" name=""/>
        <dsp:cNvSpPr/>
      </dsp:nvSpPr>
      <dsp:spPr>
        <a:xfrm>
          <a:off x="2826293" y="2819938"/>
          <a:ext cx="1480681" cy="592272"/>
        </a:xfrm>
        <a:prstGeom prst="chevron">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endParaRPr lang="da-DK" sz="1300" kern="1200" dirty="0"/>
        </a:p>
      </dsp:txBody>
      <dsp:txXfrm>
        <a:off x="3122429" y="2819938"/>
        <a:ext cx="888409" cy="592272"/>
      </dsp:txXfrm>
    </dsp:sp>
    <dsp:sp modelId="{2D97B965-7C5B-45AE-982F-78A425514516}">
      <dsp:nvSpPr>
        <dsp:cNvPr id="0" name=""/>
        <dsp:cNvSpPr/>
      </dsp:nvSpPr>
      <dsp:spPr>
        <a:xfrm>
          <a:off x="4099679" y="2819938"/>
          <a:ext cx="1480681" cy="592272"/>
        </a:xfrm>
        <a:prstGeom prst="chevron">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a:t>Tjekke lager</a:t>
          </a:r>
          <a:endParaRPr lang="da-DK" sz="1300" kern="1200" dirty="0"/>
        </a:p>
      </dsp:txBody>
      <dsp:txXfrm>
        <a:off x="4395815" y="2819938"/>
        <a:ext cx="888409" cy="592272"/>
      </dsp:txXfrm>
    </dsp:sp>
    <dsp:sp modelId="{067A0CDE-D5F8-4DF3-8C1D-67C471ACAA3E}">
      <dsp:nvSpPr>
        <dsp:cNvPr id="0" name=""/>
        <dsp:cNvSpPr/>
      </dsp:nvSpPr>
      <dsp:spPr>
        <a:xfrm>
          <a:off x="5373064" y="2819938"/>
          <a:ext cx="1480681" cy="592272"/>
        </a:xfrm>
        <a:prstGeom prst="chevron">
          <a:avLst/>
        </a:prstGeom>
        <a:solidFill>
          <a:schemeClr val="accent1">
            <a:lumMod val="50000"/>
          </a:schemeClr>
        </a:solidFill>
        <a:ln w="12700" cap="flat" cmpd="sng" algn="ctr">
          <a:solidFill>
            <a:schemeClr val="tx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da-DK" sz="1300" kern="1200" dirty="0"/>
            <a:t>Give leveringstid til salg</a:t>
          </a:r>
        </a:p>
      </dsp:txBody>
      <dsp:txXfrm>
        <a:off x="5669200" y="2819938"/>
        <a:ext cx="888409" cy="59227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C463E-3210-BD49-B37D-FAD6B6FBDE9C}" type="datetimeFigureOut">
              <a:rPr lang="da-DK" smtClean="0"/>
              <a:t>28-06-2022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BA3CA-EDEA-9640-9DE9-67353A2055FE}" type="slidenum">
              <a:rPr lang="da-DK" smtClean="0"/>
              <a:t>‹nr.›</a:t>
            </a:fld>
            <a:endParaRPr lang="da-DK"/>
          </a:p>
        </p:txBody>
      </p:sp>
    </p:spTree>
    <p:extLst>
      <p:ext uri="{BB962C8B-B14F-4D97-AF65-F5344CB8AC3E}">
        <p14:creationId xmlns:p14="http://schemas.microsoft.com/office/powerpoint/2010/main" val="205417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effectLst/>
                <a:latin typeface="Calibri Light" panose="020F0302020204030204" pitchFamily="34" charset="0"/>
                <a:ea typeface="Times New Roman" panose="02020603050405020304" pitchFamily="18" charset="0"/>
                <a:cs typeface="Times New Roman" panose="02020603050405020304" pitchFamily="18" charset="0"/>
              </a:rPr>
              <a:t>Der uddeles navnekort til bordene, så alle kan se hvad alle hedder. Der skrives fornavn og firma på kortet.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Light" panose="020F0302020204030204" pitchFamily="34" charset="0"/>
                <a:ea typeface="Times New Roman" panose="02020603050405020304" pitchFamily="18" charset="0"/>
                <a:cs typeface="Times New Roman" panose="02020603050405020304" pitchFamily="18" charset="0"/>
              </a:rPr>
              <a:t>Kursisten præsenterer sig selv ved at nævne navn, personlige interesser, arbejdsfunktion, firma og den væsentligste årsag til at han/hun er på kurset.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Light" panose="020F0302020204030204" pitchFamily="34" charset="0"/>
                <a:ea typeface="Times New Roman" panose="02020603050405020304" pitchFamily="18" charset="0"/>
                <a:cs typeface="Times New Roman" panose="02020603050405020304" pitchFamily="18" charset="0"/>
              </a:rPr>
              <a:t>Underviser gennemgår kurset og kursussted via sides og viser eksempler på test.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1800" dirty="0">
                <a:effectLst/>
                <a:latin typeface="Calibri Light" panose="020F0302020204030204" pitchFamily="34" charset="0"/>
                <a:ea typeface="Times New Roman" panose="02020603050405020304" pitchFamily="18" charset="0"/>
                <a:cs typeface="Times New Roman" panose="02020603050405020304" pitchFamily="18" charset="0"/>
              </a:rPr>
              <a:t>Alle kursister afslutter denne opstart med at fremkomme med deres forventninger til kurset. Disse forventninger skrives ned på en flipover og tages frem den sidste kursusdag for at følge op på om kursisternes forventninger er blevet indfriet.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3</a:t>
            </a:fld>
            <a:endParaRPr lang="da-DK"/>
          </a:p>
        </p:txBody>
      </p:sp>
    </p:spTree>
    <p:extLst>
      <p:ext uri="{BB962C8B-B14F-4D97-AF65-F5344CB8AC3E}">
        <p14:creationId xmlns:p14="http://schemas.microsoft.com/office/powerpoint/2010/main" val="412617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15</a:t>
            </a:fld>
            <a:endParaRPr lang="da-DK"/>
          </a:p>
        </p:txBody>
      </p:sp>
    </p:spTree>
    <p:extLst>
      <p:ext uri="{BB962C8B-B14F-4D97-AF65-F5344CB8AC3E}">
        <p14:creationId xmlns:p14="http://schemas.microsoft.com/office/powerpoint/2010/main" val="117790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16</a:t>
            </a:fld>
            <a:endParaRPr lang="da-DK"/>
          </a:p>
        </p:txBody>
      </p:sp>
    </p:spTree>
    <p:extLst>
      <p:ext uri="{BB962C8B-B14F-4D97-AF65-F5344CB8AC3E}">
        <p14:creationId xmlns:p14="http://schemas.microsoft.com/office/powerpoint/2010/main" val="441966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17</a:t>
            </a:fld>
            <a:endParaRPr lang="da-DK"/>
          </a:p>
        </p:txBody>
      </p:sp>
    </p:spTree>
    <p:extLst>
      <p:ext uri="{BB962C8B-B14F-4D97-AF65-F5344CB8AC3E}">
        <p14:creationId xmlns:p14="http://schemas.microsoft.com/office/powerpoint/2010/main" val="2774069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18</a:t>
            </a:fld>
            <a:endParaRPr lang="da-DK"/>
          </a:p>
        </p:txBody>
      </p:sp>
    </p:spTree>
    <p:extLst>
      <p:ext uri="{BB962C8B-B14F-4D97-AF65-F5344CB8AC3E}">
        <p14:creationId xmlns:p14="http://schemas.microsoft.com/office/powerpoint/2010/main" val="431313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19</a:t>
            </a:fld>
            <a:endParaRPr lang="da-DK"/>
          </a:p>
        </p:txBody>
      </p:sp>
    </p:spTree>
    <p:extLst>
      <p:ext uri="{BB962C8B-B14F-4D97-AF65-F5344CB8AC3E}">
        <p14:creationId xmlns:p14="http://schemas.microsoft.com/office/powerpoint/2010/main" val="2215299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23</a:t>
            </a:fld>
            <a:endParaRPr lang="da-DK"/>
          </a:p>
        </p:txBody>
      </p:sp>
    </p:spTree>
    <p:extLst>
      <p:ext uri="{BB962C8B-B14F-4D97-AF65-F5344CB8AC3E}">
        <p14:creationId xmlns:p14="http://schemas.microsoft.com/office/powerpoint/2010/main" val="1146472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24</a:t>
            </a:fld>
            <a:endParaRPr lang="da-DK"/>
          </a:p>
        </p:txBody>
      </p:sp>
    </p:spTree>
    <p:extLst>
      <p:ext uri="{BB962C8B-B14F-4D97-AF65-F5344CB8AC3E}">
        <p14:creationId xmlns:p14="http://schemas.microsoft.com/office/powerpoint/2010/main" val="3194776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25</a:t>
            </a:fld>
            <a:endParaRPr lang="da-DK"/>
          </a:p>
        </p:txBody>
      </p:sp>
    </p:spTree>
    <p:extLst>
      <p:ext uri="{BB962C8B-B14F-4D97-AF65-F5344CB8AC3E}">
        <p14:creationId xmlns:p14="http://schemas.microsoft.com/office/powerpoint/2010/main" val="317126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26</a:t>
            </a:fld>
            <a:endParaRPr lang="da-DK"/>
          </a:p>
        </p:txBody>
      </p:sp>
    </p:spTree>
    <p:extLst>
      <p:ext uri="{BB962C8B-B14F-4D97-AF65-F5344CB8AC3E}">
        <p14:creationId xmlns:p14="http://schemas.microsoft.com/office/powerpoint/2010/main" val="2539010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27</a:t>
            </a:fld>
            <a:endParaRPr lang="da-DK"/>
          </a:p>
        </p:txBody>
      </p:sp>
    </p:spTree>
    <p:extLst>
      <p:ext uri="{BB962C8B-B14F-4D97-AF65-F5344CB8AC3E}">
        <p14:creationId xmlns:p14="http://schemas.microsoft.com/office/powerpoint/2010/main" val="241351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a:t>
            </a:fld>
            <a:endParaRPr lang="da-DK"/>
          </a:p>
        </p:txBody>
      </p:sp>
    </p:spTree>
    <p:extLst>
      <p:ext uri="{BB962C8B-B14F-4D97-AF65-F5344CB8AC3E}">
        <p14:creationId xmlns:p14="http://schemas.microsoft.com/office/powerpoint/2010/main" val="3918169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28</a:t>
            </a:fld>
            <a:endParaRPr lang="da-DK"/>
          </a:p>
        </p:txBody>
      </p:sp>
    </p:spTree>
    <p:extLst>
      <p:ext uri="{BB962C8B-B14F-4D97-AF65-F5344CB8AC3E}">
        <p14:creationId xmlns:p14="http://schemas.microsoft.com/office/powerpoint/2010/main" val="1630687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29</a:t>
            </a:fld>
            <a:endParaRPr lang="da-DK"/>
          </a:p>
        </p:txBody>
      </p:sp>
    </p:spTree>
    <p:extLst>
      <p:ext uri="{BB962C8B-B14F-4D97-AF65-F5344CB8AC3E}">
        <p14:creationId xmlns:p14="http://schemas.microsoft.com/office/powerpoint/2010/main" val="2238349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30</a:t>
            </a:fld>
            <a:endParaRPr lang="da-DK"/>
          </a:p>
        </p:txBody>
      </p:sp>
    </p:spTree>
    <p:extLst>
      <p:ext uri="{BB962C8B-B14F-4D97-AF65-F5344CB8AC3E}">
        <p14:creationId xmlns:p14="http://schemas.microsoft.com/office/powerpoint/2010/main" val="1434068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31</a:t>
            </a:fld>
            <a:endParaRPr lang="da-DK"/>
          </a:p>
        </p:txBody>
      </p:sp>
    </p:spTree>
    <p:extLst>
      <p:ext uri="{BB962C8B-B14F-4D97-AF65-F5344CB8AC3E}">
        <p14:creationId xmlns:p14="http://schemas.microsoft.com/office/powerpoint/2010/main" val="146708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32</a:t>
            </a:fld>
            <a:endParaRPr lang="da-DK"/>
          </a:p>
        </p:txBody>
      </p:sp>
    </p:spTree>
    <p:extLst>
      <p:ext uri="{BB962C8B-B14F-4D97-AF65-F5344CB8AC3E}">
        <p14:creationId xmlns:p14="http://schemas.microsoft.com/office/powerpoint/2010/main" val="3230754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33</a:t>
            </a:fld>
            <a:endParaRPr lang="da-DK"/>
          </a:p>
        </p:txBody>
      </p:sp>
    </p:spTree>
    <p:extLst>
      <p:ext uri="{BB962C8B-B14F-4D97-AF65-F5344CB8AC3E}">
        <p14:creationId xmlns:p14="http://schemas.microsoft.com/office/powerpoint/2010/main" val="1159700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35</a:t>
            </a:fld>
            <a:endParaRPr lang="da-DK"/>
          </a:p>
        </p:txBody>
      </p:sp>
    </p:spTree>
    <p:extLst>
      <p:ext uri="{BB962C8B-B14F-4D97-AF65-F5344CB8AC3E}">
        <p14:creationId xmlns:p14="http://schemas.microsoft.com/office/powerpoint/2010/main" val="2675721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dirty="0"/>
              <a:t>Når noget driller i hverdagen, og vi oplever fejl, hvem har så ansvaret for at få det fikset? Hvem har fokus på kunden i problemløsningen? Og hvem har ansvaret for de tværgående processer? Vi er nødt til at stille os selv disse spørgsmål i vores daglige arbejde, for hvis vi ikke får opbygget en robust proces, får vi ikke fjernet fejlen. Hvorfor er det vigtigt at tænke i processer?</a:t>
            </a:r>
          </a:p>
          <a:p>
            <a:pPr marL="0" indent="0">
              <a:buNone/>
            </a:pPr>
            <a:endParaRPr lang="da-DK" sz="1200" dirty="0"/>
          </a:p>
          <a:p>
            <a:pPr marL="0" indent="0">
              <a:buNone/>
            </a:pPr>
            <a:r>
              <a:rPr lang="da-DK" sz="1200" dirty="0"/>
              <a:t>’Hvem gør hvad, hvornår og hvordan’. Ansvarsfordeling bliver ofte individbåret og relations afhængigt og det er her, vi skal være opmærksomme! Vi ser ofte en tendens til, at man peger fingre ad hinanden, når noget driller. f.eks. mellem afdelinger, hvor sælgerne siger: ”Det er lagerets skyld” og dem fra lageret: ”Det må være leverandørens skyld”. Vi har oftest fokus på funktioner og ikke processen.</a:t>
            </a:r>
          </a:p>
          <a:p>
            <a:pPr marL="0" indent="0">
              <a:buNone/>
            </a:pPr>
            <a:endParaRPr lang="da-DK" sz="1200" dirty="0"/>
          </a:p>
          <a:p>
            <a:pPr marL="0" indent="0">
              <a:buNone/>
            </a:pPr>
            <a:r>
              <a:rPr lang="da-DK" sz="1200" dirty="0"/>
              <a:t>Udfordringen ligger i at have kendskab til hele flowet. Vi vil gerne nedbryde de siloopdelte mentale og fysiske grænser, men så snart vi begynder at tale om flowet, kan det være så svært at have forståelse for det, at vi begynder at lukke os om os selv og vores egen afdeling igen.</a:t>
            </a:r>
          </a:p>
          <a:p>
            <a:pPr marL="0" indent="0">
              <a:buNone/>
            </a:pPr>
            <a:endParaRPr lang="da-DK" sz="1200" dirty="0"/>
          </a:p>
          <a:p>
            <a:pPr marL="0" indent="0">
              <a:buNone/>
            </a:pPr>
            <a:r>
              <a:rPr lang="da-DK" sz="1200" dirty="0"/>
              <a:t>Første skridt må derfor altid være at få skabt en overordnet skitse over processen. Rigtig mange organisationer har masser af procedurer, standarder og afdelingsspecifikke proceskort, men ikke en overordnet skitse over hele processen. </a:t>
            </a:r>
          </a:p>
          <a:p>
            <a:pPr marL="0" indent="0">
              <a:buNone/>
            </a:pPr>
            <a:r>
              <a:rPr lang="da-DK" sz="1200" dirty="0"/>
              <a:t>Pointen er, at vi skal kunne lede gennem vores processer. Vi skal tænke procesledelse aktivt ind i dagligdagen og ind i vores projekter. Men det kræver, at vi får skabt en fælles forståelse af, hvordan processen overhovedet ser ud.</a:t>
            </a:r>
          </a:p>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39</a:t>
            </a:fld>
            <a:endParaRPr lang="da-DK"/>
          </a:p>
        </p:txBody>
      </p:sp>
    </p:spTree>
    <p:extLst>
      <p:ext uri="{BB962C8B-B14F-4D97-AF65-F5344CB8AC3E}">
        <p14:creationId xmlns:p14="http://schemas.microsoft.com/office/powerpoint/2010/main" val="2049648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40</a:t>
            </a:fld>
            <a:endParaRPr lang="da-DK"/>
          </a:p>
        </p:txBody>
      </p:sp>
    </p:spTree>
    <p:extLst>
      <p:ext uri="{BB962C8B-B14F-4D97-AF65-F5344CB8AC3E}">
        <p14:creationId xmlns:p14="http://schemas.microsoft.com/office/powerpoint/2010/main" val="2450322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41</a:t>
            </a:fld>
            <a:endParaRPr lang="da-DK"/>
          </a:p>
        </p:txBody>
      </p:sp>
    </p:spTree>
    <p:extLst>
      <p:ext uri="{BB962C8B-B14F-4D97-AF65-F5344CB8AC3E}">
        <p14:creationId xmlns:p14="http://schemas.microsoft.com/office/powerpoint/2010/main" val="264603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a:t>
            </a:fld>
            <a:endParaRPr lang="da-DK"/>
          </a:p>
        </p:txBody>
      </p:sp>
    </p:spTree>
    <p:extLst>
      <p:ext uri="{BB962C8B-B14F-4D97-AF65-F5344CB8AC3E}">
        <p14:creationId xmlns:p14="http://schemas.microsoft.com/office/powerpoint/2010/main" val="21631358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42</a:t>
            </a:fld>
            <a:endParaRPr lang="da-DK"/>
          </a:p>
        </p:txBody>
      </p:sp>
    </p:spTree>
    <p:extLst>
      <p:ext uri="{BB962C8B-B14F-4D97-AF65-F5344CB8AC3E}">
        <p14:creationId xmlns:p14="http://schemas.microsoft.com/office/powerpoint/2010/main" val="3258848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43</a:t>
            </a:fld>
            <a:endParaRPr lang="da-DK"/>
          </a:p>
        </p:txBody>
      </p:sp>
    </p:spTree>
    <p:extLst>
      <p:ext uri="{BB962C8B-B14F-4D97-AF65-F5344CB8AC3E}">
        <p14:creationId xmlns:p14="http://schemas.microsoft.com/office/powerpoint/2010/main" val="964780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44</a:t>
            </a:fld>
            <a:endParaRPr lang="da-DK"/>
          </a:p>
        </p:txBody>
      </p:sp>
    </p:spTree>
    <p:extLst>
      <p:ext uri="{BB962C8B-B14F-4D97-AF65-F5344CB8AC3E}">
        <p14:creationId xmlns:p14="http://schemas.microsoft.com/office/powerpoint/2010/main" val="2198720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45</a:t>
            </a:fld>
            <a:endParaRPr lang="da-DK"/>
          </a:p>
        </p:txBody>
      </p:sp>
    </p:spTree>
    <p:extLst>
      <p:ext uri="{BB962C8B-B14F-4D97-AF65-F5344CB8AC3E}">
        <p14:creationId xmlns:p14="http://schemas.microsoft.com/office/powerpoint/2010/main" val="1785890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46</a:t>
            </a:fld>
            <a:endParaRPr lang="da-DK"/>
          </a:p>
        </p:txBody>
      </p:sp>
    </p:spTree>
    <p:extLst>
      <p:ext uri="{BB962C8B-B14F-4D97-AF65-F5344CB8AC3E}">
        <p14:creationId xmlns:p14="http://schemas.microsoft.com/office/powerpoint/2010/main" val="2874632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47</a:t>
            </a:fld>
            <a:endParaRPr lang="da-DK"/>
          </a:p>
        </p:txBody>
      </p:sp>
    </p:spTree>
    <p:extLst>
      <p:ext uri="{BB962C8B-B14F-4D97-AF65-F5344CB8AC3E}">
        <p14:creationId xmlns:p14="http://schemas.microsoft.com/office/powerpoint/2010/main" val="96471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53</a:t>
            </a:fld>
            <a:endParaRPr lang="da-DK"/>
          </a:p>
        </p:txBody>
      </p:sp>
    </p:spTree>
    <p:extLst>
      <p:ext uri="{BB962C8B-B14F-4D97-AF65-F5344CB8AC3E}">
        <p14:creationId xmlns:p14="http://schemas.microsoft.com/office/powerpoint/2010/main" val="3404611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57</a:t>
            </a:fld>
            <a:endParaRPr lang="da-DK"/>
          </a:p>
        </p:txBody>
      </p:sp>
    </p:spTree>
    <p:extLst>
      <p:ext uri="{BB962C8B-B14F-4D97-AF65-F5344CB8AC3E}">
        <p14:creationId xmlns:p14="http://schemas.microsoft.com/office/powerpoint/2010/main" val="82896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63</a:t>
            </a:fld>
            <a:endParaRPr lang="da-DK"/>
          </a:p>
        </p:txBody>
      </p:sp>
    </p:spTree>
    <p:extLst>
      <p:ext uri="{BB962C8B-B14F-4D97-AF65-F5344CB8AC3E}">
        <p14:creationId xmlns:p14="http://schemas.microsoft.com/office/powerpoint/2010/main" val="463979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65</a:t>
            </a:fld>
            <a:endParaRPr lang="da-DK"/>
          </a:p>
        </p:txBody>
      </p:sp>
    </p:spTree>
    <p:extLst>
      <p:ext uri="{BB962C8B-B14F-4D97-AF65-F5344CB8AC3E}">
        <p14:creationId xmlns:p14="http://schemas.microsoft.com/office/powerpoint/2010/main" val="219621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9</a:t>
            </a:fld>
            <a:endParaRPr lang="da-DK"/>
          </a:p>
        </p:txBody>
      </p:sp>
    </p:spTree>
    <p:extLst>
      <p:ext uri="{BB962C8B-B14F-4D97-AF65-F5344CB8AC3E}">
        <p14:creationId xmlns:p14="http://schemas.microsoft.com/office/powerpoint/2010/main" val="14701287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67</a:t>
            </a:fld>
            <a:endParaRPr lang="da-DK"/>
          </a:p>
        </p:txBody>
      </p:sp>
    </p:spTree>
    <p:extLst>
      <p:ext uri="{BB962C8B-B14F-4D97-AF65-F5344CB8AC3E}">
        <p14:creationId xmlns:p14="http://schemas.microsoft.com/office/powerpoint/2010/main" val="3205932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70</a:t>
            </a:fld>
            <a:endParaRPr lang="da-DK"/>
          </a:p>
        </p:txBody>
      </p:sp>
    </p:spTree>
    <p:extLst>
      <p:ext uri="{BB962C8B-B14F-4D97-AF65-F5344CB8AC3E}">
        <p14:creationId xmlns:p14="http://schemas.microsoft.com/office/powerpoint/2010/main" val="2435207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71</a:t>
            </a:fld>
            <a:endParaRPr lang="da-DK"/>
          </a:p>
        </p:txBody>
      </p:sp>
    </p:spTree>
    <p:extLst>
      <p:ext uri="{BB962C8B-B14F-4D97-AF65-F5344CB8AC3E}">
        <p14:creationId xmlns:p14="http://schemas.microsoft.com/office/powerpoint/2010/main" val="35764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72</a:t>
            </a:fld>
            <a:endParaRPr lang="da-DK"/>
          </a:p>
        </p:txBody>
      </p:sp>
    </p:spTree>
    <p:extLst>
      <p:ext uri="{BB962C8B-B14F-4D97-AF65-F5344CB8AC3E}">
        <p14:creationId xmlns:p14="http://schemas.microsoft.com/office/powerpoint/2010/main" val="2720067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73</a:t>
            </a:fld>
            <a:endParaRPr lang="da-DK"/>
          </a:p>
        </p:txBody>
      </p:sp>
    </p:spTree>
    <p:extLst>
      <p:ext uri="{BB962C8B-B14F-4D97-AF65-F5344CB8AC3E}">
        <p14:creationId xmlns:p14="http://schemas.microsoft.com/office/powerpoint/2010/main" val="3081529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74</a:t>
            </a:fld>
            <a:endParaRPr lang="da-DK"/>
          </a:p>
        </p:txBody>
      </p:sp>
    </p:spTree>
    <p:extLst>
      <p:ext uri="{BB962C8B-B14F-4D97-AF65-F5344CB8AC3E}">
        <p14:creationId xmlns:p14="http://schemas.microsoft.com/office/powerpoint/2010/main" val="3303505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75</a:t>
            </a:fld>
            <a:endParaRPr lang="da-DK"/>
          </a:p>
        </p:txBody>
      </p:sp>
    </p:spTree>
    <p:extLst>
      <p:ext uri="{BB962C8B-B14F-4D97-AF65-F5344CB8AC3E}">
        <p14:creationId xmlns:p14="http://schemas.microsoft.com/office/powerpoint/2010/main" val="1143899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76</a:t>
            </a:fld>
            <a:endParaRPr lang="da-DK"/>
          </a:p>
        </p:txBody>
      </p:sp>
    </p:spTree>
    <p:extLst>
      <p:ext uri="{BB962C8B-B14F-4D97-AF65-F5344CB8AC3E}">
        <p14:creationId xmlns:p14="http://schemas.microsoft.com/office/powerpoint/2010/main" val="586587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77</a:t>
            </a:fld>
            <a:endParaRPr lang="da-DK"/>
          </a:p>
        </p:txBody>
      </p:sp>
    </p:spTree>
    <p:extLst>
      <p:ext uri="{BB962C8B-B14F-4D97-AF65-F5344CB8AC3E}">
        <p14:creationId xmlns:p14="http://schemas.microsoft.com/office/powerpoint/2010/main" val="798214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78</a:t>
            </a:fld>
            <a:endParaRPr lang="da-DK"/>
          </a:p>
        </p:txBody>
      </p:sp>
    </p:spTree>
    <p:extLst>
      <p:ext uri="{BB962C8B-B14F-4D97-AF65-F5344CB8AC3E}">
        <p14:creationId xmlns:p14="http://schemas.microsoft.com/office/powerpoint/2010/main" val="114521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10</a:t>
            </a:fld>
            <a:endParaRPr lang="da-DK"/>
          </a:p>
        </p:txBody>
      </p:sp>
    </p:spTree>
    <p:extLst>
      <p:ext uri="{BB962C8B-B14F-4D97-AF65-F5344CB8AC3E}">
        <p14:creationId xmlns:p14="http://schemas.microsoft.com/office/powerpoint/2010/main" val="3988573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79</a:t>
            </a:fld>
            <a:endParaRPr lang="da-DK"/>
          </a:p>
        </p:txBody>
      </p:sp>
    </p:spTree>
    <p:extLst>
      <p:ext uri="{BB962C8B-B14F-4D97-AF65-F5344CB8AC3E}">
        <p14:creationId xmlns:p14="http://schemas.microsoft.com/office/powerpoint/2010/main" val="101423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80</a:t>
            </a:fld>
            <a:endParaRPr lang="da-DK"/>
          </a:p>
        </p:txBody>
      </p:sp>
    </p:spTree>
    <p:extLst>
      <p:ext uri="{BB962C8B-B14F-4D97-AF65-F5344CB8AC3E}">
        <p14:creationId xmlns:p14="http://schemas.microsoft.com/office/powerpoint/2010/main" val="1661209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81</a:t>
            </a:fld>
            <a:endParaRPr lang="da-DK"/>
          </a:p>
        </p:txBody>
      </p:sp>
    </p:spTree>
    <p:extLst>
      <p:ext uri="{BB962C8B-B14F-4D97-AF65-F5344CB8AC3E}">
        <p14:creationId xmlns:p14="http://schemas.microsoft.com/office/powerpoint/2010/main" val="2738131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82</a:t>
            </a:fld>
            <a:endParaRPr lang="da-DK"/>
          </a:p>
        </p:txBody>
      </p:sp>
    </p:spTree>
    <p:extLst>
      <p:ext uri="{BB962C8B-B14F-4D97-AF65-F5344CB8AC3E}">
        <p14:creationId xmlns:p14="http://schemas.microsoft.com/office/powerpoint/2010/main" val="39318844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83</a:t>
            </a:fld>
            <a:endParaRPr lang="da-DK"/>
          </a:p>
        </p:txBody>
      </p:sp>
    </p:spTree>
    <p:extLst>
      <p:ext uri="{BB962C8B-B14F-4D97-AF65-F5344CB8AC3E}">
        <p14:creationId xmlns:p14="http://schemas.microsoft.com/office/powerpoint/2010/main" val="3760460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84</a:t>
            </a:fld>
            <a:endParaRPr lang="da-DK"/>
          </a:p>
        </p:txBody>
      </p:sp>
    </p:spTree>
    <p:extLst>
      <p:ext uri="{BB962C8B-B14F-4D97-AF65-F5344CB8AC3E}">
        <p14:creationId xmlns:p14="http://schemas.microsoft.com/office/powerpoint/2010/main" val="38913401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85</a:t>
            </a:fld>
            <a:endParaRPr lang="da-DK"/>
          </a:p>
        </p:txBody>
      </p:sp>
    </p:spTree>
    <p:extLst>
      <p:ext uri="{BB962C8B-B14F-4D97-AF65-F5344CB8AC3E}">
        <p14:creationId xmlns:p14="http://schemas.microsoft.com/office/powerpoint/2010/main" val="34869960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86</a:t>
            </a:fld>
            <a:endParaRPr lang="da-DK"/>
          </a:p>
        </p:txBody>
      </p:sp>
    </p:spTree>
    <p:extLst>
      <p:ext uri="{BB962C8B-B14F-4D97-AF65-F5344CB8AC3E}">
        <p14:creationId xmlns:p14="http://schemas.microsoft.com/office/powerpoint/2010/main" val="37636695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87</a:t>
            </a:fld>
            <a:endParaRPr lang="da-DK"/>
          </a:p>
        </p:txBody>
      </p:sp>
    </p:spTree>
    <p:extLst>
      <p:ext uri="{BB962C8B-B14F-4D97-AF65-F5344CB8AC3E}">
        <p14:creationId xmlns:p14="http://schemas.microsoft.com/office/powerpoint/2010/main" val="28551216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88</a:t>
            </a:fld>
            <a:endParaRPr lang="da-DK"/>
          </a:p>
        </p:txBody>
      </p:sp>
    </p:spTree>
    <p:extLst>
      <p:ext uri="{BB962C8B-B14F-4D97-AF65-F5344CB8AC3E}">
        <p14:creationId xmlns:p14="http://schemas.microsoft.com/office/powerpoint/2010/main" val="98446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11</a:t>
            </a:fld>
            <a:endParaRPr lang="da-DK"/>
          </a:p>
        </p:txBody>
      </p:sp>
    </p:spTree>
    <p:extLst>
      <p:ext uri="{BB962C8B-B14F-4D97-AF65-F5344CB8AC3E}">
        <p14:creationId xmlns:p14="http://schemas.microsoft.com/office/powerpoint/2010/main" val="1282870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91</a:t>
            </a:fld>
            <a:endParaRPr lang="da-DK"/>
          </a:p>
        </p:txBody>
      </p:sp>
    </p:spTree>
    <p:extLst>
      <p:ext uri="{BB962C8B-B14F-4D97-AF65-F5344CB8AC3E}">
        <p14:creationId xmlns:p14="http://schemas.microsoft.com/office/powerpoint/2010/main" val="186157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12</a:t>
            </a:fld>
            <a:endParaRPr lang="da-DK"/>
          </a:p>
        </p:txBody>
      </p:sp>
    </p:spTree>
    <p:extLst>
      <p:ext uri="{BB962C8B-B14F-4D97-AF65-F5344CB8AC3E}">
        <p14:creationId xmlns:p14="http://schemas.microsoft.com/office/powerpoint/2010/main" val="1431259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13</a:t>
            </a:fld>
            <a:endParaRPr lang="da-DK"/>
          </a:p>
        </p:txBody>
      </p:sp>
    </p:spTree>
    <p:extLst>
      <p:ext uri="{BB962C8B-B14F-4D97-AF65-F5344CB8AC3E}">
        <p14:creationId xmlns:p14="http://schemas.microsoft.com/office/powerpoint/2010/main" val="401365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F5BA3CA-EDEA-9640-9DE9-67353A2055FE}" type="slidenum">
              <a:rPr lang="da-DK" smtClean="0"/>
              <a:t>14</a:t>
            </a:fld>
            <a:endParaRPr lang="da-DK"/>
          </a:p>
        </p:txBody>
      </p:sp>
    </p:spTree>
    <p:extLst>
      <p:ext uri="{BB962C8B-B14F-4D97-AF65-F5344CB8AC3E}">
        <p14:creationId xmlns:p14="http://schemas.microsoft.com/office/powerpoint/2010/main" val="2800148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1">
    <p:spTree>
      <p:nvGrpSpPr>
        <p:cNvPr id="1" name=""/>
        <p:cNvGrpSpPr/>
        <p:nvPr/>
      </p:nvGrpSpPr>
      <p:grpSpPr>
        <a:xfrm>
          <a:off x="0" y="0"/>
          <a:ext cx="0" cy="0"/>
          <a:chOff x="0" y="0"/>
          <a:chExt cx="0" cy="0"/>
        </a:xfrm>
      </p:grpSpPr>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25505" y="2367558"/>
            <a:ext cx="7524962" cy="2659638"/>
          </a:xfrm>
        </p:spPr>
        <p:txBody>
          <a:bodyPr anchor="b">
            <a:normAutofit/>
          </a:bodyPr>
          <a:lstStyle>
            <a:lvl1pPr algn="l">
              <a:defRPr sz="5400" b="1" cap="none" baseline="0">
                <a:solidFill>
                  <a:srgbClr val="1F95BA"/>
                </a:solidFill>
              </a:defRPr>
            </a:lvl1pPr>
          </a:lstStyle>
          <a:p>
            <a:r>
              <a:rPr lang="da-DK"/>
              <a:t>Klik for at redigere titeltypografien i masteren</a:t>
            </a:r>
            <a:endParaRPr lang="da-DK" dirty="0"/>
          </a:p>
        </p:txBody>
      </p:sp>
      <p:sp>
        <p:nvSpPr>
          <p:cNvPr id="3" name="Undertitel 2"/>
          <p:cNvSpPr>
            <a:spLocks noGrp="1"/>
          </p:cNvSpPr>
          <p:nvPr>
            <p:ph type="subTitle" idx="1"/>
          </p:nvPr>
        </p:nvSpPr>
        <p:spPr>
          <a:xfrm>
            <a:off x="425505" y="5506676"/>
            <a:ext cx="7524961" cy="6149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506" y="521922"/>
            <a:ext cx="3568588" cy="463916"/>
          </a:xfrm>
          <a:prstGeom prst="rect">
            <a:avLst/>
          </a:prstGeom>
        </p:spPr>
      </p:pic>
    </p:spTree>
    <p:extLst>
      <p:ext uri="{BB962C8B-B14F-4D97-AF65-F5344CB8AC3E}">
        <p14:creationId xmlns:p14="http://schemas.microsoft.com/office/powerpoint/2010/main" val="161499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2">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25505" y="2367558"/>
            <a:ext cx="7524962" cy="2659638"/>
          </a:xfrm>
        </p:spPr>
        <p:txBody>
          <a:bodyPr anchor="b">
            <a:normAutofit/>
          </a:bodyPr>
          <a:lstStyle>
            <a:lvl1pPr algn="l">
              <a:defRPr sz="5400" b="1" cap="none" baseline="0">
                <a:solidFill>
                  <a:srgbClr val="1F95BA"/>
                </a:solidFill>
              </a:defRPr>
            </a:lvl1pPr>
          </a:lstStyle>
          <a:p>
            <a:r>
              <a:rPr lang="da-DK"/>
              <a:t>Klik for at redigere titeltypografien i masteren</a:t>
            </a:r>
            <a:endParaRPr lang="da-DK" dirty="0"/>
          </a:p>
        </p:txBody>
      </p:sp>
      <p:sp>
        <p:nvSpPr>
          <p:cNvPr id="3" name="Undertitel 2"/>
          <p:cNvSpPr>
            <a:spLocks noGrp="1"/>
          </p:cNvSpPr>
          <p:nvPr>
            <p:ph type="subTitle" idx="1"/>
          </p:nvPr>
        </p:nvSpPr>
        <p:spPr>
          <a:xfrm>
            <a:off x="425505" y="5506676"/>
            <a:ext cx="7524961" cy="6149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506" y="521922"/>
            <a:ext cx="3568588" cy="4639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lide 3">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25505" y="2367558"/>
            <a:ext cx="7524962" cy="2659638"/>
          </a:xfrm>
        </p:spPr>
        <p:txBody>
          <a:bodyPr anchor="b">
            <a:normAutofit/>
          </a:bodyPr>
          <a:lstStyle>
            <a:lvl1pPr algn="l">
              <a:defRPr sz="5400" b="1" cap="none" baseline="0">
                <a:solidFill>
                  <a:srgbClr val="1F95BA"/>
                </a:solidFill>
              </a:defRPr>
            </a:lvl1pPr>
          </a:lstStyle>
          <a:p>
            <a:r>
              <a:rPr lang="da-DK"/>
              <a:t>Klik for at redigere titeltypografien i masteren</a:t>
            </a:r>
            <a:endParaRPr lang="da-DK" dirty="0"/>
          </a:p>
        </p:txBody>
      </p:sp>
      <p:sp>
        <p:nvSpPr>
          <p:cNvPr id="3" name="Undertitel 2"/>
          <p:cNvSpPr>
            <a:spLocks noGrp="1"/>
          </p:cNvSpPr>
          <p:nvPr>
            <p:ph type="subTitle" idx="1"/>
          </p:nvPr>
        </p:nvSpPr>
        <p:spPr>
          <a:xfrm>
            <a:off x="425505" y="5506676"/>
            <a:ext cx="7524961" cy="6149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506" y="521922"/>
            <a:ext cx="3568588" cy="4639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lide 4">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25505" y="2367558"/>
            <a:ext cx="7524962" cy="2659638"/>
          </a:xfrm>
        </p:spPr>
        <p:txBody>
          <a:bodyPr anchor="b">
            <a:normAutofit/>
          </a:bodyPr>
          <a:lstStyle>
            <a:lvl1pPr algn="l">
              <a:defRPr sz="5400" b="1" cap="none" baseline="0">
                <a:solidFill>
                  <a:srgbClr val="1F95BA"/>
                </a:solidFill>
              </a:defRPr>
            </a:lvl1pPr>
          </a:lstStyle>
          <a:p>
            <a:r>
              <a:rPr lang="da-DK"/>
              <a:t>Klik for at redigere titeltypografien i masteren</a:t>
            </a:r>
            <a:endParaRPr lang="da-DK" dirty="0"/>
          </a:p>
        </p:txBody>
      </p:sp>
      <p:sp>
        <p:nvSpPr>
          <p:cNvPr id="3" name="Undertitel 2"/>
          <p:cNvSpPr>
            <a:spLocks noGrp="1"/>
          </p:cNvSpPr>
          <p:nvPr>
            <p:ph type="subTitle" idx="1"/>
          </p:nvPr>
        </p:nvSpPr>
        <p:spPr>
          <a:xfrm>
            <a:off x="425505" y="5506676"/>
            <a:ext cx="7524961" cy="6149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506" y="521922"/>
            <a:ext cx="3568588" cy="4639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elslide 4">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25505" y="2367558"/>
            <a:ext cx="7524962" cy="2659638"/>
          </a:xfrm>
        </p:spPr>
        <p:txBody>
          <a:bodyPr anchor="b">
            <a:normAutofit/>
          </a:bodyPr>
          <a:lstStyle>
            <a:lvl1pPr algn="l">
              <a:defRPr sz="5400" b="1" cap="none" baseline="0">
                <a:solidFill>
                  <a:srgbClr val="1F95BA"/>
                </a:solidFill>
              </a:defRPr>
            </a:lvl1pPr>
          </a:lstStyle>
          <a:p>
            <a:r>
              <a:rPr lang="da-DK"/>
              <a:t>Klik for at redigere titeltypografien i masteren</a:t>
            </a:r>
            <a:endParaRPr lang="da-DK" dirty="0"/>
          </a:p>
        </p:txBody>
      </p:sp>
      <p:sp>
        <p:nvSpPr>
          <p:cNvPr id="3" name="Undertitel 2"/>
          <p:cNvSpPr>
            <a:spLocks noGrp="1"/>
          </p:cNvSpPr>
          <p:nvPr>
            <p:ph type="subTitle" idx="1"/>
          </p:nvPr>
        </p:nvSpPr>
        <p:spPr>
          <a:xfrm>
            <a:off x="425505" y="5506676"/>
            <a:ext cx="7524961" cy="6149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506" y="521922"/>
            <a:ext cx="3568588" cy="46391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elslide 4">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25505" y="2367558"/>
            <a:ext cx="7524962" cy="2659638"/>
          </a:xfrm>
        </p:spPr>
        <p:txBody>
          <a:bodyPr anchor="b">
            <a:normAutofit/>
          </a:bodyPr>
          <a:lstStyle>
            <a:lvl1pPr algn="l">
              <a:defRPr sz="5400" b="1" cap="none" baseline="0">
                <a:solidFill>
                  <a:srgbClr val="1F95BA"/>
                </a:solidFill>
              </a:defRPr>
            </a:lvl1pPr>
          </a:lstStyle>
          <a:p>
            <a:r>
              <a:rPr lang="da-DK"/>
              <a:t>Klik for at redigere titeltypografien i masteren</a:t>
            </a:r>
            <a:endParaRPr lang="da-DK" dirty="0"/>
          </a:p>
        </p:txBody>
      </p:sp>
      <p:sp>
        <p:nvSpPr>
          <p:cNvPr id="3" name="Undertitel 2"/>
          <p:cNvSpPr>
            <a:spLocks noGrp="1"/>
          </p:cNvSpPr>
          <p:nvPr>
            <p:ph type="subTitle" idx="1"/>
          </p:nvPr>
        </p:nvSpPr>
        <p:spPr>
          <a:xfrm>
            <a:off x="425505" y="5506676"/>
            <a:ext cx="7524961" cy="6149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506" y="521922"/>
            <a:ext cx="3568588" cy="4639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elslide 4">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425505" y="2367558"/>
            <a:ext cx="7524962" cy="2659638"/>
          </a:xfrm>
        </p:spPr>
        <p:txBody>
          <a:bodyPr anchor="b">
            <a:normAutofit/>
          </a:bodyPr>
          <a:lstStyle>
            <a:lvl1pPr algn="l">
              <a:defRPr sz="5400" b="1" cap="none" baseline="0">
                <a:solidFill>
                  <a:srgbClr val="1F95BA"/>
                </a:solidFill>
              </a:defRPr>
            </a:lvl1pPr>
          </a:lstStyle>
          <a:p>
            <a:r>
              <a:rPr lang="da-DK"/>
              <a:t>Klik for at redigere titeltypografien i masteren</a:t>
            </a:r>
            <a:endParaRPr lang="da-DK" dirty="0"/>
          </a:p>
        </p:txBody>
      </p:sp>
      <p:sp>
        <p:nvSpPr>
          <p:cNvPr id="3" name="Undertitel 2"/>
          <p:cNvSpPr>
            <a:spLocks noGrp="1"/>
          </p:cNvSpPr>
          <p:nvPr>
            <p:ph type="subTitle" idx="1"/>
          </p:nvPr>
        </p:nvSpPr>
        <p:spPr>
          <a:xfrm>
            <a:off x="425505" y="5506676"/>
            <a:ext cx="7524961" cy="61499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506" y="521922"/>
            <a:ext cx="3568588" cy="4639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baseline="0"/>
            </a:lvl1pPr>
          </a:lstStyle>
          <a:p>
            <a:r>
              <a:rPr lang="da-DK"/>
              <a:t>Klik for at redigere titeltypografien i masteren</a:t>
            </a:r>
            <a:endParaRPr lang="da-DK" dirty="0"/>
          </a:p>
        </p:txBody>
      </p:sp>
      <p:sp>
        <p:nvSpPr>
          <p:cNvPr id="3" name="Pladsholder til indhold 2"/>
          <p:cNvSpPr>
            <a:spLocks noGrp="1"/>
          </p:cNvSpPr>
          <p:nvPr>
            <p:ph idx="1"/>
          </p:nvPr>
        </p:nvSpPr>
        <p:spPr/>
        <p:txBody>
          <a:bodyPr/>
          <a:lstStyle/>
          <a:p>
            <a:pPr lvl="0"/>
            <a:r>
              <a:rPr lang="da-DK"/>
              <a:t>Rediger teksttypografien i masteren
Andet niveau
Tredje niveau
Fjerde niveau
Femte niveau</a:t>
            </a:r>
          </a:p>
        </p:txBody>
      </p:sp>
      <p:sp>
        <p:nvSpPr>
          <p:cNvPr id="4" name="Pladsholder til dato 3"/>
          <p:cNvSpPr>
            <a:spLocks noGrp="1"/>
          </p:cNvSpPr>
          <p:nvPr>
            <p:ph type="dt" sz="half" idx="10"/>
          </p:nvPr>
        </p:nvSpPr>
        <p:spPr>
          <a:xfrm>
            <a:off x="838200" y="6356350"/>
            <a:ext cx="2743200" cy="365125"/>
          </a:xfrm>
          <a:prstGeom prst="rect">
            <a:avLst/>
          </a:prstGeom>
        </p:spPr>
        <p:txBody>
          <a:bodyPr/>
          <a:lstStyle/>
          <a:p>
            <a:fld id="{C9604F84-B837-0E41-93E7-676F3AAFAF72}" type="datetimeFigureOut">
              <a:rPr lang="da-DK" smtClean="0"/>
              <a:t>28-06-2022</a:t>
            </a:fld>
            <a:endParaRPr lang="da-DK"/>
          </a:p>
        </p:txBody>
      </p:sp>
      <p:sp>
        <p:nvSpPr>
          <p:cNvPr id="5" name="Pladsholder til sidefod 4"/>
          <p:cNvSpPr>
            <a:spLocks noGrp="1"/>
          </p:cNvSpPr>
          <p:nvPr>
            <p:ph type="ftr" sz="quarter" idx="11"/>
          </p:nvPr>
        </p:nvSpPr>
        <p:spPr>
          <a:xfrm>
            <a:off x="4038600" y="6356350"/>
            <a:ext cx="4114800" cy="365125"/>
          </a:xfrm>
          <a:prstGeom prst="rect">
            <a:avLst/>
          </a:prstGeom>
        </p:spPr>
        <p:txBody>
          <a:bodyPr/>
          <a:lstStyle/>
          <a:p>
            <a:endParaRPr lang="da-DK" dirty="0"/>
          </a:p>
        </p:txBody>
      </p:sp>
      <p:sp>
        <p:nvSpPr>
          <p:cNvPr id="6" name="Pladsholder til slidenummer 5"/>
          <p:cNvSpPr>
            <a:spLocks noGrp="1"/>
          </p:cNvSpPr>
          <p:nvPr>
            <p:ph type="sldNum" sz="quarter" idx="12"/>
          </p:nvPr>
        </p:nvSpPr>
        <p:spPr>
          <a:xfrm>
            <a:off x="2708136" y="6286066"/>
            <a:ext cx="2743200" cy="365125"/>
          </a:xfrm>
          <a:prstGeom prst="rect">
            <a:avLst/>
          </a:prstGeom>
        </p:spPr>
        <p:txBody>
          <a:bodyPr/>
          <a:lstStyle/>
          <a:p>
            <a:fld id="{6701B656-8800-6845-B50F-8BDBF6EDC380}" type="slidenum">
              <a:rPr lang="da-DK" smtClean="0"/>
              <a:t>‹nr.›</a:t>
            </a:fld>
            <a:endParaRPr lang="da-DK"/>
          </a:p>
        </p:txBody>
      </p:sp>
    </p:spTree>
    <p:extLst>
      <p:ext uri="{BB962C8B-B14F-4D97-AF65-F5344CB8AC3E}">
        <p14:creationId xmlns:p14="http://schemas.microsoft.com/office/powerpoint/2010/main" val="114464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ut slide">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lede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883" y="-11184"/>
            <a:ext cx="12211883" cy="6869184"/>
          </a:xfrm>
          <a:prstGeom prst="rect">
            <a:avLst/>
          </a:prstGeom>
        </p:spPr>
      </p:pic>
      <p:sp>
        <p:nvSpPr>
          <p:cNvPr id="2" name="Pladsholder til titel 1"/>
          <p:cNvSpPr>
            <a:spLocks noGrp="1"/>
          </p:cNvSpPr>
          <p:nvPr>
            <p:ph type="title"/>
          </p:nvPr>
        </p:nvSpPr>
        <p:spPr>
          <a:xfrm>
            <a:off x="320984" y="130456"/>
            <a:ext cx="11550032" cy="1023207"/>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320984" y="1462465"/>
            <a:ext cx="11550032" cy="459846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Tekstfelt 11"/>
          <p:cNvSpPr txBox="1"/>
          <p:nvPr userDrawn="1"/>
        </p:nvSpPr>
        <p:spPr>
          <a:xfrm>
            <a:off x="3637503" y="7194620"/>
            <a:ext cx="184731" cy="369332"/>
          </a:xfrm>
          <a:prstGeom prst="rect">
            <a:avLst/>
          </a:prstGeom>
          <a:noFill/>
        </p:spPr>
        <p:txBody>
          <a:bodyPr wrap="none" rtlCol="0">
            <a:spAutoFit/>
          </a:bodyPr>
          <a:lstStyle/>
          <a:p>
            <a:endParaRPr lang="da-DK" dirty="0"/>
          </a:p>
        </p:txBody>
      </p:sp>
      <p:pic>
        <p:nvPicPr>
          <p:cNvPr id="11" name="Billed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20985" y="6334328"/>
            <a:ext cx="2066166" cy="268602"/>
          </a:xfrm>
          <a:prstGeom prst="rect">
            <a:avLst/>
          </a:prstGeom>
        </p:spPr>
      </p:pic>
      <p:sp>
        <p:nvSpPr>
          <p:cNvPr id="16" name="Tekstfelt 15"/>
          <p:cNvSpPr txBox="1"/>
          <p:nvPr userDrawn="1"/>
        </p:nvSpPr>
        <p:spPr>
          <a:xfrm>
            <a:off x="9711890" y="6332140"/>
            <a:ext cx="1568918" cy="276999"/>
          </a:xfrm>
          <a:prstGeom prst="rect">
            <a:avLst/>
          </a:prstGeom>
          <a:noFill/>
        </p:spPr>
        <p:txBody>
          <a:bodyPr wrap="square" rtlCol="0">
            <a:spAutoFit/>
          </a:bodyPr>
          <a:lstStyle/>
          <a:p>
            <a:pPr algn="ctr"/>
            <a:r>
              <a:rPr lang="da-DK" sz="1200" dirty="0">
                <a:solidFill>
                  <a:prstClr val="white"/>
                </a:solidFill>
              </a:rPr>
              <a:t>Side </a:t>
            </a:r>
            <a:fld id="{0696120E-B2E3-FB48-A398-4A2F26316A71}" type="slidenum">
              <a:rPr lang="da-DK" sz="1200" smtClean="0">
                <a:solidFill>
                  <a:prstClr val="white"/>
                </a:solidFill>
              </a:rPr>
              <a:pPr algn="ctr"/>
              <a:t>‹nr.›</a:t>
            </a:fld>
            <a:r>
              <a:rPr lang="da-DK" sz="1200" dirty="0">
                <a:solidFill>
                  <a:prstClr val="white"/>
                </a:solidFill>
              </a:rPr>
              <a:t>  </a:t>
            </a:r>
          </a:p>
        </p:txBody>
      </p:sp>
    </p:spTree>
    <p:extLst>
      <p:ext uri="{BB962C8B-B14F-4D97-AF65-F5344CB8AC3E}">
        <p14:creationId xmlns:p14="http://schemas.microsoft.com/office/powerpoint/2010/main" val="17360223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4" r:id="rId5"/>
    <p:sldLayoutId id="2147483665" r:id="rId6"/>
    <p:sldLayoutId id="2147483666" r:id="rId7"/>
    <p:sldLayoutId id="2147483650" r:id="rId8"/>
    <p:sldLayoutId id="21474836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SOP%20-%20Masterdokument.docx" TargetMode="Externa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8.5.1.08%20SOP%20-%20P&#229;bud%20om%20&#248;jenv&#230;rn.docx" TargetMode="Externa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hyperlink" Target="SOP%20for%20omstilling%20SMT.docx"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hyperlink" Target="https://www.youtube.com/watch?v=cDA3_5982h8" TargetMode="Externa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501B7-05B1-EB48-BE5B-565EC3870DAF}"/>
              </a:ext>
            </a:extLst>
          </p:cNvPr>
          <p:cNvSpPr>
            <a:spLocks noGrp="1"/>
          </p:cNvSpPr>
          <p:nvPr>
            <p:ph type="ctrTitle"/>
          </p:nvPr>
        </p:nvSpPr>
        <p:spPr/>
        <p:txBody>
          <a:bodyPr>
            <a:normAutofit fontScale="90000"/>
          </a:bodyPr>
          <a:lstStyle/>
          <a:p>
            <a:r>
              <a:rPr lang="da-DK" dirty="0"/>
              <a:t>Udvidet lærervejledning </a:t>
            </a:r>
            <a:br>
              <a:rPr lang="da-DK" dirty="0"/>
            </a:br>
            <a:r>
              <a:rPr lang="da-DK" dirty="0"/>
              <a:t>49885 Grundlæggende procesforståelse indenfor lagerområdet</a:t>
            </a:r>
          </a:p>
        </p:txBody>
      </p:sp>
      <p:sp>
        <p:nvSpPr>
          <p:cNvPr id="3" name="Undertitel 2">
            <a:extLst>
              <a:ext uri="{FF2B5EF4-FFF2-40B4-BE49-F238E27FC236}">
                <a16:creationId xmlns:a16="http://schemas.microsoft.com/office/drawing/2014/main" id="{0FE0D338-2E42-1548-933D-084E0FF86136}"/>
              </a:ext>
            </a:extLst>
          </p:cNvPr>
          <p:cNvSpPr>
            <a:spLocks noGrp="1"/>
          </p:cNvSpPr>
          <p:nvPr>
            <p:ph type="subTitle" idx="1"/>
          </p:nvPr>
        </p:nvSpPr>
        <p:spPr/>
        <p:txBody>
          <a:bodyPr/>
          <a:lstStyle/>
          <a:p>
            <a:r>
              <a:rPr lang="da-DK" dirty="0" err="1"/>
              <a:t>Xx</a:t>
            </a:r>
            <a:r>
              <a:rPr lang="da-DK" dirty="0"/>
              <a:t> </a:t>
            </a:r>
            <a:r>
              <a:rPr lang="da-DK" dirty="0" err="1"/>
              <a:t>Xx</a:t>
            </a:r>
            <a:r>
              <a:rPr lang="da-DK" dirty="0"/>
              <a:t> – XX.XX.202X</a:t>
            </a:r>
          </a:p>
          <a:p>
            <a:endParaRPr lang="da-DK" dirty="0"/>
          </a:p>
        </p:txBody>
      </p:sp>
    </p:spTree>
    <p:extLst>
      <p:ext uri="{BB962C8B-B14F-4D97-AF65-F5344CB8AC3E}">
        <p14:creationId xmlns:p14="http://schemas.microsoft.com/office/powerpoint/2010/main" val="9420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1550032" cy="4598469"/>
          </a:xfrm>
        </p:spPr>
        <p:txBody>
          <a:bodyPr>
            <a:normAutofit/>
          </a:bodyPr>
          <a:lstStyle/>
          <a:p>
            <a:pPr marL="0" indent="0">
              <a:spcBef>
                <a:spcPts val="300"/>
              </a:spcBef>
              <a:buNone/>
            </a:pPr>
            <a:r>
              <a:rPr lang="da-DK" sz="2000" dirty="0"/>
              <a:t>Hvad er godt gruppearbejde?</a:t>
            </a:r>
          </a:p>
          <a:p>
            <a:pPr marL="0" indent="0">
              <a:spcBef>
                <a:spcPts val="300"/>
              </a:spcBef>
              <a:buNone/>
            </a:pPr>
            <a:endParaRPr lang="da-DK" sz="2000" dirty="0"/>
          </a:p>
          <a:p>
            <a:pPr marL="0" indent="0">
              <a:spcBef>
                <a:spcPts val="300"/>
              </a:spcBef>
              <a:buNone/>
            </a:pPr>
            <a:r>
              <a:rPr lang="da-DK" sz="2000" dirty="0"/>
              <a:t>Selvom mange har prøvet gruppearbejde før, kan det anbefales at bruge tid på at introducere de vigtigste spilleregler for godt gruppearbejde. Spillereglerne kan italesættes i forhold til klar rollefordeling, alles ansvar for at melde ind, hvem præsenterer osv.</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213853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5" y="1183690"/>
            <a:ext cx="5013382" cy="4598469"/>
          </a:xfrm>
        </p:spPr>
        <p:txBody>
          <a:bodyPr>
            <a:normAutofit/>
          </a:bodyPr>
          <a:lstStyle/>
          <a:p>
            <a:pPr marL="0" indent="0">
              <a:spcBef>
                <a:spcPts val="300"/>
              </a:spcBef>
              <a:buClr>
                <a:srgbClr val="54815E"/>
              </a:buClr>
              <a:buNone/>
            </a:pPr>
            <a:r>
              <a:rPr lang="da-DK" sz="2000" dirty="0"/>
              <a:t>Opgave:</a:t>
            </a:r>
          </a:p>
          <a:p>
            <a:pPr marL="0" indent="0">
              <a:spcBef>
                <a:spcPts val="300"/>
              </a:spcBef>
              <a:buClr>
                <a:srgbClr val="54815E"/>
              </a:buClr>
              <a:buNone/>
            </a:pPr>
            <a:endParaRPr lang="da-DK" sz="2000" dirty="0"/>
          </a:p>
          <a:p>
            <a:pPr>
              <a:spcBef>
                <a:spcPts val="300"/>
              </a:spcBef>
            </a:pPr>
            <a:r>
              <a:rPr lang="da-DK" sz="2000" dirty="0"/>
              <a:t>Lad snakken gå i gruppen</a:t>
            </a:r>
          </a:p>
          <a:p>
            <a:pPr>
              <a:spcBef>
                <a:spcPts val="300"/>
              </a:spcBef>
            </a:pPr>
            <a:r>
              <a:rPr lang="da-DK" sz="2000" dirty="0"/>
              <a:t>Find 3-4 værdier/udsagn som skal skabe rammen om gruppen</a:t>
            </a:r>
          </a:p>
          <a:p>
            <a:pPr>
              <a:spcBef>
                <a:spcPts val="300"/>
              </a:spcBef>
            </a:pPr>
            <a:r>
              <a:rPr lang="da-DK" sz="2000" dirty="0"/>
              <a:t>Skriv det ned på jeres våbenskjold så det kan præsenteres</a:t>
            </a:r>
          </a:p>
          <a:p>
            <a:pPr>
              <a:spcBef>
                <a:spcPts val="300"/>
              </a:spcBef>
            </a:pPr>
            <a:r>
              <a:rPr lang="da-DK" sz="2000" dirty="0"/>
              <a:t>Vælg en som præsenterer jeres værdier </a:t>
            </a:r>
          </a:p>
          <a:p>
            <a:pPr marL="0" indent="0">
              <a:spcBef>
                <a:spcPts val="300"/>
              </a:spcBef>
              <a:buNone/>
            </a:pPr>
            <a:endParaRPr lang="da-DK" sz="2000" dirty="0"/>
          </a:p>
        </p:txBody>
      </p:sp>
      <p:pic>
        <p:nvPicPr>
          <p:cNvPr id="4" name="Picture 2" descr="14,501 Flip Board Stock Photos, Pictures &amp;amp; Royalty-Free Images - iStock">
            <a:extLst>
              <a:ext uri="{FF2B5EF4-FFF2-40B4-BE49-F238E27FC236}">
                <a16:creationId xmlns:a16="http://schemas.microsoft.com/office/drawing/2014/main" id="{58587159-2D49-A5B6-BE77-56F743AD15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GratisSkole.dk: Skjold">
            <a:extLst>
              <a:ext uri="{FF2B5EF4-FFF2-40B4-BE49-F238E27FC236}">
                <a16:creationId xmlns:a16="http://schemas.microsoft.com/office/drawing/2014/main" id="{ED62C355-6F50-0D70-C75A-3F2E7D09BB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09" t="3866" r="7285" b="4624"/>
          <a:stretch/>
        </p:blipFill>
        <p:spPr bwMode="auto">
          <a:xfrm>
            <a:off x="5334366" y="1411014"/>
            <a:ext cx="4268447" cy="45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4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1550032" cy="4598469"/>
          </a:xfrm>
        </p:spPr>
        <p:txBody>
          <a:bodyPr>
            <a:normAutofit/>
          </a:bodyPr>
          <a:lstStyle/>
          <a:p>
            <a:pPr marL="0" indent="0">
              <a:spcBef>
                <a:spcPts val="300"/>
              </a:spcBef>
              <a:buNone/>
            </a:pPr>
            <a:r>
              <a:rPr lang="da-DK" sz="2000" dirty="0"/>
              <a:t>Forventningsafstemning</a:t>
            </a:r>
          </a:p>
          <a:p>
            <a:pPr>
              <a:spcBef>
                <a:spcPts val="300"/>
              </a:spcBef>
            </a:pPr>
            <a:r>
              <a:rPr lang="da-DK" sz="2000" dirty="0"/>
              <a:t>..</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3708765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Introduktion til lagerområder</a:t>
            </a:r>
          </a:p>
        </p:txBody>
      </p:sp>
      <p:sp>
        <p:nvSpPr>
          <p:cNvPr id="4" name="Pladsholder til indhold 3">
            <a:extLst>
              <a:ext uri="{FF2B5EF4-FFF2-40B4-BE49-F238E27FC236}">
                <a16:creationId xmlns:a16="http://schemas.microsoft.com/office/drawing/2014/main" id="{F9134EF1-ADC4-FFA8-0586-4DCDB023A87E}"/>
              </a:ext>
            </a:extLst>
          </p:cNvPr>
          <p:cNvSpPr txBox="1">
            <a:spLocks/>
          </p:cNvSpPr>
          <p:nvPr/>
        </p:nvSpPr>
        <p:spPr>
          <a:xfrm>
            <a:off x="320984" y="1183690"/>
            <a:ext cx="11550032" cy="4598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a:spcBef>
                <a:spcPts val="300"/>
              </a:spcBef>
            </a:pPr>
            <a:r>
              <a:rPr lang="da-DK" sz="2000" dirty="0"/>
              <a:t>Råvare lager</a:t>
            </a:r>
          </a:p>
          <a:p>
            <a:pPr marR="0">
              <a:spcBef>
                <a:spcPts val="300"/>
              </a:spcBef>
            </a:pPr>
            <a:r>
              <a:rPr lang="da-DK" sz="2000" dirty="0"/>
              <a:t>Færdigvare lager</a:t>
            </a:r>
          </a:p>
          <a:p>
            <a:pPr marR="0">
              <a:spcBef>
                <a:spcPts val="300"/>
              </a:spcBef>
            </a:pPr>
            <a:r>
              <a:rPr lang="da-DK" sz="2000" dirty="0"/>
              <a:t>Central lager</a:t>
            </a:r>
          </a:p>
          <a:p>
            <a:pPr marR="0">
              <a:spcBef>
                <a:spcPts val="300"/>
              </a:spcBef>
            </a:pPr>
            <a:r>
              <a:rPr lang="da-DK" sz="2000" dirty="0"/>
              <a:t>Lager hoteller</a:t>
            </a:r>
          </a:p>
          <a:p>
            <a:pPr>
              <a:buFont typeface="Symbol" panose="05050102010706020507" pitchFamily="18" charset="2"/>
              <a:buChar char="·"/>
            </a:pPr>
            <a:endParaRPr lang="da-DK" dirty="0"/>
          </a:p>
        </p:txBody>
      </p:sp>
    </p:spTree>
    <p:extLst>
      <p:ext uri="{BB962C8B-B14F-4D97-AF65-F5344CB8AC3E}">
        <p14:creationId xmlns:p14="http://schemas.microsoft.com/office/powerpoint/2010/main" val="7960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Introduktion til lagerområder</a:t>
            </a:r>
          </a:p>
        </p:txBody>
      </p:sp>
      <p:sp>
        <p:nvSpPr>
          <p:cNvPr id="7" name="Pladsholder til indhold 3">
            <a:extLst>
              <a:ext uri="{FF2B5EF4-FFF2-40B4-BE49-F238E27FC236}">
                <a16:creationId xmlns:a16="http://schemas.microsoft.com/office/drawing/2014/main" id="{645C8784-A33D-C8B7-1E11-F8C5C17BB0C2}"/>
              </a:ext>
            </a:extLst>
          </p:cNvPr>
          <p:cNvSpPr txBox="1">
            <a:spLocks/>
          </p:cNvSpPr>
          <p:nvPr/>
        </p:nvSpPr>
        <p:spPr>
          <a:xfrm>
            <a:off x="320984" y="1183690"/>
            <a:ext cx="11550032" cy="4598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300"/>
              </a:spcBef>
            </a:pPr>
            <a:r>
              <a:rPr lang="da-DK" sz="2000" dirty="0"/>
              <a:t>Placering af kundeordre</a:t>
            </a:r>
          </a:p>
          <a:p>
            <a:pPr>
              <a:spcBef>
                <a:spcPts val="300"/>
              </a:spcBef>
            </a:pPr>
            <a:r>
              <a:rPr lang="da-DK" sz="2000" dirty="0"/>
              <a:t>Behov via produktionsordrer</a:t>
            </a:r>
          </a:p>
          <a:p>
            <a:pPr>
              <a:spcBef>
                <a:spcPts val="300"/>
              </a:spcBef>
            </a:pPr>
            <a:r>
              <a:rPr lang="da-DK" sz="2000" dirty="0"/>
              <a:t>Indkøb af varer</a:t>
            </a:r>
          </a:p>
          <a:p>
            <a:pPr>
              <a:spcBef>
                <a:spcPts val="300"/>
              </a:spcBef>
            </a:pPr>
            <a:r>
              <a:rPr lang="da-DK" sz="2000" dirty="0"/>
              <a:t>Varemodtagelse</a:t>
            </a:r>
          </a:p>
          <a:p>
            <a:pPr>
              <a:spcBef>
                <a:spcPts val="300"/>
              </a:spcBef>
            </a:pPr>
            <a:r>
              <a:rPr lang="da-DK" sz="2000" dirty="0"/>
              <a:t>Kvalitetskontrol</a:t>
            </a:r>
          </a:p>
          <a:p>
            <a:pPr>
              <a:spcBef>
                <a:spcPts val="300"/>
              </a:spcBef>
            </a:pPr>
            <a:r>
              <a:rPr lang="da-DK" sz="2000" dirty="0"/>
              <a:t>Indlagring</a:t>
            </a:r>
          </a:p>
          <a:p>
            <a:pPr>
              <a:spcBef>
                <a:spcPts val="300"/>
              </a:spcBef>
            </a:pPr>
            <a:r>
              <a:rPr lang="da-DK" sz="2000" dirty="0"/>
              <a:t>Pluk </a:t>
            </a:r>
          </a:p>
          <a:p>
            <a:pPr>
              <a:spcBef>
                <a:spcPts val="300"/>
              </a:spcBef>
            </a:pPr>
            <a:r>
              <a:rPr lang="da-DK" sz="2000" dirty="0"/>
              <a:t>Pak</a:t>
            </a:r>
          </a:p>
          <a:p>
            <a:pPr>
              <a:spcBef>
                <a:spcPts val="300"/>
              </a:spcBef>
            </a:pPr>
            <a:r>
              <a:rPr lang="da-DK" sz="2000" dirty="0"/>
              <a:t>Konsolidering</a:t>
            </a:r>
          </a:p>
          <a:p>
            <a:pPr>
              <a:spcBef>
                <a:spcPts val="300"/>
              </a:spcBef>
            </a:pPr>
            <a:r>
              <a:rPr lang="da-DK" sz="2000" dirty="0"/>
              <a:t>Læsning </a:t>
            </a:r>
          </a:p>
          <a:p>
            <a:pPr>
              <a:spcBef>
                <a:spcPts val="300"/>
              </a:spcBef>
            </a:pPr>
            <a:r>
              <a:rPr lang="da-DK" sz="2000" dirty="0"/>
              <a:t>Forsendelse</a:t>
            </a:r>
          </a:p>
          <a:p>
            <a:pPr>
              <a:spcBef>
                <a:spcPts val="300"/>
              </a:spcBef>
            </a:pPr>
            <a:r>
              <a:rPr lang="da-DK" sz="2000" dirty="0"/>
              <a:t>Lageroptælling</a:t>
            </a:r>
          </a:p>
          <a:p>
            <a:pPr>
              <a:buFont typeface="Symbol" panose="05050102010706020507" pitchFamily="18" charset="2"/>
              <a:buChar char="·"/>
            </a:pPr>
            <a:endParaRPr lang="da-DK" dirty="0"/>
          </a:p>
        </p:txBody>
      </p:sp>
    </p:spTree>
    <p:extLst>
      <p:ext uri="{BB962C8B-B14F-4D97-AF65-F5344CB8AC3E}">
        <p14:creationId xmlns:p14="http://schemas.microsoft.com/office/powerpoint/2010/main" val="91941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Introduktion til lagerområder</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1550032" cy="4598469"/>
          </a:xfrm>
        </p:spPr>
        <p:txBody>
          <a:bodyPr>
            <a:normAutofit/>
          </a:bodyPr>
          <a:lstStyle/>
          <a:p>
            <a:pPr marL="0" indent="0">
              <a:lnSpc>
                <a:spcPct val="100000"/>
              </a:lnSpc>
              <a:spcBef>
                <a:spcPts val="300"/>
              </a:spcBef>
              <a:buNone/>
            </a:pPr>
            <a:r>
              <a:rPr lang="da-DK" sz="2000" dirty="0"/>
              <a:t>Gruppearbejde x 3 – se udvidet lærervejledning</a:t>
            </a:r>
          </a:p>
          <a:p>
            <a:pPr marR="0" algn="l" rtl="0">
              <a:buFont typeface="Symbol" panose="05050102010706020507" pitchFamily="18" charset="2"/>
              <a:buChar char="·"/>
            </a:pPr>
            <a:endParaRPr lang="da-DK" dirty="0"/>
          </a:p>
        </p:txBody>
      </p:sp>
      <p:pic>
        <p:nvPicPr>
          <p:cNvPr id="4" name="Picture 2" descr="14,501 Flip Board Stock Photos, Pictures &amp;amp; Royalty-Free Images - iStock">
            <a:extLst>
              <a:ext uri="{FF2B5EF4-FFF2-40B4-BE49-F238E27FC236}">
                <a16:creationId xmlns:a16="http://schemas.microsoft.com/office/drawing/2014/main" id="{5E02865A-22E0-0C04-DFD1-5763378F43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87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Introduktion til lagerområder</a:t>
            </a:r>
          </a:p>
        </p:txBody>
      </p:sp>
      <p:sp>
        <p:nvSpPr>
          <p:cNvPr id="4" name="Pladsholder til indhold 3">
            <a:extLst>
              <a:ext uri="{FF2B5EF4-FFF2-40B4-BE49-F238E27FC236}">
                <a16:creationId xmlns:a16="http://schemas.microsoft.com/office/drawing/2014/main" id="{F9134EF1-ADC4-FFA8-0586-4DCDB023A87E}"/>
              </a:ext>
            </a:extLst>
          </p:cNvPr>
          <p:cNvSpPr txBox="1">
            <a:spLocks/>
          </p:cNvSpPr>
          <p:nvPr/>
        </p:nvSpPr>
        <p:spPr>
          <a:xfrm>
            <a:off x="320984" y="1183690"/>
            <a:ext cx="11550032" cy="45984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indent="0">
              <a:spcBef>
                <a:spcPts val="300"/>
              </a:spcBef>
              <a:buNone/>
            </a:pPr>
            <a:r>
              <a:rPr lang="da-DK" sz="2000" dirty="0"/>
              <a:t>Vigtighed af lagerprocesser</a:t>
            </a:r>
          </a:p>
          <a:p>
            <a:pPr marL="0" marR="0" indent="0">
              <a:spcBef>
                <a:spcPts val="300"/>
              </a:spcBef>
              <a:buNone/>
            </a:pPr>
            <a:endParaRPr lang="da-DK" sz="2000" dirty="0"/>
          </a:p>
          <a:p>
            <a:pPr marL="0" marR="0" indent="0">
              <a:spcBef>
                <a:spcPts val="300"/>
              </a:spcBef>
              <a:buNone/>
            </a:pPr>
            <a:r>
              <a:rPr lang="da-DK" sz="2000" dirty="0"/>
              <a:t>…</a:t>
            </a:r>
          </a:p>
          <a:p>
            <a:pPr>
              <a:buFont typeface="Symbol" panose="05050102010706020507" pitchFamily="18" charset="2"/>
              <a:buChar char="·"/>
            </a:pPr>
            <a:endParaRPr lang="da-DK" dirty="0"/>
          </a:p>
        </p:txBody>
      </p:sp>
    </p:spTree>
    <p:extLst>
      <p:ext uri="{BB962C8B-B14F-4D97-AF65-F5344CB8AC3E}">
        <p14:creationId xmlns:p14="http://schemas.microsoft.com/office/powerpoint/2010/main" val="168625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Introduktion til lagerområder</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9005701" cy="4598469"/>
          </a:xfrm>
        </p:spPr>
        <p:txBody>
          <a:bodyPr>
            <a:normAutofit/>
          </a:bodyPr>
          <a:lstStyle/>
          <a:p>
            <a:pPr marL="0" indent="0">
              <a:lnSpc>
                <a:spcPct val="100000"/>
              </a:lnSpc>
              <a:spcBef>
                <a:spcPts val="300"/>
              </a:spcBef>
              <a:buNone/>
            </a:pPr>
            <a:r>
              <a:rPr lang="da-DK" sz="2000" dirty="0"/>
              <a:t>Tegn en simpel procesrækkefølge over din egen virksomheds processer.</a:t>
            </a:r>
          </a:p>
          <a:p>
            <a:pPr marL="0" indent="0">
              <a:lnSpc>
                <a:spcPct val="100000"/>
              </a:lnSpc>
              <a:spcBef>
                <a:spcPts val="300"/>
              </a:spcBef>
              <a:buNone/>
            </a:pPr>
            <a:endParaRPr lang="da-DK" sz="2000" dirty="0"/>
          </a:p>
          <a:p>
            <a:pPr marL="0" indent="0">
              <a:lnSpc>
                <a:spcPct val="100000"/>
              </a:lnSpc>
              <a:spcBef>
                <a:spcPts val="300"/>
              </a:spcBef>
              <a:buNone/>
            </a:pPr>
            <a:r>
              <a:rPr lang="da-DK" sz="2000" dirty="0"/>
              <a:t>Et proceskort er et planlægnings- og styringsværktøj, der visuelt beskriver arbejdsflowet. Proceskortet viser en række begivenheder, der producerer et slutresultat. </a:t>
            </a:r>
          </a:p>
          <a:p>
            <a:pPr marL="0" indent="0">
              <a:lnSpc>
                <a:spcPct val="100000"/>
              </a:lnSpc>
              <a:spcBef>
                <a:spcPts val="300"/>
              </a:spcBef>
              <a:buNone/>
            </a:pPr>
            <a:endParaRPr lang="da-DK" sz="2000" dirty="0"/>
          </a:p>
          <a:p>
            <a:pPr marL="0" indent="0">
              <a:lnSpc>
                <a:spcPct val="100000"/>
              </a:lnSpc>
              <a:spcBef>
                <a:spcPts val="300"/>
              </a:spcBef>
              <a:buNone/>
            </a:pPr>
            <a:r>
              <a:rPr lang="da-DK" sz="2000" dirty="0"/>
              <a:t>Et proceskort kaldes også et </a:t>
            </a:r>
            <a:r>
              <a:rPr lang="da-DK" sz="2000" dirty="0" err="1"/>
              <a:t>flowchart</a:t>
            </a:r>
            <a:r>
              <a:rPr lang="da-DK" sz="2000" dirty="0"/>
              <a:t>, </a:t>
            </a:r>
            <a:r>
              <a:rPr lang="da-DK" sz="2000" dirty="0" err="1"/>
              <a:t>procesflowchart</a:t>
            </a:r>
            <a:r>
              <a:rPr lang="da-DK" sz="2000" dirty="0"/>
              <a:t>, procesdiagram, funktionelt procesdiagram, funktionelt </a:t>
            </a:r>
            <a:r>
              <a:rPr lang="da-DK" sz="2000" dirty="0" err="1"/>
              <a:t>flowchart</a:t>
            </a:r>
            <a:r>
              <a:rPr lang="da-DK" sz="2000" dirty="0"/>
              <a:t>, procesmodel, arbejdsflowdiagram, forretningsflowdiagram eller procesflowdiagram. Det viser, hvem og hvad der er involveret i en proces og kan bruges i enhver virksomhed eller organisation og kan afsløre områder, hvor en proces bør forbedres.</a:t>
            </a:r>
          </a:p>
          <a:p>
            <a:pPr marR="0" algn="l" rtl="0">
              <a:buFont typeface="Symbol" panose="05050102010706020507" pitchFamily="18" charset="2"/>
              <a:buChar char="·"/>
            </a:pPr>
            <a:endParaRPr lang="da-DK" dirty="0"/>
          </a:p>
        </p:txBody>
      </p:sp>
      <p:pic>
        <p:nvPicPr>
          <p:cNvPr id="4" name="Picture 2" descr="14,501 Flip Board Stock Photos, Pictures &amp;amp; Royalty-Free Images - iStock">
            <a:extLst>
              <a:ext uri="{FF2B5EF4-FFF2-40B4-BE49-F238E27FC236}">
                <a16:creationId xmlns:a16="http://schemas.microsoft.com/office/drawing/2014/main" id="{5E02865A-22E0-0C04-DFD1-5763378F43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4A9BCE6F-9CF7-FBB4-20C0-BF30AB81480D}"/>
              </a:ext>
            </a:extLst>
          </p:cNvPr>
          <p:cNvSpPr txBox="1"/>
          <p:nvPr/>
        </p:nvSpPr>
        <p:spPr>
          <a:xfrm>
            <a:off x="552450" y="4886325"/>
            <a:ext cx="885825" cy="400110"/>
          </a:xfrm>
          <a:prstGeom prst="rect">
            <a:avLst/>
          </a:prstGeom>
          <a:noFill/>
          <a:ln w="41275">
            <a:solidFill>
              <a:schemeClr val="tx2">
                <a:lumMod val="60000"/>
                <a:lumOff val="40000"/>
              </a:schemeClr>
            </a:solidFill>
          </a:ln>
        </p:spPr>
        <p:txBody>
          <a:bodyPr wrap="square" rtlCol="0">
            <a:spAutoFit/>
          </a:bodyPr>
          <a:lstStyle/>
          <a:p>
            <a:pPr algn="ctr"/>
            <a:r>
              <a:rPr lang="da-DK" sz="1000" dirty="0"/>
              <a:t>Modtaget ordre</a:t>
            </a:r>
          </a:p>
        </p:txBody>
      </p:sp>
      <p:sp>
        <p:nvSpPr>
          <p:cNvPr id="6" name="Tekstfelt 5">
            <a:extLst>
              <a:ext uri="{FF2B5EF4-FFF2-40B4-BE49-F238E27FC236}">
                <a16:creationId xmlns:a16="http://schemas.microsoft.com/office/drawing/2014/main" id="{445BE2AD-9EDA-51F1-69BE-1F2BFD680351}"/>
              </a:ext>
            </a:extLst>
          </p:cNvPr>
          <p:cNvSpPr txBox="1"/>
          <p:nvPr/>
        </p:nvSpPr>
        <p:spPr>
          <a:xfrm>
            <a:off x="1708628" y="4886325"/>
            <a:ext cx="885825" cy="400110"/>
          </a:xfrm>
          <a:prstGeom prst="rect">
            <a:avLst/>
          </a:prstGeom>
          <a:noFill/>
          <a:ln w="41275">
            <a:solidFill>
              <a:schemeClr val="tx2">
                <a:lumMod val="60000"/>
                <a:lumOff val="40000"/>
              </a:schemeClr>
            </a:solidFill>
          </a:ln>
        </p:spPr>
        <p:txBody>
          <a:bodyPr wrap="square" rtlCol="0">
            <a:spAutoFit/>
          </a:bodyPr>
          <a:lstStyle/>
          <a:p>
            <a:pPr algn="ctr"/>
            <a:r>
              <a:rPr lang="da-DK" sz="1000" dirty="0"/>
              <a:t>Udskrive plukliste</a:t>
            </a:r>
          </a:p>
        </p:txBody>
      </p:sp>
      <p:sp>
        <p:nvSpPr>
          <p:cNvPr id="7" name="Tekstfelt 6">
            <a:extLst>
              <a:ext uri="{FF2B5EF4-FFF2-40B4-BE49-F238E27FC236}">
                <a16:creationId xmlns:a16="http://schemas.microsoft.com/office/drawing/2014/main" id="{CF81D468-161A-25B7-B0A1-C367F24FA63A}"/>
              </a:ext>
            </a:extLst>
          </p:cNvPr>
          <p:cNvSpPr txBox="1"/>
          <p:nvPr/>
        </p:nvSpPr>
        <p:spPr>
          <a:xfrm>
            <a:off x="2864806" y="4886325"/>
            <a:ext cx="885825" cy="400110"/>
          </a:xfrm>
          <a:prstGeom prst="rect">
            <a:avLst/>
          </a:prstGeom>
          <a:noFill/>
          <a:ln w="41275">
            <a:solidFill>
              <a:schemeClr val="tx2">
                <a:lumMod val="60000"/>
                <a:lumOff val="40000"/>
              </a:schemeClr>
            </a:solidFill>
          </a:ln>
        </p:spPr>
        <p:txBody>
          <a:bodyPr wrap="square" rtlCol="0">
            <a:spAutoFit/>
          </a:bodyPr>
          <a:lstStyle/>
          <a:p>
            <a:pPr algn="ctr"/>
            <a:r>
              <a:rPr lang="da-DK" sz="1000" dirty="0"/>
              <a:t>Plukke varer på lager</a:t>
            </a:r>
          </a:p>
        </p:txBody>
      </p:sp>
      <p:sp>
        <p:nvSpPr>
          <p:cNvPr id="8" name="Tekstfelt 7">
            <a:extLst>
              <a:ext uri="{FF2B5EF4-FFF2-40B4-BE49-F238E27FC236}">
                <a16:creationId xmlns:a16="http://schemas.microsoft.com/office/drawing/2014/main" id="{C3562D91-60B3-7079-5697-5AF6FD1163EA}"/>
              </a:ext>
            </a:extLst>
          </p:cNvPr>
          <p:cNvSpPr txBox="1"/>
          <p:nvPr/>
        </p:nvSpPr>
        <p:spPr>
          <a:xfrm>
            <a:off x="4020984" y="4886325"/>
            <a:ext cx="885825" cy="400110"/>
          </a:xfrm>
          <a:prstGeom prst="rect">
            <a:avLst/>
          </a:prstGeom>
          <a:noFill/>
          <a:ln w="41275">
            <a:solidFill>
              <a:schemeClr val="tx2">
                <a:lumMod val="60000"/>
                <a:lumOff val="40000"/>
              </a:schemeClr>
            </a:solidFill>
          </a:ln>
        </p:spPr>
        <p:txBody>
          <a:bodyPr wrap="square" rtlCol="0">
            <a:spAutoFit/>
          </a:bodyPr>
          <a:lstStyle/>
          <a:p>
            <a:pPr algn="ctr"/>
            <a:r>
              <a:rPr lang="da-DK" sz="1000" dirty="0"/>
              <a:t>Pakke varer i emballage</a:t>
            </a:r>
          </a:p>
        </p:txBody>
      </p:sp>
      <p:sp>
        <p:nvSpPr>
          <p:cNvPr id="10" name="Tekstfelt 9">
            <a:extLst>
              <a:ext uri="{FF2B5EF4-FFF2-40B4-BE49-F238E27FC236}">
                <a16:creationId xmlns:a16="http://schemas.microsoft.com/office/drawing/2014/main" id="{A32A088D-26A0-473B-704D-FB8AFD071606}"/>
              </a:ext>
            </a:extLst>
          </p:cNvPr>
          <p:cNvSpPr txBox="1"/>
          <p:nvPr/>
        </p:nvSpPr>
        <p:spPr>
          <a:xfrm>
            <a:off x="5177162" y="4886325"/>
            <a:ext cx="885825" cy="400110"/>
          </a:xfrm>
          <a:prstGeom prst="rect">
            <a:avLst/>
          </a:prstGeom>
          <a:noFill/>
          <a:ln w="41275">
            <a:solidFill>
              <a:schemeClr val="tx2">
                <a:lumMod val="60000"/>
                <a:lumOff val="40000"/>
              </a:schemeClr>
            </a:solidFill>
          </a:ln>
        </p:spPr>
        <p:txBody>
          <a:bodyPr wrap="square" rtlCol="0">
            <a:spAutoFit/>
          </a:bodyPr>
          <a:lstStyle/>
          <a:p>
            <a:pPr algn="ctr"/>
            <a:r>
              <a:rPr lang="da-DK" sz="1000" dirty="0"/>
              <a:t>Lave </a:t>
            </a:r>
            <a:r>
              <a:rPr lang="da-DK" sz="1000" dirty="0" err="1"/>
              <a:t>forsen-dlesespapir</a:t>
            </a:r>
            <a:endParaRPr lang="da-DK" sz="1000" dirty="0"/>
          </a:p>
        </p:txBody>
      </p:sp>
      <p:sp>
        <p:nvSpPr>
          <p:cNvPr id="11" name="Tekstfelt 10">
            <a:extLst>
              <a:ext uri="{FF2B5EF4-FFF2-40B4-BE49-F238E27FC236}">
                <a16:creationId xmlns:a16="http://schemas.microsoft.com/office/drawing/2014/main" id="{EF028648-6E31-D376-B035-13DA81F0182D}"/>
              </a:ext>
            </a:extLst>
          </p:cNvPr>
          <p:cNvSpPr txBox="1"/>
          <p:nvPr/>
        </p:nvSpPr>
        <p:spPr>
          <a:xfrm>
            <a:off x="6333340" y="4886325"/>
            <a:ext cx="885825" cy="400110"/>
          </a:xfrm>
          <a:prstGeom prst="rect">
            <a:avLst/>
          </a:prstGeom>
          <a:noFill/>
          <a:ln w="41275">
            <a:solidFill>
              <a:schemeClr val="tx2">
                <a:lumMod val="60000"/>
                <a:lumOff val="40000"/>
              </a:schemeClr>
            </a:solidFill>
          </a:ln>
        </p:spPr>
        <p:txBody>
          <a:bodyPr wrap="square" rtlCol="0">
            <a:spAutoFit/>
          </a:bodyPr>
          <a:lstStyle/>
          <a:p>
            <a:pPr algn="ctr"/>
            <a:r>
              <a:rPr lang="da-DK" sz="1000" dirty="0"/>
              <a:t>Booke transport</a:t>
            </a:r>
          </a:p>
        </p:txBody>
      </p:sp>
      <p:sp>
        <p:nvSpPr>
          <p:cNvPr id="12" name="Tekstfelt 11">
            <a:extLst>
              <a:ext uri="{FF2B5EF4-FFF2-40B4-BE49-F238E27FC236}">
                <a16:creationId xmlns:a16="http://schemas.microsoft.com/office/drawing/2014/main" id="{BAD3DE03-BC1E-CA63-CAA1-CABB332751FE}"/>
              </a:ext>
            </a:extLst>
          </p:cNvPr>
          <p:cNvSpPr txBox="1"/>
          <p:nvPr/>
        </p:nvSpPr>
        <p:spPr>
          <a:xfrm>
            <a:off x="7489516" y="4886325"/>
            <a:ext cx="885825" cy="400110"/>
          </a:xfrm>
          <a:prstGeom prst="rect">
            <a:avLst/>
          </a:prstGeom>
          <a:noFill/>
          <a:ln w="41275">
            <a:solidFill>
              <a:schemeClr val="tx2">
                <a:lumMod val="60000"/>
                <a:lumOff val="40000"/>
              </a:schemeClr>
            </a:solidFill>
          </a:ln>
        </p:spPr>
        <p:txBody>
          <a:bodyPr wrap="square" rtlCol="0">
            <a:spAutoFit/>
          </a:bodyPr>
          <a:lstStyle/>
          <a:p>
            <a:pPr algn="ctr"/>
            <a:r>
              <a:rPr lang="da-DK" sz="1000" dirty="0"/>
              <a:t>Læsse lastbil med varer</a:t>
            </a:r>
          </a:p>
        </p:txBody>
      </p:sp>
    </p:spTree>
    <p:extLst>
      <p:ext uri="{BB962C8B-B14F-4D97-AF65-F5344CB8AC3E}">
        <p14:creationId xmlns:p14="http://schemas.microsoft.com/office/powerpoint/2010/main" val="122515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Trends på lagerområdet</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9005701" cy="4598469"/>
          </a:xfrm>
        </p:spPr>
        <p:txBody>
          <a:bodyPr>
            <a:normAutofit/>
          </a:bodyPr>
          <a:lstStyle/>
          <a:p>
            <a:pPr marL="0" indent="0">
              <a:lnSpc>
                <a:spcPct val="100000"/>
              </a:lnSpc>
              <a:spcBef>
                <a:spcPts val="300"/>
              </a:spcBef>
              <a:buNone/>
            </a:pPr>
            <a:r>
              <a:rPr lang="da-DK" sz="2000" dirty="0"/>
              <a:t>Hvad tænker I om trends og tendenser på lagerområdet?</a:t>
            </a:r>
          </a:p>
          <a:p>
            <a:pPr>
              <a:lnSpc>
                <a:spcPct val="100000"/>
              </a:lnSpc>
              <a:spcBef>
                <a:spcPts val="300"/>
              </a:spcBef>
            </a:pPr>
            <a:r>
              <a:rPr lang="da-DK" sz="2000" dirty="0"/>
              <a:t>…</a:t>
            </a:r>
          </a:p>
          <a:p>
            <a:pPr marR="0" algn="l" rtl="0">
              <a:buFont typeface="Symbol" panose="05050102010706020507" pitchFamily="18" charset="2"/>
              <a:buChar char="·"/>
            </a:pPr>
            <a:endParaRPr lang="da-DK" dirty="0"/>
          </a:p>
        </p:txBody>
      </p:sp>
      <p:pic>
        <p:nvPicPr>
          <p:cNvPr id="4" name="Picture 2" descr="14,501 Flip Board Stock Photos, Pictures &amp;amp; Royalty-Free Images - iStock">
            <a:extLst>
              <a:ext uri="{FF2B5EF4-FFF2-40B4-BE49-F238E27FC236}">
                <a16:creationId xmlns:a16="http://schemas.microsoft.com/office/drawing/2014/main" id="{5E02865A-22E0-0C04-DFD1-5763378F43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6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Trends på lagerområdet</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1418434" cy="4598469"/>
          </a:xfrm>
        </p:spPr>
        <p:txBody>
          <a:bodyPr>
            <a:normAutofit/>
          </a:bodyPr>
          <a:lstStyle/>
          <a:p>
            <a:pPr marL="0" marR="0" indent="0">
              <a:lnSpc>
                <a:spcPct val="100000"/>
              </a:lnSpc>
              <a:spcBef>
                <a:spcPts val="300"/>
              </a:spcBef>
              <a:buNone/>
            </a:pPr>
            <a:r>
              <a:rPr lang="da-DK" sz="2000" dirty="0"/>
              <a:t>Branchen har oplevet store udfordringer de seneste år. Ud over digitaliseringen af ​​økonomien har virkningerne af </a:t>
            </a:r>
            <a:r>
              <a:rPr lang="da-DK" sz="2000" dirty="0" err="1"/>
              <a:t>corona</a:t>
            </a:r>
            <a:r>
              <a:rPr lang="da-DK" sz="2000" dirty="0"/>
              <a:t>-pandemien også ændret måden logistik virksomheder skal tænkes på. </a:t>
            </a:r>
          </a:p>
          <a:p>
            <a:pPr marL="0" marR="0" indent="0">
              <a:lnSpc>
                <a:spcPct val="100000"/>
              </a:lnSpc>
              <a:spcBef>
                <a:spcPts val="300"/>
              </a:spcBef>
              <a:buNone/>
            </a:pPr>
            <a:endParaRPr lang="da-DK" sz="2000" dirty="0"/>
          </a:p>
          <a:p>
            <a:pPr marL="0" marR="0" indent="0">
              <a:lnSpc>
                <a:spcPct val="100000"/>
              </a:lnSpc>
              <a:spcBef>
                <a:spcPts val="300"/>
              </a:spcBef>
              <a:buNone/>
            </a:pPr>
            <a:r>
              <a:rPr lang="da-DK" sz="2000" dirty="0"/>
              <a:t>Stigningen i e-handel med stigende varestrømme fører til en øget efterspørgsel efter logistikydelser. Forhindringer som produktions-flaskehalse på grund af forsynings-kædeproblemer og de tilhørende leveringsforsinkelser sætter jævnligt logistikere under yderligere pres.</a:t>
            </a:r>
          </a:p>
          <a:p>
            <a:pPr marL="0" marR="0" indent="0">
              <a:lnSpc>
                <a:spcPct val="100000"/>
              </a:lnSpc>
              <a:spcBef>
                <a:spcPts val="300"/>
              </a:spcBef>
              <a:buNone/>
            </a:pPr>
            <a:endParaRPr lang="da-DK" sz="2000" dirty="0"/>
          </a:p>
          <a:p>
            <a:pPr marL="0" marR="0" indent="0">
              <a:lnSpc>
                <a:spcPct val="100000"/>
              </a:lnSpc>
              <a:spcBef>
                <a:spcPts val="300"/>
              </a:spcBef>
              <a:buNone/>
            </a:pPr>
            <a:r>
              <a:rPr lang="da-DK" sz="2000" dirty="0"/>
              <a:t>Men branchen har også andre udfordringer. Det er så meget desto vigtigere for logistikere at følge med i de globale trends og tendenser og videreudvikle deres virksomhed og tilpasse den til markedssituationen. Det er den eneste måde, de kan sikre deres egen forsyningskæde på lang sigt og dermed opnå konkurrencefordele.	</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745107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4598469"/>
          </a:xfrm>
        </p:spPr>
        <p:txBody>
          <a:bodyPr/>
          <a:lstStyle/>
          <a:p>
            <a:pPr marL="0" indent="0">
              <a:spcBef>
                <a:spcPts val="300"/>
              </a:spcBef>
              <a:buNone/>
            </a:pPr>
            <a:r>
              <a:rPr lang="da-DK" sz="2000" dirty="0"/>
              <a:t>Dag 1</a:t>
            </a:r>
          </a:p>
          <a:p>
            <a:pPr>
              <a:spcBef>
                <a:spcPts val="300"/>
              </a:spcBef>
            </a:pPr>
            <a:r>
              <a:rPr lang="da-DK" sz="2000" dirty="0"/>
              <a:t>Velkomst</a:t>
            </a:r>
          </a:p>
          <a:p>
            <a:pPr>
              <a:spcBef>
                <a:spcPts val="300"/>
              </a:spcBef>
            </a:pPr>
            <a:r>
              <a:rPr lang="da-DK" sz="2000" dirty="0"/>
              <a:t>Introduktion til lagerområder</a:t>
            </a:r>
          </a:p>
          <a:p>
            <a:pPr>
              <a:spcBef>
                <a:spcPts val="300"/>
              </a:spcBef>
            </a:pPr>
            <a:r>
              <a:rPr lang="da-DK" sz="2000" dirty="0"/>
              <a:t>Trends på lagerområdet</a:t>
            </a:r>
          </a:p>
          <a:p>
            <a:pPr>
              <a:spcBef>
                <a:spcPts val="300"/>
              </a:spcBef>
            </a:pPr>
            <a:r>
              <a:rPr lang="da-DK" sz="2000" dirty="0"/>
              <a:t>Egen rolle i lagerprocessen</a:t>
            </a:r>
          </a:p>
          <a:p>
            <a:pPr>
              <a:spcBef>
                <a:spcPts val="300"/>
              </a:spcBef>
            </a:pPr>
            <a:r>
              <a:rPr lang="da-DK" sz="2000" dirty="0"/>
              <a:t>Afrunding på dagen</a:t>
            </a:r>
          </a:p>
          <a:p>
            <a:endParaRPr lang="da-DK"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Indhold</a:t>
            </a:r>
          </a:p>
        </p:txBody>
      </p:sp>
    </p:spTree>
    <p:extLst>
      <p:ext uri="{BB962C8B-B14F-4D97-AF65-F5344CB8AC3E}">
        <p14:creationId xmlns:p14="http://schemas.microsoft.com/office/powerpoint/2010/main" val="4025053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Trends på lagerområdet</a:t>
            </a:r>
          </a:p>
        </p:txBody>
      </p:sp>
      <p:sp>
        <p:nvSpPr>
          <p:cNvPr id="5" name="Pladsholder til indhold 4">
            <a:extLst>
              <a:ext uri="{FF2B5EF4-FFF2-40B4-BE49-F238E27FC236}">
                <a16:creationId xmlns:a16="http://schemas.microsoft.com/office/drawing/2014/main" id="{D61A4F11-896F-4748-1986-A66DF73BC17E}"/>
              </a:ext>
            </a:extLst>
          </p:cNvPr>
          <p:cNvSpPr>
            <a:spLocks noGrp="1"/>
          </p:cNvSpPr>
          <p:nvPr>
            <p:ph idx="1"/>
          </p:nvPr>
        </p:nvSpPr>
        <p:spPr>
          <a:xfrm>
            <a:off x="320984" y="1183690"/>
            <a:ext cx="11550032" cy="5543854"/>
          </a:xfrm>
        </p:spPr>
        <p:txBody>
          <a:bodyPr>
            <a:normAutofit/>
          </a:bodyPr>
          <a:lstStyle/>
          <a:p>
            <a:r>
              <a:rPr lang="da-DK" sz="2000" dirty="0"/>
              <a:t>Fokus på sikkerhed og arbejdsmiljø generelt</a:t>
            </a:r>
          </a:p>
          <a:p>
            <a:r>
              <a:rPr lang="da-DK" sz="2000" dirty="0"/>
              <a:t>E-handel med ekstrem hurtig levering samt </a:t>
            </a:r>
            <a:r>
              <a:rPr lang="da-DK" sz="2000" dirty="0" err="1"/>
              <a:t>value</a:t>
            </a:r>
            <a:r>
              <a:rPr lang="da-DK" sz="2000" dirty="0"/>
              <a:t>-</a:t>
            </a:r>
            <a:r>
              <a:rPr lang="da-DK" sz="2000" dirty="0" err="1"/>
              <a:t>added</a:t>
            </a:r>
            <a:r>
              <a:rPr lang="da-DK" sz="2000" dirty="0"/>
              <a:t>-services</a:t>
            </a:r>
          </a:p>
          <a:p>
            <a:r>
              <a:rPr lang="da-DK" sz="2000" dirty="0"/>
              <a:t>Digitalisering</a:t>
            </a:r>
          </a:p>
          <a:p>
            <a:pPr lvl="1"/>
            <a:r>
              <a:rPr lang="da-DK" sz="1600" dirty="0"/>
              <a:t>Cloud ERP systemer</a:t>
            </a:r>
          </a:p>
          <a:p>
            <a:pPr lvl="1"/>
            <a:r>
              <a:rPr lang="en-US" sz="1600" dirty="0"/>
              <a:t>Data analytics – business intelligence</a:t>
            </a:r>
          </a:p>
          <a:p>
            <a:pPr lvl="1"/>
            <a:r>
              <a:rPr lang="da-DK" sz="1600" dirty="0" err="1"/>
              <a:t>Robotic</a:t>
            </a:r>
            <a:r>
              <a:rPr lang="da-DK" sz="1600" dirty="0"/>
              <a:t> </a:t>
            </a:r>
            <a:r>
              <a:rPr lang="da-DK" sz="1600" dirty="0" err="1"/>
              <a:t>Process</a:t>
            </a:r>
            <a:r>
              <a:rPr lang="da-DK" sz="1600" dirty="0"/>
              <a:t> Automation (RPA)</a:t>
            </a:r>
            <a:endParaRPr lang="en-US" sz="1600" dirty="0"/>
          </a:p>
          <a:p>
            <a:r>
              <a:rPr lang="da-DK" sz="2000" dirty="0"/>
              <a:t>Automatisering </a:t>
            </a:r>
          </a:p>
          <a:p>
            <a:pPr lvl="1"/>
            <a:r>
              <a:rPr lang="da-DK" sz="1600" dirty="0"/>
              <a:t>Selvkørende trucks (ofte betegnet AGV)</a:t>
            </a:r>
          </a:p>
          <a:p>
            <a:pPr lvl="1"/>
            <a:r>
              <a:rPr lang="da-DK" sz="1600" dirty="0"/>
              <a:t>Lagerrobotter</a:t>
            </a:r>
          </a:p>
          <a:p>
            <a:pPr lvl="1"/>
            <a:r>
              <a:rPr lang="da-DK" sz="1600" dirty="0" err="1"/>
              <a:t>Cobots</a:t>
            </a:r>
            <a:r>
              <a:rPr lang="da-DK" sz="1600" dirty="0"/>
              <a:t> (</a:t>
            </a:r>
            <a:r>
              <a:rPr lang="da-DK" sz="1600" dirty="0" err="1"/>
              <a:t>collaborating</a:t>
            </a:r>
            <a:r>
              <a:rPr lang="da-DK" sz="1600" dirty="0"/>
              <a:t> robots)</a:t>
            </a:r>
          </a:p>
          <a:p>
            <a:r>
              <a:rPr lang="da-DK" sz="2000" dirty="0"/>
              <a:t>Teknologiske hjælpemidler</a:t>
            </a:r>
          </a:p>
          <a:p>
            <a:pPr lvl="1"/>
            <a:r>
              <a:rPr lang="da-DK" sz="1600" dirty="0"/>
              <a:t>Skannere (ringskannere)</a:t>
            </a:r>
          </a:p>
          <a:p>
            <a:pPr lvl="1"/>
            <a:r>
              <a:rPr lang="da-DK" sz="1600" dirty="0"/>
              <a:t>Voice og light </a:t>
            </a:r>
            <a:r>
              <a:rPr lang="da-DK" sz="1600" dirty="0" err="1"/>
              <a:t>pick</a:t>
            </a:r>
            <a:endParaRPr lang="da-DK" sz="1600" dirty="0"/>
          </a:p>
          <a:p>
            <a:pPr lvl="1"/>
            <a:r>
              <a:rPr lang="en-US" sz="1600" dirty="0"/>
              <a:t>Augmented reality (AR), Virtual reality (VR) </a:t>
            </a:r>
            <a:r>
              <a:rPr lang="en-US" sz="1600" dirty="0" err="1"/>
              <a:t>og</a:t>
            </a:r>
            <a:r>
              <a:rPr lang="en-US" sz="1600" dirty="0"/>
              <a:t> Mixed reality (MR)</a:t>
            </a:r>
            <a:endParaRPr lang="da-DK" sz="1600" dirty="0"/>
          </a:p>
          <a:p>
            <a:pPr lvl="1"/>
            <a:r>
              <a:rPr lang="da-DK" sz="1600" dirty="0"/>
              <a:t>Droner og </a:t>
            </a:r>
            <a:r>
              <a:rPr lang="da-DK" sz="1600" dirty="0" err="1"/>
              <a:t>droider</a:t>
            </a:r>
            <a:endParaRPr lang="da-DK" sz="1600" dirty="0"/>
          </a:p>
          <a:p>
            <a:pPr lvl="1"/>
            <a:r>
              <a:rPr lang="da-DK" sz="1600" dirty="0"/>
              <a:t>Stregkoder, RFID-tags og scanningsteknologi</a:t>
            </a:r>
          </a:p>
        </p:txBody>
      </p:sp>
    </p:spTree>
    <p:extLst>
      <p:ext uri="{BB962C8B-B14F-4D97-AF65-F5344CB8AC3E}">
        <p14:creationId xmlns:p14="http://schemas.microsoft.com/office/powerpoint/2010/main" val="1350923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Trends på lagerområdet</a:t>
            </a:r>
          </a:p>
        </p:txBody>
      </p:sp>
      <p:sp>
        <p:nvSpPr>
          <p:cNvPr id="5" name="Pladsholder til indhold 4">
            <a:extLst>
              <a:ext uri="{FF2B5EF4-FFF2-40B4-BE49-F238E27FC236}">
                <a16:creationId xmlns:a16="http://schemas.microsoft.com/office/drawing/2014/main" id="{D61A4F11-896F-4748-1986-A66DF73BC17E}"/>
              </a:ext>
            </a:extLst>
          </p:cNvPr>
          <p:cNvSpPr>
            <a:spLocks noGrp="1"/>
          </p:cNvSpPr>
          <p:nvPr>
            <p:ph idx="1"/>
          </p:nvPr>
        </p:nvSpPr>
        <p:spPr>
          <a:xfrm>
            <a:off x="320984" y="1183690"/>
            <a:ext cx="6949611" cy="5543854"/>
          </a:xfrm>
        </p:spPr>
        <p:txBody>
          <a:bodyPr>
            <a:normAutofit/>
          </a:bodyPr>
          <a:lstStyle/>
          <a:p>
            <a:pPr marL="0" indent="0">
              <a:buNone/>
            </a:pPr>
            <a:r>
              <a:rPr lang="da-DK" sz="2000" dirty="0"/>
              <a:t>Særligt tre tendenser driver den grønne omstilling i virksomhederne: </a:t>
            </a:r>
          </a:p>
          <a:p>
            <a:pPr marL="457200" indent="-457200">
              <a:buFont typeface="+mj-lt"/>
              <a:buAutoNum type="arabicPeriod"/>
            </a:pPr>
            <a:r>
              <a:rPr lang="da-DK" sz="2000" b="1" dirty="0"/>
              <a:t>Emballering og genbrug</a:t>
            </a:r>
            <a:r>
              <a:rPr lang="da-DK" sz="2000" dirty="0"/>
              <a:t>: Opmærksomhed omkring materialevalg til emballering, der muliggør, at eksempelvis paller og kasser kan benyttes flere gange og sidenhen er let nedbrydelige. Herudover selvfølgelig også fokus på affaldssortering.</a:t>
            </a:r>
          </a:p>
          <a:p>
            <a:pPr marL="457200" indent="-457200">
              <a:buFont typeface="+mj-lt"/>
              <a:buAutoNum type="arabicPeriod"/>
            </a:pPr>
            <a:r>
              <a:rPr lang="da-DK" sz="2000" b="1" dirty="0"/>
              <a:t>Grøn maskinpark</a:t>
            </a:r>
            <a:r>
              <a:rPr lang="da-DK" sz="2000" dirty="0"/>
              <a:t>: Udskiftning af maskinparken fra benzin- og dieseldrevne køretøjer til el-, biogas- eller hybridløsninger.</a:t>
            </a:r>
          </a:p>
          <a:p>
            <a:pPr marL="457200" indent="-457200">
              <a:buFont typeface="+mj-lt"/>
              <a:buAutoNum type="arabicPeriod"/>
            </a:pPr>
            <a:r>
              <a:rPr lang="da-DK" sz="2000" b="1" dirty="0"/>
              <a:t>Plads- og ruteoptimering</a:t>
            </a:r>
            <a:r>
              <a:rPr lang="da-DK" sz="2000" dirty="0"/>
              <a:t>: Tiltagende fokus på at bokse fyldes optimalt, og at lastbiler og containere læsses, så udnyttelsen af pladskapacitet optimeres, således at der transporteres mindst mulig luft. Ydermere driver dette et fokus på, at ruteplanlægningen optimeres ift. Leverings-destinationerne, og det påvirker logistikken bagud i den forstand, at ordrer skal plukkes og pakkes, og lastbiler skal læsses fordelagtigt ift., hvor ordrerne skal leveres.</a:t>
            </a:r>
          </a:p>
          <a:p>
            <a:endParaRPr lang="da-DK" sz="2000" dirty="0"/>
          </a:p>
          <a:p>
            <a:endParaRPr lang="da-DK" sz="2000" dirty="0"/>
          </a:p>
        </p:txBody>
      </p:sp>
      <p:pic>
        <p:nvPicPr>
          <p:cNvPr id="6" name="Billede 5">
            <a:extLst>
              <a:ext uri="{FF2B5EF4-FFF2-40B4-BE49-F238E27FC236}">
                <a16:creationId xmlns:a16="http://schemas.microsoft.com/office/drawing/2014/main" id="{EDB77845-D6D0-C403-47F5-55F4EBBA19A9}"/>
              </a:ext>
            </a:extLst>
          </p:cNvPr>
          <p:cNvPicPr>
            <a:picLocks noChangeAspect="1"/>
          </p:cNvPicPr>
          <p:nvPr/>
        </p:nvPicPr>
        <p:blipFill>
          <a:blip r:embed="rId2"/>
          <a:stretch>
            <a:fillRect/>
          </a:stretch>
        </p:blipFill>
        <p:spPr>
          <a:xfrm>
            <a:off x="7382106" y="1209417"/>
            <a:ext cx="4488910" cy="3957897"/>
          </a:xfrm>
          <a:prstGeom prst="rect">
            <a:avLst/>
          </a:prstGeom>
        </p:spPr>
      </p:pic>
    </p:spTree>
    <p:extLst>
      <p:ext uri="{BB962C8B-B14F-4D97-AF65-F5344CB8AC3E}">
        <p14:creationId xmlns:p14="http://schemas.microsoft.com/office/powerpoint/2010/main" val="3410846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Trends på lagerområdet</a:t>
            </a:r>
          </a:p>
        </p:txBody>
      </p:sp>
      <p:sp>
        <p:nvSpPr>
          <p:cNvPr id="5" name="Pladsholder til indhold 4">
            <a:extLst>
              <a:ext uri="{FF2B5EF4-FFF2-40B4-BE49-F238E27FC236}">
                <a16:creationId xmlns:a16="http://schemas.microsoft.com/office/drawing/2014/main" id="{D61A4F11-896F-4748-1986-A66DF73BC17E}"/>
              </a:ext>
            </a:extLst>
          </p:cNvPr>
          <p:cNvSpPr>
            <a:spLocks noGrp="1"/>
          </p:cNvSpPr>
          <p:nvPr>
            <p:ph idx="1"/>
          </p:nvPr>
        </p:nvSpPr>
        <p:spPr>
          <a:xfrm>
            <a:off x="320984" y="1183690"/>
            <a:ext cx="11550032" cy="5543854"/>
          </a:xfrm>
        </p:spPr>
        <p:txBody>
          <a:bodyPr>
            <a:normAutofit/>
          </a:bodyPr>
          <a:lstStyle/>
          <a:p>
            <a:pPr marL="0" indent="0">
              <a:buNone/>
            </a:pPr>
            <a:r>
              <a:rPr lang="da-DK" sz="2000" dirty="0"/>
              <a:t>Link til Valcon rapport. Gå uf af show mode og dobbeltklik på ikonet </a:t>
            </a:r>
            <a:r>
              <a:rPr lang="da-DK" sz="2000" dirty="0">
                <a:sym typeface="Wingdings" panose="05000000000000000000" pitchFamily="2" charset="2"/>
              </a:rPr>
              <a:t></a:t>
            </a:r>
            <a:endParaRPr lang="da-DK" sz="1600" dirty="0"/>
          </a:p>
        </p:txBody>
      </p:sp>
      <p:pic>
        <p:nvPicPr>
          <p:cNvPr id="4" name="Billede 3">
            <a:extLst>
              <a:ext uri="{FF2B5EF4-FFF2-40B4-BE49-F238E27FC236}">
                <a16:creationId xmlns:a16="http://schemas.microsoft.com/office/drawing/2014/main" id="{9563A554-60A9-9470-51DC-C815E2096578}"/>
              </a:ext>
            </a:extLst>
          </p:cNvPr>
          <p:cNvPicPr>
            <a:picLocks noChangeAspect="1"/>
          </p:cNvPicPr>
          <p:nvPr/>
        </p:nvPicPr>
        <p:blipFill>
          <a:blip r:embed="rId2"/>
          <a:stretch>
            <a:fillRect/>
          </a:stretch>
        </p:blipFill>
        <p:spPr>
          <a:xfrm>
            <a:off x="376401" y="1736727"/>
            <a:ext cx="5876617" cy="4386981"/>
          </a:xfrm>
          <a:prstGeom prst="rect">
            <a:avLst/>
          </a:prstGeom>
        </p:spPr>
      </p:pic>
      <p:graphicFrame>
        <p:nvGraphicFramePr>
          <p:cNvPr id="6" name="Objekt 5">
            <a:extLst>
              <a:ext uri="{FF2B5EF4-FFF2-40B4-BE49-F238E27FC236}">
                <a16:creationId xmlns:a16="http://schemas.microsoft.com/office/drawing/2014/main" id="{A588239D-E136-B040-B1DF-D12F57F29AB2}"/>
              </a:ext>
            </a:extLst>
          </p:cNvPr>
          <p:cNvGraphicFramePr>
            <a:graphicFrameLocks noChangeAspect="1"/>
          </p:cNvGraphicFramePr>
          <p:nvPr/>
        </p:nvGraphicFramePr>
        <p:xfrm>
          <a:off x="7976743" y="839201"/>
          <a:ext cx="1462821" cy="1234255"/>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bat.Document.DC">
                  <p:embed/>
                </p:oleObj>
              </mc:Choice>
              <mc:Fallback>
                <p:oleObj name="Acrobat Document" showAsIcon="1" r:id="rId3" imgW="914400" imgH="771480" progId="Acrobat.Document.DC">
                  <p:embed/>
                  <p:pic>
                    <p:nvPicPr>
                      <p:cNvPr id="6" name="Objekt 5">
                        <a:extLst>
                          <a:ext uri="{FF2B5EF4-FFF2-40B4-BE49-F238E27FC236}">
                            <a16:creationId xmlns:a16="http://schemas.microsoft.com/office/drawing/2014/main" id="{A588239D-E136-B040-B1DF-D12F57F29AB2}"/>
                          </a:ext>
                        </a:extLst>
                      </p:cNvPr>
                      <p:cNvPicPr/>
                      <p:nvPr/>
                    </p:nvPicPr>
                    <p:blipFill>
                      <a:blip r:embed="rId4"/>
                      <a:stretch>
                        <a:fillRect/>
                      </a:stretch>
                    </p:blipFill>
                    <p:spPr>
                      <a:xfrm>
                        <a:off x="7976743" y="839201"/>
                        <a:ext cx="1462821" cy="1234255"/>
                      </a:xfrm>
                      <a:prstGeom prst="rect">
                        <a:avLst/>
                      </a:prstGeom>
                    </p:spPr>
                  </p:pic>
                </p:oleObj>
              </mc:Fallback>
            </mc:AlternateContent>
          </a:graphicData>
        </a:graphic>
      </p:graphicFrame>
    </p:spTree>
    <p:extLst>
      <p:ext uri="{BB962C8B-B14F-4D97-AF65-F5344CB8AC3E}">
        <p14:creationId xmlns:p14="http://schemas.microsoft.com/office/powerpoint/2010/main" val="167553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9005701" cy="4959935"/>
          </a:xfrm>
        </p:spPr>
        <p:txBody>
          <a:bodyPr>
            <a:normAutofit/>
          </a:bodyPr>
          <a:lstStyle/>
          <a:p>
            <a:pPr marL="0" marR="0" indent="0" algn="l" rtl="0">
              <a:buNone/>
            </a:pPr>
            <a:r>
              <a:rPr lang="da-DK" sz="2000" dirty="0"/>
              <a:t>Med afsæt i det simple procesdiagram hver enkelt kursist har tegnet tidligere på dagen skal de individuelt, på skrift, formulere deres egen rolle i lagreprocessen. </a:t>
            </a:r>
          </a:p>
          <a:p>
            <a:pPr marL="0" marR="0" indent="0" algn="l" rtl="0">
              <a:buNone/>
            </a:pPr>
            <a:r>
              <a:rPr lang="da-DK" sz="2000" dirty="0"/>
              <a:t>Beskrivelsen skal indeholde: </a:t>
            </a:r>
          </a:p>
          <a:p>
            <a:pPr>
              <a:spcBef>
                <a:spcPts val="300"/>
              </a:spcBef>
            </a:pPr>
            <a:r>
              <a:rPr lang="da-DK" sz="2000" dirty="0"/>
              <a:t>Arbejdsområde</a:t>
            </a:r>
          </a:p>
          <a:p>
            <a:pPr>
              <a:spcBef>
                <a:spcPts val="300"/>
              </a:spcBef>
            </a:pPr>
            <a:r>
              <a:rPr lang="da-DK" sz="2000" dirty="0"/>
              <a:t>Ansvarsområde</a:t>
            </a:r>
          </a:p>
          <a:p>
            <a:pPr>
              <a:spcBef>
                <a:spcPts val="300"/>
              </a:spcBef>
            </a:pPr>
            <a:r>
              <a:rPr lang="da-DK" sz="2000" dirty="0"/>
              <a:t>Samarbejdsrelationer</a:t>
            </a:r>
          </a:p>
          <a:p>
            <a:pPr>
              <a:spcBef>
                <a:spcPts val="300"/>
              </a:spcBef>
            </a:pPr>
            <a:r>
              <a:rPr lang="da-DK" sz="2000" dirty="0"/>
              <a:t>Udstyr de arbejder med</a:t>
            </a:r>
          </a:p>
          <a:p>
            <a:pPr>
              <a:spcBef>
                <a:spcPts val="300"/>
              </a:spcBef>
            </a:pPr>
            <a:r>
              <a:rPr lang="da-DK" sz="2000" dirty="0"/>
              <a:t>Hvor ofte de laver forskellige opgaver i løbet af dagen eller hen over ugen med fokus på evt. EBA</a:t>
            </a:r>
          </a:p>
          <a:p>
            <a:pPr>
              <a:spcBef>
                <a:spcPts val="300"/>
              </a:spcBef>
            </a:pPr>
            <a:r>
              <a:rPr lang="da-DK" sz="2000" dirty="0"/>
              <a:t>Anciennitet i jobbet</a:t>
            </a:r>
          </a:p>
          <a:p>
            <a:pPr marL="0" indent="0">
              <a:buNone/>
            </a:pPr>
            <a:r>
              <a:rPr lang="da-DK" sz="2000" dirty="0"/>
              <a:t>Hver enkelt fremlægger opgaven i plenum. </a:t>
            </a:r>
          </a:p>
          <a:p>
            <a:pPr marL="0" indent="0">
              <a:buNone/>
            </a:pPr>
            <a:endParaRPr lang="da-DK" sz="2000" dirty="0">
              <a:latin typeface="Calibri Light" panose="020F0302020204030204" pitchFamily="34" charset="0"/>
            </a:endParaRPr>
          </a:p>
          <a:p>
            <a:pPr marR="0" algn="l" rtl="0">
              <a:buFont typeface="Symbol" panose="05050102010706020507" pitchFamily="18" charset="2"/>
              <a:buChar char="·"/>
            </a:pPr>
            <a:endParaRPr lang="da-DK" dirty="0"/>
          </a:p>
        </p:txBody>
      </p:sp>
      <p:pic>
        <p:nvPicPr>
          <p:cNvPr id="4" name="Picture 2" descr="14,501 Flip Board Stock Photos, Pictures &amp;amp; Royalty-Free Images - iStock">
            <a:extLst>
              <a:ext uri="{FF2B5EF4-FFF2-40B4-BE49-F238E27FC236}">
                <a16:creationId xmlns:a16="http://schemas.microsoft.com/office/drawing/2014/main" id="{5E02865A-22E0-0C04-DFD1-5763378F43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graphicFrame>
        <p:nvGraphicFramePr>
          <p:cNvPr id="7" name="Diagram 6">
            <a:extLst>
              <a:ext uri="{FF2B5EF4-FFF2-40B4-BE49-F238E27FC236}">
                <a16:creationId xmlns:a16="http://schemas.microsoft.com/office/drawing/2014/main" id="{79172CA2-F4AB-E046-DB10-9E911482CA9E}"/>
              </a:ext>
            </a:extLst>
          </p:cNvPr>
          <p:cNvGraphicFramePr/>
          <p:nvPr/>
        </p:nvGraphicFramePr>
        <p:xfrm>
          <a:off x="2399909" y="1052736"/>
          <a:ext cx="703210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9252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grpSp>
        <p:nvGrpSpPr>
          <p:cNvPr id="4" name="Gruppe 3">
            <a:extLst>
              <a:ext uri="{FF2B5EF4-FFF2-40B4-BE49-F238E27FC236}">
                <a16:creationId xmlns:a16="http://schemas.microsoft.com/office/drawing/2014/main" id="{DE4C6F60-3745-28BE-B607-F2F3427183B7}"/>
              </a:ext>
            </a:extLst>
          </p:cNvPr>
          <p:cNvGrpSpPr/>
          <p:nvPr/>
        </p:nvGrpSpPr>
        <p:grpSpPr>
          <a:xfrm>
            <a:off x="473539" y="1566455"/>
            <a:ext cx="1590745" cy="979577"/>
            <a:chOff x="7241381" y="2417"/>
            <a:chExt cx="1817377" cy="1166812"/>
          </a:xfrm>
        </p:grpSpPr>
        <p:sp>
          <p:nvSpPr>
            <p:cNvPr id="5" name="Freeform 5">
              <a:extLst>
                <a:ext uri="{FF2B5EF4-FFF2-40B4-BE49-F238E27FC236}">
                  <a16:creationId xmlns:a16="http://schemas.microsoft.com/office/drawing/2014/main" id="{1190723B-83AC-E486-E66A-1ADA8C498B24}"/>
                </a:ext>
              </a:extLst>
            </p:cNvPr>
            <p:cNvSpPr>
              <a:spLocks/>
            </p:cNvSpPr>
            <p:nvPr/>
          </p:nvSpPr>
          <p:spPr bwMode="auto">
            <a:xfrm>
              <a:off x="8106568" y="2417"/>
              <a:ext cx="862013" cy="712787"/>
            </a:xfrm>
            <a:custGeom>
              <a:avLst/>
              <a:gdLst>
                <a:gd name="T0" fmla="*/ 0 w 767"/>
                <a:gd name="T1" fmla="*/ 0 h 617"/>
                <a:gd name="T2" fmla="*/ 2147483647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2147483647 h 617"/>
                <a:gd name="T26" fmla="*/ 2147483647 w 767"/>
                <a:gd name="T27" fmla="*/ 2147483647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0" y="129"/>
                  </a:moveTo>
                  <a:lnTo>
                    <a:pt x="0" y="0"/>
                  </a:lnTo>
                  <a:lnTo>
                    <a:pt x="765" y="0"/>
                  </a:lnTo>
                  <a:lnTo>
                    <a:pt x="766" y="492"/>
                  </a:lnTo>
                  <a:lnTo>
                    <a:pt x="699" y="492"/>
                  </a:lnTo>
                  <a:lnTo>
                    <a:pt x="697" y="496"/>
                  </a:lnTo>
                  <a:lnTo>
                    <a:pt x="695" y="502"/>
                  </a:lnTo>
                  <a:lnTo>
                    <a:pt x="695" y="507"/>
                  </a:lnTo>
                  <a:lnTo>
                    <a:pt x="696" y="514"/>
                  </a:lnTo>
                  <a:lnTo>
                    <a:pt x="698" y="521"/>
                  </a:lnTo>
                  <a:lnTo>
                    <a:pt x="701" y="531"/>
                  </a:lnTo>
                  <a:lnTo>
                    <a:pt x="703" y="538"/>
                  </a:lnTo>
                  <a:lnTo>
                    <a:pt x="705" y="546"/>
                  </a:lnTo>
                  <a:lnTo>
                    <a:pt x="706" y="553"/>
                  </a:lnTo>
                  <a:lnTo>
                    <a:pt x="706" y="561"/>
                  </a:lnTo>
                  <a:lnTo>
                    <a:pt x="705" y="568"/>
                  </a:lnTo>
                  <a:lnTo>
                    <a:pt x="703" y="576"/>
                  </a:lnTo>
                  <a:lnTo>
                    <a:pt x="700" y="583"/>
                  </a:lnTo>
                  <a:lnTo>
                    <a:pt x="695" y="589"/>
                  </a:lnTo>
                  <a:lnTo>
                    <a:pt x="687" y="595"/>
                  </a:lnTo>
                  <a:lnTo>
                    <a:pt x="680" y="600"/>
                  </a:lnTo>
                  <a:lnTo>
                    <a:pt x="673" y="605"/>
                  </a:lnTo>
                  <a:lnTo>
                    <a:pt x="666" y="609"/>
                  </a:lnTo>
                  <a:lnTo>
                    <a:pt x="656" y="612"/>
                  </a:lnTo>
                  <a:lnTo>
                    <a:pt x="645" y="614"/>
                  </a:lnTo>
                  <a:lnTo>
                    <a:pt x="635" y="616"/>
                  </a:lnTo>
                  <a:lnTo>
                    <a:pt x="625" y="616"/>
                  </a:lnTo>
                  <a:lnTo>
                    <a:pt x="615" y="616"/>
                  </a:lnTo>
                  <a:lnTo>
                    <a:pt x="606" y="616"/>
                  </a:lnTo>
                  <a:lnTo>
                    <a:pt x="598" y="614"/>
                  </a:lnTo>
                  <a:lnTo>
                    <a:pt x="590" y="612"/>
                  </a:lnTo>
                  <a:lnTo>
                    <a:pt x="581" y="610"/>
                  </a:lnTo>
                  <a:lnTo>
                    <a:pt x="575" y="607"/>
                  </a:lnTo>
                  <a:lnTo>
                    <a:pt x="567" y="602"/>
                  </a:lnTo>
                  <a:lnTo>
                    <a:pt x="561" y="597"/>
                  </a:lnTo>
                  <a:lnTo>
                    <a:pt x="554" y="591"/>
                  </a:lnTo>
                  <a:lnTo>
                    <a:pt x="548" y="585"/>
                  </a:lnTo>
                  <a:lnTo>
                    <a:pt x="543" y="578"/>
                  </a:lnTo>
                  <a:lnTo>
                    <a:pt x="540" y="570"/>
                  </a:lnTo>
                  <a:lnTo>
                    <a:pt x="537" y="561"/>
                  </a:lnTo>
                  <a:lnTo>
                    <a:pt x="537" y="552"/>
                  </a:lnTo>
                  <a:lnTo>
                    <a:pt x="540" y="543"/>
                  </a:lnTo>
                  <a:lnTo>
                    <a:pt x="542" y="534"/>
                  </a:lnTo>
                  <a:lnTo>
                    <a:pt x="546" y="526"/>
                  </a:lnTo>
                  <a:lnTo>
                    <a:pt x="549" y="516"/>
                  </a:lnTo>
                  <a:lnTo>
                    <a:pt x="550" y="508"/>
                  </a:lnTo>
                  <a:lnTo>
                    <a:pt x="550" y="503"/>
                  </a:lnTo>
                  <a:lnTo>
                    <a:pt x="549" y="499"/>
                  </a:lnTo>
                  <a:lnTo>
                    <a:pt x="547" y="495"/>
                  </a:lnTo>
                  <a:lnTo>
                    <a:pt x="420" y="495"/>
                  </a:lnTo>
                  <a:lnTo>
                    <a:pt x="422" y="477"/>
                  </a:lnTo>
                  <a:lnTo>
                    <a:pt x="421" y="466"/>
                  </a:lnTo>
                  <a:lnTo>
                    <a:pt x="420" y="456"/>
                  </a:lnTo>
                  <a:lnTo>
                    <a:pt x="418" y="447"/>
                  </a:lnTo>
                  <a:lnTo>
                    <a:pt x="417" y="441"/>
                  </a:lnTo>
                  <a:lnTo>
                    <a:pt x="413" y="436"/>
                  </a:lnTo>
                  <a:lnTo>
                    <a:pt x="409" y="431"/>
                  </a:lnTo>
                  <a:lnTo>
                    <a:pt x="403" y="426"/>
                  </a:lnTo>
                  <a:lnTo>
                    <a:pt x="395" y="422"/>
                  </a:lnTo>
                  <a:lnTo>
                    <a:pt x="388" y="420"/>
                  </a:lnTo>
                  <a:lnTo>
                    <a:pt x="381" y="419"/>
                  </a:lnTo>
                  <a:lnTo>
                    <a:pt x="370" y="419"/>
                  </a:lnTo>
                  <a:lnTo>
                    <a:pt x="357" y="419"/>
                  </a:lnTo>
                  <a:lnTo>
                    <a:pt x="344" y="419"/>
                  </a:lnTo>
                  <a:lnTo>
                    <a:pt x="330" y="420"/>
                  </a:lnTo>
                  <a:lnTo>
                    <a:pt x="319" y="421"/>
                  </a:lnTo>
                  <a:lnTo>
                    <a:pt x="305" y="422"/>
                  </a:lnTo>
                  <a:lnTo>
                    <a:pt x="294" y="421"/>
                  </a:lnTo>
                  <a:lnTo>
                    <a:pt x="284" y="420"/>
                  </a:lnTo>
                  <a:lnTo>
                    <a:pt x="269" y="417"/>
                  </a:lnTo>
                  <a:lnTo>
                    <a:pt x="259" y="413"/>
                  </a:lnTo>
                  <a:lnTo>
                    <a:pt x="250" y="408"/>
                  </a:lnTo>
                  <a:lnTo>
                    <a:pt x="244" y="402"/>
                  </a:lnTo>
                  <a:lnTo>
                    <a:pt x="239" y="395"/>
                  </a:lnTo>
                  <a:lnTo>
                    <a:pt x="234" y="387"/>
                  </a:lnTo>
                  <a:lnTo>
                    <a:pt x="234" y="378"/>
                  </a:lnTo>
                  <a:lnTo>
                    <a:pt x="234" y="368"/>
                  </a:lnTo>
                  <a:lnTo>
                    <a:pt x="234" y="359"/>
                  </a:lnTo>
                  <a:lnTo>
                    <a:pt x="234" y="351"/>
                  </a:lnTo>
                  <a:lnTo>
                    <a:pt x="231" y="341"/>
                  </a:lnTo>
                  <a:lnTo>
                    <a:pt x="229" y="336"/>
                  </a:lnTo>
                  <a:lnTo>
                    <a:pt x="226" y="331"/>
                  </a:lnTo>
                  <a:lnTo>
                    <a:pt x="222" y="327"/>
                  </a:lnTo>
                  <a:lnTo>
                    <a:pt x="218" y="323"/>
                  </a:lnTo>
                  <a:lnTo>
                    <a:pt x="209" y="320"/>
                  </a:lnTo>
                  <a:lnTo>
                    <a:pt x="199" y="316"/>
                  </a:lnTo>
                  <a:lnTo>
                    <a:pt x="188" y="314"/>
                  </a:lnTo>
                  <a:lnTo>
                    <a:pt x="175" y="311"/>
                  </a:lnTo>
                  <a:lnTo>
                    <a:pt x="161" y="308"/>
                  </a:lnTo>
                  <a:lnTo>
                    <a:pt x="148" y="307"/>
                  </a:lnTo>
                  <a:lnTo>
                    <a:pt x="138" y="304"/>
                  </a:lnTo>
                  <a:lnTo>
                    <a:pt x="127" y="302"/>
                  </a:lnTo>
                  <a:lnTo>
                    <a:pt x="116" y="298"/>
                  </a:lnTo>
                  <a:lnTo>
                    <a:pt x="109" y="293"/>
                  </a:lnTo>
                  <a:lnTo>
                    <a:pt x="100" y="287"/>
                  </a:lnTo>
                  <a:lnTo>
                    <a:pt x="94" y="282"/>
                  </a:lnTo>
                  <a:lnTo>
                    <a:pt x="89" y="275"/>
                  </a:lnTo>
                  <a:lnTo>
                    <a:pt x="85" y="267"/>
                  </a:lnTo>
                  <a:lnTo>
                    <a:pt x="84" y="259"/>
                  </a:lnTo>
                  <a:lnTo>
                    <a:pt x="84" y="251"/>
                  </a:lnTo>
                  <a:lnTo>
                    <a:pt x="86" y="244"/>
                  </a:lnTo>
                  <a:lnTo>
                    <a:pt x="89" y="234"/>
                  </a:lnTo>
                  <a:lnTo>
                    <a:pt x="92" y="224"/>
                  </a:lnTo>
                  <a:lnTo>
                    <a:pt x="94" y="214"/>
                  </a:lnTo>
                  <a:lnTo>
                    <a:pt x="96" y="205"/>
                  </a:lnTo>
                  <a:lnTo>
                    <a:pt x="98" y="195"/>
                  </a:lnTo>
                  <a:lnTo>
                    <a:pt x="96" y="185"/>
                  </a:lnTo>
                  <a:lnTo>
                    <a:pt x="94" y="177"/>
                  </a:lnTo>
                  <a:lnTo>
                    <a:pt x="90" y="168"/>
                  </a:lnTo>
                  <a:lnTo>
                    <a:pt x="84" y="160"/>
                  </a:lnTo>
                  <a:lnTo>
                    <a:pt x="78" y="153"/>
                  </a:lnTo>
                  <a:lnTo>
                    <a:pt x="75" y="150"/>
                  </a:lnTo>
                  <a:lnTo>
                    <a:pt x="69" y="144"/>
                  </a:lnTo>
                  <a:lnTo>
                    <a:pt x="63" y="140"/>
                  </a:lnTo>
                  <a:lnTo>
                    <a:pt x="57" y="137"/>
                  </a:lnTo>
                  <a:lnTo>
                    <a:pt x="49" y="134"/>
                  </a:lnTo>
                  <a:lnTo>
                    <a:pt x="41" y="131"/>
                  </a:lnTo>
                  <a:lnTo>
                    <a:pt x="31" y="129"/>
                  </a:lnTo>
                  <a:lnTo>
                    <a:pt x="20" y="129"/>
                  </a:lnTo>
                  <a:lnTo>
                    <a:pt x="10" y="129"/>
                  </a:lnTo>
                  <a:lnTo>
                    <a:pt x="0" y="129"/>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6" name="Freeform 6">
              <a:extLst>
                <a:ext uri="{FF2B5EF4-FFF2-40B4-BE49-F238E27FC236}">
                  <a16:creationId xmlns:a16="http://schemas.microsoft.com/office/drawing/2014/main" id="{022010B5-6DA4-F508-7440-86B0A89AC08C}"/>
                </a:ext>
              </a:extLst>
            </p:cNvPr>
            <p:cNvSpPr>
              <a:spLocks/>
            </p:cNvSpPr>
            <p:nvPr/>
          </p:nvSpPr>
          <p:spPr bwMode="auto">
            <a:xfrm>
              <a:off x="8101806" y="570742"/>
              <a:ext cx="866775" cy="598487"/>
            </a:xfrm>
            <a:custGeom>
              <a:avLst/>
              <a:gdLst>
                <a:gd name="T0" fmla="*/ 0 w 771"/>
                <a:gd name="T1" fmla="*/ 2147483647 h 517"/>
                <a:gd name="T2" fmla="*/ 2147483647 w 771"/>
                <a:gd name="T3" fmla="*/ 0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0" y="408"/>
                  </a:moveTo>
                  <a:lnTo>
                    <a:pt x="0" y="516"/>
                  </a:lnTo>
                  <a:lnTo>
                    <a:pt x="770" y="516"/>
                  </a:lnTo>
                  <a:lnTo>
                    <a:pt x="769" y="0"/>
                  </a:lnTo>
                  <a:lnTo>
                    <a:pt x="701" y="0"/>
                  </a:lnTo>
                  <a:lnTo>
                    <a:pt x="697" y="10"/>
                  </a:lnTo>
                  <a:lnTo>
                    <a:pt x="697" y="17"/>
                  </a:lnTo>
                  <a:lnTo>
                    <a:pt x="700" y="27"/>
                  </a:lnTo>
                  <a:lnTo>
                    <a:pt x="703" y="37"/>
                  </a:lnTo>
                  <a:lnTo>
                    <a:pt x="707" y="50"/>
                  </a:lnTo>
                  <a:lnTo>
                    <a:pt x="709" y="60"/>
                  </a:lnTo>
                  <a:lnTo>
                    <a:pt x="709" y="69"/>
                  </a:lnTo>
                  <a:lnTo>
                    <a:pt x="708" y="79"/>
                  </a:lnTo>
                  <a:lnTo>
                    <a:pt x="705" y="88"/>
                  </a:lnTo>
                  <a:lnTo>
                    <a:pt x="697" y="97"/>
                  </a:lnTo>
                  <a:lnTo>
                    <a:pt x="689" y="104"/>
                  </a:lnTo>
                  <a:lnTo>
                    <a:pt x="679" y="111"/>
                  </a:lnTo>
                  <a:lnTo>
                    <a:pt x="669" y="116"/>
                  </a:lnTo>
                  <a:lnTo>
                    <a:pt x="656" y="120"/>
                  </a:lnTo>
                  <a:lnTo>
                    <a:pt x="645" y="122"/>
                  </a:lnTo>
                  <a:lnTo>
                    <a:pt x="629" y="123"/>
                  </a:lnTo>
                  <a:lnTo>
                    <a:pt x="610" y="122"/>
                  </a:lnTo>
                  <a:lnTo>
                    <a:pt x="598" y="120"/>
                  </a:lnTo>
                  <a:lnTo>
                    <a:pt x="588" y="118"/>
                  </a:lnTo>
                  <a:lnTo>
                    <a:pt x="578" y="113"/>
                  </a:lnTo>
                  <a:lnTo>
                    <a:pt x="565" y="105"/>
                  </a:lnTo>
                  <a:lnTo>
                    <a:pt x="557" y="97"/>
                  </a:lnTo>
                  <a:lnTo>
                    <a:pt x="550" y="89"/>
                  </a:lnTo>
                  <a:lnTo>
                    <a:pt x="546" y="80"/>
                  </a:lnTo>
                  <a:lnTo>
                    <a:pt x="543" y="72"/>
                  </a:lnTo>
                  <a:lnTo>
                    <a:pt x="543" y="63"/>
                  </a:lnTo>
                  <a:lnTo>
                    <a:pt x="545" y="54"/>
                  </a:lnTo>
                  <a:lnTo>
                    <a:pt x="547" y="45"/>
                  </a:lnTo>
                  <a:lnTo>
                    <a:pt x="550" y="36"/>
                  </a:lnTo>
                  <a:lnTo>
                    <a:pt x="553" y="27"/>
                  </a:lnTo>
                  <a:lnTo>
                    <a:pt x="555" y="19"/>
                  </a:lnTo>
                  <a:lnTo>
                    <a:pt x="555" y="11"/>
                  </a:lnTo>
                  <a:lnTo>
                    <a:pt x="552" y="2"/>
                  </a:lnTo>
                  <a:lnTo>
                    <a:pt x="423" y="2"/>
                  </a:lnTo>
                  <a:lnTo>
                    <a:pt x="425" y="21"/>
                  </a:lnTo>
                  <a:lnTo>
                    <a:pt x="423" y="33"/>
                  </a:lnTo>
                  <a:lnTo>
                    <a:pt x="423" y="44"/>
                  </a:lnTo>
                  <a:lnTo>
                    <a:pt x="423" y="53"/>
                  </a:lnTo>
                  <a:lnTo>
                    <a:pt x="421" y="63"/>
                  </a:lnTo>
                  <a:lnTo>
                    <a:pt x="419" y="72"/>
                  </a:lnTo>
                  <a:lnTo>
                    <a:pt x="416" y="79"/>
                  </a:lnTo>
                  <a:lnTo>
                    <a:pt x="411" y="85"/>
                  </a:lnTo>
                  <a:lnTo>
                    <a:pt x="404" y="90"/>
                  </a:lnTo>
                  <a:lnTo>
                    <a:pt x="397" y="94"/>
                  </a:lnTo>
                  <a:lnTo>
                    <a:pt x="388" y="96"/>
                  </a:lnTo>
                  <a:lnTo>
                    <a:pt x="379" y="97"/>
                  </a:lnTo>
                  <a:lnTo>
                    <a:pt x="370" y="98"/>
                  </a:lnTo>
                  <a:lnTo>
                    <a:pt x="359" y="98"/>
                  </a:lnTo>
                  <a:lnTo>
                    <a:pt x="348" y="97"/>
                  </a:lnTo>
                  <a:lnTo>
                    <a:pt x="339" y="96"/>
                  </a:lnTo>
                  <a:lnTo>
                    <a:pt x="329" y="95"/>
                  </a:lnTo>
                  <a:lnTo>
                    <a:pt x="316" y="95"/>
                  </a:lnTo>
                  <a:lnTo>
                    <a:pt x="303" y="95"/>
                  </a:lnTo>
                  <a:lnTo>
                    <a:pt x="292" y="95"/>
                  </a:lnTo>
                  <a:lnTo>
                    <a:pt x="280" y="97"/>
                  </a:lnTo>
                  <a:lnTo>
                    <a:pt x="268" y="99"/>
                  </a:lnTo>
                  <a:lnTo>
                    <a:pt x="260" y="103"/>
                  </a:lnTo>
                  <a:lnTo>
                    <a:pt x="250" y="108"/>
                  </a:lnTo>
                  <a:lnTo>
                    <a:pt x="245" y="115"/>
                  </a:lnTo>
                  <a:lnTo>
                    <a:pt x="238" y="122"/>
                  </a:lnTo>
                  <a:lnTo>
                    <a:pt x="236" y="129"/>
                  </a:lnTo>
                  <a:lnTo>
                    <a:pt x="235" y="137"/>
                  </a:lnTo>
                  <a:lnTo>
                    <a:pt x="236" y="146"/>
                  </a:lnTo>
                  <a:lnTo>
                    <a:pt x="236" y="154"/>
                  </a:lnTo>
                  <a:lnTo>
                    <a:pt x="236" y="164"/>
                  </a:lnTo>
                  <a:lnTo>
                    <a:pt x="234" y="171"/>
                  </a:lnTo>
                  <a:lnTo>
                    <a:pt x="231" y="179"/>
                  </a:lnTo>
                  <a:lnTo>
                    <a:pt x="227" y="185"/>
                  </a:lnTo>
                  <a:lnTo>
                    <a:pt x="222" y="191"/>
                  </a:lnTo>
                  <a:lnTo>
                    <a:pt x="213" y="196"/>
                  </a:lnTo>
                  <a:lnTo>
                    <a:pt x="203" y="199"/>
                  </a:lnTo>
                  <a:lnTo>
                    <a:pt x="192" y="202"/>
                  </a:lnTo>
                  <a:lnTo>
                    <a:pt x="182" y="204"/>
                  </a:lnTo>
                  <a:lnTo>
                    <a:pt x="172" y="206"/>
                  </a:lnTo>
                  <a:lnTo>
                    <a:pt x="158" y="208"/>
                  </a:lnTo>
                  <a:lnTo>
                    <a:pt x="147" y="210"/>
                  </a:lnTo>
                  <a:lnTo>
                    <a:pt x="135" y="212"/>
                  </a:lnTo>
                  <a:lnTo>
                    <a:pt x="126" y="215"/>
                  </a:lnTo>
                  <a:lnTo>
                    <a:pt x="117" y="218"/>
                  </a:lnTo>
                  <a:lnTo>
                    <a:pt x="109" y="223"/>
                  </a:lnTo>
                  <a:lnTo>
                    <a:pt x="103" y="227"/>
                  </a:lnTo>
                  <a:lnTo>
                    <a:pt x="95" y="235"/>
                  </a:lnTo>
                  <a:lnTo>
                    <a:pt x="91" y="241"/>
                  </a:lnTo>
                  <a:lnTo>
                    <a:pt x="87" y="249"/>
                  </a:lnTo>
                  <a:lnTo>
                    <a:pt x="85" y="258"/>
                  </a:lnTo>
                  <a:lnTo>
                    <a:pt x="86" y="267"/>
                  </a:lnTo>
                  <a:lnTo>
                    <a:pt x="88" y="276"/>
                  </a:lnTo>
                  <a:lnTo>
                    <a:pt x="91" y="286"/>
                  </a:lnTo>
                  <a:lnTo>
                    <a:pt x="94" y="298"/>
                  </a:lnTo>
                  <a:lnTo>
                    <a:pt x="97" y="308"/>
                  </a:lnTo>
                  <a:lnTo>
                    <a:pt x="98" y="316"/>
                  </a:lnTo>
                  <a:lnTo>
                    <a:pt x="98" y="324"/>
                  </a:lnTo>
                  <a:lnTo>
                    <a:pt x="97" y="334"/>
                  </a:lnTo>
                  <a:lnTo>
                    <a:pt x="94" y="343"/>
                  </a:lnTo>
                  <a:lnTo>
                    <a:pt x="91" y="351"/>
                  </a:lnTo>
                  <a:lnTo>
                    <a:pt x="87" y="358"/>
                  </a:lnTo>
                  <a:lnTo>
                    <a:pt x="81" y="367"/>
                  </a:lnTo>
                  <a:lnTo>
                    <a:pt x="74" y="378"/>
                  </a:lnTo>
                  <a:lnTo>
                    <a:pt x="66" y="385"/>
                  </a:lnTo>
                  <a:lnTo>
                    <a:pt x="59" y="391"/>
                  </a:lnTo>
                  <a:lnTo>
                    <a:pt x="51" y="397"/>
                  </a:lnTo>
                  <a:lnTo>
                    <a:pt x="43" y="401"/>
                  </a:lnTo>
                  <a:lnTo>
                    <a:pt x="35" y="404"/>
                  </a:lnTo>
                  <a:lnTo>
                    <a:pt x="24" y="406"/>
                  </a:lnTo>
                  <a:lnTo>
                    <a:pt x="11" y="408"/>
                  </a:lnTo>
                  <a:lnTo>
                    <a:pt x="0" y="408"/>
                  </a:lnTo>
                </a:path>
              </a:pathLst>
            </a:custGeom>
            <a:solidFill>
              <a:srgbClr val="C00000"/>
            </a:solidFill>
            <a:ln w="25400">
              <a:solidFill>
                <a:schemeClr val="tx1"/>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pPr eaLnBrk="1" hangingPunct="1"/>
              <a:endParaRPr lang="da-DK" sz="900" dirty="0">
                <a:solidFill>
                  <a:prstClr val="black"/>
                </a:solidFill>
                <a:latin typeface="Century Gothic" panose="020B0502020202020204"/>
              </a:endParaRPr>
            </a:p>
          </p:txBody>
        </p:sp>
        <p:sp>
          <p:nvSpPr>
            <p:cNvPr id="8" name="Freeform 7">
              <a:extLst>
                <a:ext uri="{FF2B5EF4-FFF2-40B4-BE49-F238E27FC236}">
                  <a16:creationId xmlns:a16="http://schemas.microsoft.com/office/drawing/2014/main" id="{114B0D83-8C2E-5838-C8D2-77EE8AC617BE}"/>
                </a:ext>
              </a:extLst>
            </p:cNvPr>
            <p:cNvSpPr>
              <a:spLocks/>
            </p:cNvSpPr>
            <p:nvPr/>
          </p:nvSpPr>
          <p:spPr bwMode="auto">
            <a:xfrm>
              <a:off x="7241381" y="456442"/>
              <a:ext cx="862012" cy="712787"/>
            </a:xfrm>
            <a:custGeom>
              <a:avLst/>
              <a:gdLst>
                <a:gd name="T0" fmla="*/ 2147483647 w 767"/>
                <a:gd name="T1" fmla="*/ 2147483647 h 617"/>
                <a:gd name="T2" fmla="*/ 0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0 h 617"/>
                <a:gd name="T26" fmla="*/ 2147483647 w 767"/>
                <a:gd name="T27" fmla="*/ 0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766" y="507"/>
                  </a:moveTo>
                  <a:lnTo>
                    <a:pt x="766" y="616"/>
                  </a:lnTo>
                  <a:lnTo>
                    <a:pt x="1" y="616"/>
                  </a:lnTo>
                  <a:lnTo>
                    <a:pt x="0" y="124"/>
                  </a:lnTo>
                  <a:lnTo>
                    <a:pt x="66" y="124"/>
                  </a:lnTo>
                  <a:lnTo>
                    <a:pt x="69" y="120"/>
                  </a:lnTo>
                  <a:lnTo>
                    <a:pt x="71" y="114"/>
                  </a:lnTo>
                  <a:lnTo>
                    <a:pt x="71" y="109"/>
                  </a:lnTo>
                  <a:lnTo>
                    <a:pt x="70" y="103"/>
                  </a:lnTo>
                  <a:lnTo>
                    <a:pt x="68" y="95"/>
                  </a:lnTo>
                  <a:lnTo>
                    <a:pt x="65" y="85"/>
                  </a:lnTo>
                  <a:lnTo>
                    <a:pt x="63" y="78"/>
                  </a:lnTo>
                  <a:lnTo>
                    <a:pt x="60" y="70"/>
                  </a:lnTo>
                  <a:lnTo>
                    <a:pt x="59" y="63"/>
                  </a:lnTo>
                  <a:lnTo>
                    <a:pt x="59" y="55"/>
                  </a:lnTo>
                  <a:lnTo>
                    <a:pt x="60" y="48"/>
                  </a:lnTo>
                  <a:lnTo>
                    <a:pt x="63" y="40"/>
                  </a:lnTo>
                  <a:lnTo>
                    <a:pt x="66" y="33"/>
                  </a:lnTo>
                  <a:lnTo>
                    <a:pt x="71" y="27"/>
                  </a:lnTo>
                  <a:lnTo>
                    <a:pt x="78" y="21"/>
                  </a:lnTo>
                  <a:lnTo>
                    <a:pt x="85" y="16"/>
                  </a:lnTo>
                  <a:lnTo>
                    <a:pt x="92" y="11"/>
                  </a:lnTo>
                  <a:lnTo>
                    <a:pt x="100" y="7"/>
                  </a:lnTo>
                  <a:lnTo>
                    <a:pt x="110" y="4"/>
                  </a:lnTo>
                  <a:lnTo>
                    <a:pt x="120" y="2"/>
                  </a:lnTo>
                  <a:lnTo>
                    <a:pt x="131" y="0"/>
                  </a:lnTo>
                  <a:lnTo>
                    <a:pt x="141" y="0"/>
                  </a:lnTo>
                  <a:lnTo>
                    <a:pt x="151" y="0"/>
                  </a:lnTo>
                  <a:lnTo>
                    <a:pt x="160" y="0"/>
                  </a:lnTo>
                  <a:lnTo>
                    <a:pt x="167" y="2"/>
                  </a:lnTo>
                  <a:lnTo>
                    <a:pt x="176" y="4"/>
                  </a:lnTo>
                  <a:lnTo>
                    <a:pt x="185" y="6"/>
                  </a:lnTo>
                  <a:lnTo>
                    <a:pt x="192" y="9"/>
                  </a:lnTo>
                  <a:lnTo>
                    <a:pt x="199" y="14"/>
                  </a:lnTo>
                  <a:lnTo>
                    <a:pt x="205" y="19"/>
                  </a:lnTo>
                  <a:lnTo>
                    <a:pt x="212" y="25"/>
                  </a:lnTo>
                  <a:lnTo>
                    <a:pt x="218" y="31"/>
                  </a:lnTo>
                  <a:lnTo>
                    <a:pt x="223" y="38"/>
                  </a:lnTo>
                  <a:lnTo>
                    <a:pt x="226" y="46"/>
                  </a:lnTo>
                  <a:lnTo>
                    <a:pt x="228" y="55"/>
                  </a:lnTo>
                  <a:lnTo>
                    <a:pt x="228" y="64"/>
                  </a:lnTo>
                  <a:lnTo>
                    <a:pt x="226" y="73"/>
                  </a:lnTo>
                  <a:lnTo>
                    <a:pt x="223" y="82"/>
                  </a:lnTo>
                  <a:lnTo>
                    <a:pt x="220" y="90"/>
                  </a:lnTo>
                  <a:lnTo>
                    <a:pt x="217" y="101"/>
                  </a:lnTo>
                  <a:lnTo>
                    <a:pt x="215" y="108"/>
                  </a:lnTo>
                  <a:lnTo>
                    <a:pt x="215" y="113"/>
                  </a:lnTo>
                  <a:lnTo>
                    <a:pt x="216" y="117"/>
                  </a:lnTo>
                  <a:lnTo>
                    <a:pt x="218" y="121"/>
                  </a:lnTo>
                  <a:lnTo>
                    <a:pt x="345" y="121"/>
                  </a:lnTo>
                  <a:lnTo>
                    <a:pt x="343" y="141"/>
                  </a:lnTo>
                  <a:lnTo>
                    <a:pt x="342" y="153"/>
                  </a:lnTo>
                  <a:lnTo>
                    <a:pt x="343" y="163"/>
                  </a:lnTo>
                  <a:lnTo>
                    <a:pt x="343" y="172"/>
                  </a:lnTo>
                  <a:lnTo>
                    <a:pt x="345" y="182"/>
                  </a:lnTo>
                  <a:lnTo>
                    <a:pt x="347" y="192"/>
                  </a:lnTo>
                  <a:lnTo>
                    <a:pt x="351" y="199"/>
                  </a:lnTo>
                  <a:lnTo>
                    <a:pt x="356" y="204"/>
                  </a:lnTo>
                  <a:lnTo>
                    <a:pt x="361" y="209"/>
                  </a:lnTo>
                  <a:lnTo>
                    <a:pt x="369" y="213"/>
                  </a:lnTo>
                  <a:lnTo>
                    <a:pt x="378" y="216"/>
                  </a:lnTo>
                  <a:lnTo>
                    <a:pt x="387" y="217"/>
                  </a:lnTo>
                  <a:lnTo>
                    <a:pt x="396" y="218"/>
                  </a:lnTo>
                  <a:lnTo>
                    <a:pt x="406" y="218"/>
                  </a:lnTo>
                  <a:lnTo>
                    <a:pt x="418" y="216"/>
                  </a:lnTo>
                  <a:lnTo>
                    <a:pt x="426" y="216"/>
                  </a:lnTo>
                  <a:lnTo>
                    <a:pt x="438" y="215"/>
                  </a:lnTo>
                  <a:lnTo>
                    <a:pt x="450" y="214"/>
                  </a:lnTo>
                  <a:lnTo>
                    <a:pt x="463" y="214"/>
                  </a:lnTo>
                  <a:lnTo>
                    <a:pt x="474" y="215"/>
                  </a:lnTo>
                  <a:lnTo>
                    <a:pt x="485" y="216"/>
                  </a:lnTo>
                  <a:lnTo>
                    <a:pt x="497" y="220"/>
                  </a:lnTo>
                  <a:lnTo>
                    <a:pt x="506" y="223"/>
                  </a:lnTo>
                  <a:lnTo>
                    <a:pt x="515" y="228"/>
                  </a:lnTo>
                  <a:lnTo>
                    <a:pt x="521" y="234"/>
                  </a:lnTo>
                  <a:lnTo>
                    <a:pt x="527" y="242"/>
                  </a:lnTo>
                  <a:lnTo>
                    <a:pt x="530" y="249"/>
                  </a:lnTo>
                  <a:lnTo>
                    <a:pt x="532" y="257"/>
                  </a:lnTo>
                  <a:lnTo>
                    <a:pt x="530" y="266"/>
                  </a:lnTo>
                  <a:lnTo>
                    <a:pt x="529" y="275"/>
                  </a:lnTo>
                  <a:lnTo>
                    <a:pt x="530" y="283"/>
                  </a:lnTo>
                  <a:lnTo>
                    <a:pt x="532" y="291"/>
                  </a:lnTo>
                  <a:lnTo>
                    <a:pt x="535" y="298"/>
                  </a:lnTo>
                  <a:lnTo>
                    <a:pt x="539" y="305"/>
                  </a:lnTo>
                  <a:lnTo>
                    <a:pt x="544" y="310"/>
                  </a:lnTo>
                  <a:lnTo>
                    <a:pt x="552" y="315"/>
                  </a:lnTo>
                  <a:lnTo>
                    <a:pt x="563" y="318"/>
                  </a:lnTo>
                  <a:lnTo>
                    <a:pt x="574" y="321"/>
                  </a:lnTo>
                  <a:lnTo>
                    <a:pt x="583" y="323"/>
                  </a:lnTo>
                  <a:lnTo>
                    <a:pt x="595" y="326"/>
                  </a:lnTo>
                  <a:lnTo>
                    <a:pt x="608" y="328"/>
                  </a:lnTo>
                  <a:lnTo>
                    <a:pt x="619" y="329"/>
                  </a:lnTo>
                  <a:lnTo>
                    <a:pt x="630" y="332"/>
                  </a:lnTo>
                  <a:lnTo>
                    <a:pt x="640" y="335"/>
                  </a:lnTo>
                  <a:lnTo>
                    <a:pt x="649" y="338"/>
                  </a:lnTo>
                  <a:lnTo>
                    <a:pt x="656" y="343"/>
                  </a:lnTo>
                  <a:lnTo>
                    <a:pt x="662" y="347"/>
                  </a:lnTo>
                  <a:lnTo>
                    <a:pt x="670" y="354"/>
                  </a:lnTo>
                  <a:lnTo>
                    <a:pt x="675" y="361"/>
                  </a:lnTo>
                  <a:lnTo>
                    <a:pt x="679" y="368"/>
                  </a:lnTo>
                  <a:lnTo>
                    <a:pt x="681" y="378"/>
                  </a:lnTo>
                  <a:lnTo>
                    <a:pt x="680" y="387"/>
                  </a:lnTo>
                  <a:lnTo>
                    <a:pt x="677" y="395"/>
                  </a:lnTo>
                  <a:lnTo>
                    <a:pt x="675" y="406"/>
                  </a:lnTo>
                  <a:lnTo>
                    <a:pt x="671" y="417"/>
                  </a:lnTo>
                  <a:lnTo>
                    <a:pt x="668" y="428"/>
                  </a:lnTo>
                  <a:lnTo>
                    <a:pt x="667" y="437"/>
                  </a:lnTo>
                  <a:lnTo>
                    <a:pt x="667" y="444"/>
                  </a:lnTo>
                  <a:lnTo>
                    <a:pt x="669" y="454"/>
                  </a:lnTo>
                  <a:lnTo>
                    <a:pt x="671" y="463"/>
                  </a:lnTo>
                  <a:lnTo>
                    <a:pt x="675" y="469"/>
                  </a:lnTo>
                  <a:lnTo>
                    <a:pt x="680" y="476"/>
                  </a:lnTo>
                  <a:lnTo>
                    <a:pt x="687" y="483"/>
                  </a:lnTo>
                  <a:lnTo>
                    <a:pt x="694" y="490"/>
                  </a:lnTo>
                  <a:lnTo>
                    <a:pt x="703" y="496"/>
                  </a:lnTo>
                  <a:lnTo>
                    <a:pt x="713" y="501"/>
                  </a:lnTo>
                  <a:lnTo>
                    <a:pt x="722" y="504"/>
                  </a:lnTo>
                  <a:lnTo>
                    <a:pt x="732" y="506"/>
                  </a:lnTo>
                  <a:lnTo>
                    <a:pt x="742" y="507"/>
                  </a:lnTo>
                  <a:lnTo>
                    <a:pt x="754" y="508"/>
                  </a:lnTo>
                  <a:lnTo>
                    <a:pt x="766" y="507"/>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9" name="Freeform 8">
              <a:extLst>
                <a:ext uri="{FF2B5EF4-FFF2-40B4-BE49-F238E27FC236}">
                  <a16:creationId xmlns:a16="http://schemas.microsoft.com/office/drawing/2014/main" id="{C93F2551-527D-8484-F6D6-66AA2DAEED54}"/>
                </a:ext>
              </a:extLst>
            </p:cNvPr>
            <p:cNvSpPr>
              <a:spLocks/>
            </p:cNvSpPr>
            <p:nvPr/>
          </p:nvSpPr>
          <p:spPr bwMode="auto">
            <a:xfrm>
              <a:off x="7241381" y="2417"/>
              <a:ext cx="866775" cy="598487"/>
            </a:xfrm>
            <a:custGeom>
              <a:avLst/>
              <a:gdLst>
                <a:gd name="T0" fmla="*/ 2147483647 w 771"/>
                <a:gd name="T1" fmla="*/ 0 h 517"/>
                <a:gd name="T2" fmla="*/ 1420594759 w 771"/>
                <a:gd name="T3" fmla="*/ 2147483647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770" y="128"/>
                  </a:moveTo>
                  <a:lnTo>
                    <a:pt x="770" y="0"/>
                  </a:lnTo>
                  <a:lnTo>
                    <a:pt x="0" y="0"/>
                  </a:lnTo>
                  <a:lnTo>
                    <a:pt x="1" y="516"/>
                  </a:lnTo>
                  <a:lnTo>
                    <a:pt x="69" y="516"/>
                  </a:lnTo>
                  <a:lnTo>
                    <a:pt x="73" y="506"/>
                  </a:lnTo>
                  <a:lnTo>
                    <a:pt x="73" y="499"/>
                  </a:lnTo>
                  <a:lnTo>
                    <a:pt x="70" y="489"/>
                  </a:lnTo>
                  <a:lnTo>
                    <a:pt x="66" y="479"/>
                  </a:lnTo>
                  <a:lnTo>
                    <a:pt x="63" y="466"/>
                  </a:lnTo>
                  <a:lnTo>
                    <a:pt x="61" y="456"/>
                  </a:lnTo>
                  <a:lnTo>
                    <a:pt x="60" y="447"/>
                  </a:lnTo>
                  <a:lnTo>
                    <a:pt x="62" y="438"/>
                  </a:lnTo>
                  <a:lnTo>
                    <a:pt x="65" y="428"/>
                  </a:lnTo>
                  <a:lnTo>
                    <a:pt x="73" y="419"/>
                  </a:lnTo>
                  <a:lnTo>
                    <a:pt x="81" y="412"/>
                  </a:lnTo>
                  <a:lnTo>
                    <a:pt x="91" y="405"/>
                  </a:lnTo>
                  <a:lnTo>
                    <a:pt x="101" y="400"/>
                  </a:lnTo>
                  <a:lnTo>
                    <a:pt x="113" y="395"/>
                  </a:lnTo>
                  <a:lnTo>
                    <a:pt x="125" y="394"/>
                  </a:lnTo>
                  <a:lnTo>
                    <a:pt x="141" y="393"/>
                  </a:lnTo>
                  <a:lnTo>
                    <a:pt x="160" y="394"/>
                  </a:lnTo>
                  <a:lnTo>
                    <a:pt x="172" y="395"/>
                  </a:lnTo>
                  <a:lnTo>
                    <a:pt x="182" y="398"/>
                  </a:lnTo>
                  <a:lnTo>
                    <a:pt x="192" y="403"/>
                  </a:lnTo>
                  <a:lnTo>
                    <a:pt x="205" y="411"/>
                  </a:lnTo>
                  <a:lnTo>
                    <a:pt x="213" y="419"/>
                  </a:lnTo>
                  <a:lnTo>
                    <a:pt x="220" y="427"/>
                  </a:lnTo>
                  <a:lnTo>
                    <a:pt x="224" y="436"/>
                  </a:lnTo>
                  <a:lnTo>
                    <a:pt x="227" y="444"/>
                  </a:lnTo>
                  <a:lnTo>
                    <a:pt x="227" y="453"/>
                  </a:lnTo>
                  <a:lnTo>
                    <a:pt x="225" y="463"/>
                  </a:lnTo>
                  <a:lnTo>
                    <a:pt x="223" y="471"/>
                  </a:lnTo>
                  <a:lnTo>
                    <a:pt x="220" y="480"/>
                  </a:lnTo>
                  <a:lnTo>
                    <a:pt x="217" y="489"/>
                  </a:lnTo>
                  <a:lnTo>
                    <a:pt x="215" y="497"/>
                  </a:lnTo>
                  <a:lnTo>
                    <a:pt x="215" y="505"/>
                  </a:lnTo>
                  <a:lnTo>
                    <a:pt x="218" y="514"/>
                  </a:lnTo>
                  <a:lnTo>
                    <a:pt x="347" y="514"/>
                  </a:lnTo>
                  <a:lnTo>
                    <a:pt x="345" y="496"/>
                  </a:lnTo>
                  <a:lnTo>
                    <a:pt x="347" y="483"/>
                  </a:lnTo>
                  <a:lnTo>
                    <a:pt x="347" y="473"/>
                  </a:lnTo>
                  <a:lnTo>
                    <a:pt x="347" y="463"/>
                  </a:lnTo>
                  <a:lnTo>
                    <a:pt x="348" y="453"/>
                  </a:lnTo>
                  <a:lnTo>
                    <a:pt x="351" y="444"/>
                  </a:lnTo>
                  <a:lnTo>
                    <a:pt x="354" y="437"/>
                  </a:lnTo>
                  <a:lnTo>
                    <a:pt x="359" y="431"/>
                  </a:lnTo>
                  <a:lnTo>
                    <a:pt x="366" y="426"/>
                  </a:lnTo>
                  <a:lnTo>
                    <a:pt x="373" y="422"/>
                  </a:lnTo>
                  <a:lnTo>
                    <a:pt x="382" y="420"/>
                  </a:lnTo>
                  <a:lnTo>
                    <a:pt x="391" y="419"/>
                  </a:lnTo>
                  <a:lnTo>
                    <a:pt x="400" y="418"/>
                  </a:lnTo>
                  <a:lnTo>
                    <a:pt x="411" y="418"/>
                  </a:lnTo>
                  <a:lnTo>
                    <a:pt x="422" y="419"/>
                  </a:lnTo>
                  <a:lnTo>
                    <a:pt x="430" y="420"/>
                  </a:lnTo>
                  <a:lnTo>
                    <a:pt x="441" y="421"/>
                  </a:lnTo>
                  <a:lnTo>
                    <a:pt x="453" y="421"/>
                  </a:lnTo>
                  <a:lnTo>
                    <a:pt x="467" y="421"/>
                  </a:lnTo>
                  <a:lnTo>
                    <a:pt x="478" y="421"/>
                  </a:lnTo>
                  <a:lnTo>
                    <a:pt x="489" y="419"/>
                  </a:lnTo>
                  <a:lnTo>
                    <a:pt x="502" y="417"/>
                  </a:lnTo>
                  <a:lnTo>
                    <a:pt x="510" y="413"/>
                  </a:lnTo>
                  <a:lnTo>
                    <a:pt x="519" y="408"/>
                  </a:lnTo>
                  <a:lnTo>
                    <a:pt x="525" y="401"/>
                  </a:lnTo>
                  <a:lnTo>
                    <a:pt x="531" y="394"/>
                  </a:lnTo>
                  <a:lnTo>
                    <a:pt x="534" y="387"/>
                  </a:lnTo>
                  <a:lnTo>
                    <a:pt x="535" y="379"/>
                  </a:lnTo>
                  <a:lnTo>
                    <a:pt x="534" y="370"/>
                  </a:lnTo>
                  <a:lnTo>
                    <a:pt x="533" y="362"/>
                  </a:lnTo>
                  <a:lnTo>
                    <a:pt x="534" y="352"/>
                  </a:lnTo>
                  <a:lnTo>
                    <a:pt x="536" y="345"/>
                  </a:lnTo>
                  <a:lnTo>
                    <a:pt x="538" y="337"/>
                  </a:lnTo>
                  <a:lnTo>
                    <a:pt x="543" y="331"/>
                  </a:lnTo>
                  <a:lnTo>
                    <a:pt x="548" y="325"/>
                  </a:lnTo>
                  <a:lnTo>
                    <a:pt x="557" y="321"/>
                  </a:lnTo>
                  <a:lnTo>
                    <a:pt x="567" y="317"/>
                  </a:lnTo>
                  <a:lnTo>
                    <a:pt x="578" y="315"/>
                  </a:lnTo>
                  <a:lnTo>
                    <a:pt x="588" y="312"/>
                  </a:lnTo>
                  <a:lnTo>
                    <a:pt x="598" y="310"/>
                  </a:lnTo>
                  <a:lnTo>
                    <a:pt x="612" y="308"/>
                  </a:lnTo>
                  <a:lnTo>
                    <a:pt x="623" y="306"/>
                  </a:lnTo>
                  <a:lnTo>
                    <a:pt x="634" y="304"/>
                  </a:lnTo>
                  <a:lnTo>
                    <a:pt x="644" y="301"/>
                  </a:lnTo>
                  <a:lnTo>
                    <a:pt x="653" y="298"/>
                  </a:lnTo>
                  <a:lnTo>
                    <a:pt x="660" y="293"/>
                  </a:lnTo>
                  <a:lnTo>
                    <a:pt x="667" y="289"/>
                  </a:lnTo>
                  <a:lnTo>
                    <a:pt x="674" y="282"/>
                  </a:lnTo>
                  <a:lnTo>
                    <a:pt x="679" y="275"/>
                  </a:lnTo>
                  <a:lnTo>
                    <a:pt x="683" y="267"/>
                  </a:lnTo>
                  <a:lnTo>
                    <a:pt x="685" y="257"/>
                  </a:lnTo>
                  <a:lnTo>
                    <a:pt x="683" y="249"/>
                  </a:lnTo>
                  <a:lnTo>
                    <a:pt x="682" y="240"/>
                  </a:lnTo>
                  <a:lnTo>
                    <a:pt x="679" y="230"/>
                  </a:lnTo>
                  <a:lnTo>
                    <a:pt x="676" y="218"/>
                  </a:lnTo>
                  <a:lnTo>
                    <a:pt x="672" y="208"/>
                  </a:lnTo>
                  <a:lnTo>
                    <a:pt x="672" y="200"/>
                  </a:lnTo>
                  <a:lnTo>
                    <a:pt x="672" y="192"/>
                  </a:lnTo>
                  <a:lnTo>
                    <a:pt x="673" y="182"/>
                  </a:lnTo>
                  <a:lnTo>
                    <a:pt x="676" y="173"/>
                  </a:lnTo>
                  <a:lnTo>
                    <a:pt x="679" y="166"/>
                  </a:lnTo>
                  <a:lnTo>
                    <a:pt x="684" y="160"/>
                  </a:lnTo>
                  <a:lnTo>
                    <a:pt x="691" y="152"/>
                  </a:lnTo>
                  <a:lnTo>
                    <a:pt x="698" y="146"/>
                  </a:lnTo>
                  <a:lnTo>
                    <a:pt x="707" y="140"/>
                  </a:lnTo>
                  <a:lnTo>
                    <a:pt x="718" y="134"/>
                  </a:lnTo>
                  <a:lnTo>
                    <a:pt x="727" y="132"/>
                  </a:lnTo>
                  <a:lnTo>
                    <a:pt x="736" y="130"/>
                  </a:lnTo>
                  <a:lnTo>
                    <a:pt x="746" y="128"/>
                  </a:lnTo>
                  <a:lnTo>
                    <a:pt x="758" y="128"/>
                  </a:lnTo>
                  <a:lnTo>
                    <a:pt x="770" y="128"/>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10" name="Freeform 9">
              <a:extLst>
                <a:ext uri="{FF2B5EF4-FFF2-40B4-BE49-F238E27FC236}">
                  <a16:creationId xmlns:a16="http://schemas.microsoft.com/office/drawing/2014/main" id="{224D8171-5661-900B-3BCC-DCBE7734E559}"/>
                </a:ext>
              </a:extLst>
            </p:cNvPr>
            <p:cNvSpPr>
              <a:spLocks/>
            </p:cNvSpPr>
            <p:nvPr/>
          </p:nvSpPr>
          <p:spPr bwMode="auto">
            <a:xfrm>
              <a:off x="7623968" y="150054"/>
              <a:ext cx="958850" cy="893763"/>
            </a:xfrm>
            <a:custGeom>
              <a:avLst/>
              <a:gdLst>
                <a:gd name="T0" fmla="*/ 2147483647 w 854"/>
                <a:gd name="T1" fmla="*/ 2147483647 h 773"/>
                <a:gd name="T2" fmla="*/ 2147483647 w 854"/>
                <a:gd name="T3" fmla="*/ 2147483647 h 773"/>
                <a:gd name="T4" fmla="*/ 2147483647 w 854"/>
                <a:gd name="T5" fmla="*/ 2147483647 h 773"/>
                <a:gd name="T6" fmla="*/ 2147483647 w 854"/>
                <a:gd name="T7" fmla="*/ 2147483647 h 773"/>
                <a:gd name="T8" fmla="*/ 2147483647 w 854"/>
                <a:gd name="T9" fmla="*/ 2147483647 h 773"/>
                <a:gd name="T10" fmla="*/ 2147483647 w 854"/>
                <a:gd name="T11" fmla="*/ 2147483647 h 773"/>
                <a:gd name="T12" fmla="*/ 2147483647 w 854"/>
                <a:gd name="T13" fmla="*/ 2147483647 h 773"/>
                <a:gd name="T14" fmla="*/ 2147483647 w 854"/>
                <a:gd name="T15" fmla="*/ 2147483647 h 773"/>
                <a:gd name="T16" fmla="*/ 2147483647 w 854"/>
                <a:gd name="T17" fmla="*/ 2147483647 h 773"/>
                <a:gd name="T18" fmla="*/ 2147483647 w 854"/>
                <a:gd name="T19" fmla="*/ 2147483647 h 773"/>
                <a:gd name="T20" fmla="*/ 2147483647 w 854"/>
                <a:gd name="T21" fmla="*/ 2147483647 h 773"/>
                <a:gd name="T22" fmla="*/ 2147483647 w 854"/>
                <a:gd name="T23" fmla="*/ 2147483647 h 773"/>
                <a:gd name="T24" fmla="*/ 2147483647 w 854"/>
                <a:gd name="T25" fmla="*/ 2147483647 h 773"/>
                <a:gd name="T26" fmla="*/ 2147483647 w 854"/>
                <a:gd name="T27" fmla="*/ 2147483647 h 773"/>
                <a:gd name="T28" fmla="*/ 2147483647 w 854"/>
                <a:gd name="T29" fmla="*/ 2147483647 h 773"/>
                <a:gd name="T30" fmla="*/ 2147483647 w 854"/>
                <a:gd name="T31" fmla="*/ 2147483647 h 773"/>
                <a:gd name="T32" fmla="*/ 2147483647 w 854"/>
                <a:gd name="T33" fmla="*/ 2147483647 h 773"/>
                <a:gd name="T34" fmla="*/ 2147483647 w 854"/>
                <a:gd name="T35" fmla="*/ 2147483647 h 773"/>
                <a:gd name="T36" fmla="*/ 2147483647 w 854"/>
                <a:gd name="T37" fmla="*/ 2147483647 h 773"/>
                <a:gd name="T38" fmla="*/ 2147483647 w 854"/>
                <a:gd name="T39" fmla="*/ 2147483647 h 773"/>
                <a:gd name="T40" fmla="*/ 2147483647 w 854"/>
                <a:gd name="T41" fmla="*/ 2147483647 h 773"/>
                <a:gd name="T42" fmla="*/ 2147483647 w 854"/>
                <a:gd name="T43" fmla="*/ 2147483647 h 773"/>
                <a:gd name="T44" fmla="*/ 2147483647 w 854"/>
                <a:gd name="T45" fmla="*/ 2147483647 h 773"/>
                <a:gd name="T46" fmla="*/ 2147483647 w 854"/>
                <a:gd name="T47" fmla="*/ 2147483647 h 773"/>
                <a:gd name="T48" fmla="*/ 2147483647 w 854"/>
                <a:gd name="T49" fmla="*/ 2147483647 h 773"/>
                <a:gd name="T50" fmla="*/ 2147483647 w 854"/>
                <a:gd name="T51" fmla="*/ 2147483647 h 773"/>
                <a:gd name="T52" fmla="*/ 2147483647 w 854"/>
                <a:gd name="T53" fmla="*/ 2147483647 h 773"/>
                <a:gd name="T54" fmla="*/ 2147483647 w 854"/>
                <a:gd name="T55" fmla="*/ 2147483647 h 773"/>
                <a:gd name="T56" fmla="*/ 2147483647 w 854"/>
                <a:gd name="T57" fmla="*/ 2147483647 h 773"/>
                <a:gd name="T58" fmla="*/ 2147483647 w 854"/>
                <a:gd name="T59" fmla="*/ 2147483647 h 773"/>
                <a:gd name="T60" fmla="*/ 2147483647 w 854"/>
                <a:gd name="T61" fmla="*/ 2147483647 h 773"/>
                <a:gd name="T62" fmla="*/ 2147483647 w 854"/>
                <a:gd name="T63" fmla="*/ 2147483647 h 773"/>
                <a:gd name="T64" fmla="*/ 2147483647 w 854"/>
                <a:gd name="T65" fmla="*/ 2147483647 h 773"/>
                <a:gd name="T66" fmla="*/ 2147483647 w 854"/>
                <a:gd name="T67" fmla="*/ 2147483647 h 773"/>
                <a:gd name="T68" fmla="*/ 2147483647 w 854"/>
                <a:gd name="T69" fmla="*/ 2147483647 h 773"/>
                <a:gd name="T70" fmla="*/ 2147483647 w 854"/>
                <a:gd name="T71" fmla="*/ 2147483647 h 773"/>
                <a:gd name="T72" fmla="*/ 2147483647 w 854"/>
                <a:gd name="T73" fmla="*/ 2147483647 h 773"/>
                <a:gd name="T74" fmla="*/ 2147483647 w 854"/>
                <a:gd name="T75" fmla="*/ 2147483647 h 773"/>
                <a:gd name="T76" fmla="*/ 2147483647 w 854"/>
                <a:gd name="T77" fmla="*/ 2147483647 h 773"/>
                <a:gd name="T78" fmla="*/ 2147483647 w 854"/>
                <a:gd name="T79" fmla="*/ 2147483647 h 773"/>
                <a:gd name="T80" fmla="*/ 2147483647 w 854"/>
                <a:gd name="T81" fmla="*/ 2147483647 h 773"/>
                <a:gd name="T82" fmla="*/ 2147483647 w 854"/>
                <a:gd name="T83" fmla="*/ 2147483647 h 773"/>
                <a:gd name="T84" fmla="*/ 1415681395 w 854"/>
                <a:gd name="T85" fmla="*/ 2147483647 h 773"/>
                <a:gd name="T86" fmla="*/ 2147483647 w 854"/>
                <a:gd name="T87" fmla="*/ 2147483647 h 773"/>
                <a:gd name="T88" fmla="*/ 2147483647 w 854"/>
                <a:gd name="T89" fmla="*/ 2147483647 h 773"/>
                <a:gd name="T90" fmla="*/ 2147483647 w 854"/>
                <a:gd name="T91" fmla="*/ 2147483647 h 773"/>
                <a:gd name="T92" fmla="*/ 2147483647 w 854"/>
                <a:gd name="T93" fmla="*/ 2147483647 h 773"/>
                <a:gd name="T94" fmla="*/ 2147483647 w 854"/>
                <a:gd name="T95" fmla="*/ 2147483647 h 773"/>
                <a:gd name="T96" fmla="*/ 2147483647 w 854"/>
                <a:gd name="T97" fmla="*/ 2147483647 h 773"/>
                <a:gd name="T98" fmla="*/ 2147483647 w 854"/>
                <a:gd name="T99" fmla="*/ 2147483647 h 773"/>
                <a:gd name="T100" fmla="*/ 2147483647 w 854"/>
                <a:gd name="T101" fmla="*/ 2147483647 h 7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773"/>
                <a:gd name="T155" fmla="*/ 854 w 854"/>
                <a:gd name="T156" fmla="*/ 773 h 7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773">
                  <a:moveTo>
                    <a:pt x="325" y="161"/>
                  </a:moveTo>
                  <a:lnTo>
                    <a:pt x="334" y="153"/>
                  </a:lnTo>
                  <a:lnTo>
                    <a:pt x="339" y="145"/>
                  </a:lnTo>
                  <a:lnTo>
                    <a:pt x="343" y="135"/>
                  </a:lnTo>
                  <a:lnTo>
                    <a:pt x="343" y="123"/>
                  </a:lnTo>
                  <a:lnTo>
                    <a:pt x="339" y="110"/>
                  </a:lnTo>
                  <a:lnTo>
                    <a:pt x="336" y="98"/>
                  </a:lnTo>
                  <a:lnTo>
                    <a:pt x="331" y="83"/>
                  </a:lnTo>
                  <a:lnTo>
                    <a:pt x="329" y="68"/>
                  </a:lnTo>
                  <a:lnTo>
                    <a:pt x="331" y="59"/>
                  </a:lnTo>
                  <a:lnTo>
                    <a:pt x="334" y="48"/>
                  </a:lnTo>
                  <a:lnTo>
                    <a:pt x="341" y="35"/>
                  </a:lnTo>
                  <a:lnTo>
                    <a:pt x="350" y="24"/>
                  </a:lnTo>
                  <a:lnTo>
                    <a:pt x="362" y="15"/>
                  </a:lnTo>
                  <a:lnTo>
                    <a:pt x="373" y="7"/>
                  </a:lnTo>
                  <a:lnTo>
                    <a:pt x="387" y="3"/>
                  </a:lnTo>
                  <a:lnTo>
                    <a:pt x="404" y="1"/>
                  </a:lnTo>
                  <a:lnTo>
                    <a:pt x="423" y="0"/>
                  </a:lnTo>
                  <a:lnTo>
                    <a:pt x="449" y="0"/>
                  </a:lnTo>
                  <a:lnTo>
                    <a:pt x="468" y="2"/>
                  </a:lnTo>
                  <a:lnTo>
                    <a:pt x="480" y="5"/>
                  </a:lnTo>
                  <a:lnTo>
                    <a:pt x="488" y="9"/>
                  </a:lnTo>
                  <a:lnTo>
                    <a:pt x="498" y="15"/>
                  </a:lnTo>
                  <a:lnTo>
                    <a:pt x="507" y="22"/>
                  </a:lnTo>
                  <a:lnTo>
                    <a:pt x="516" y="32"/>
                  </a:lnTo>
                  <a:lnTo>
                    <a:pt x="522" y="41"/>
                  </a:lnTo>
                  <a:lnTo>
                    <a:pt x="526" y="48"/>
                  </a:lnTo>
                  <a:lnTo>
                    <a:pt x="528" y="62"/>
                  </a:lnTo>
                  <a:lnTo>
                    <a:pt x="528" y="73"/>
                  </a:lnTo>
                  <a:lnTo>
                    <a:pt x="526" y="85"/>
                  </a:lnTo>
                  <a:lnTo>
                    <a:pt x="524" y="93"/>
                  </a:lnTo>
                  <a:lnTo>
                    <a:pt x="521" y="108"/>
                  </a:lnTo>
                  <a:lnTo>
                    <a:pt x="516" y="122"/>
                  </a:lnTo>
                  <a:lnTo>
                    <a:pt x="514" y="132"/>
                  </a:lnTo>
                  <a:lnTo>
                    <a:pt x="517" y="141"/>
                  </a:lnTo>
                  <a:lnTo>
                    <a:pt x="521" y="148"/>
                  </a:lnTo>
                  <a:lnTo>
                    <a:pt x="528" y="157"/>
                  </a:lnTo>
                  <a:lnTo>
                    <a:pt x="539" y="163"/>
                  </a:lnTo>
                  <a:lnTo>
                    <a:pt x="549" y="170"/>
                  </a:lnTo>
                  <a:lnTo>
                    <a:pt x="563" y="175"/>
                  </a:lnTo>
                  <a:lnTo>
                    <a:pt x="578" y="178"/>
                  </a:lnTo>
                  <a:lnTo>
                    <a:pt x="592" y="181"/>
                  </a:lnTo>
                  <a:lnTo>
                    <a:pt x="606" y="182"/>
                  </a:lnTo>
                  <a:lnTo>
                    <a:pt x="622" y="186"/>
                  </a:lnTo>
                  <a:lnTo>
                    <a:pt x="634" y="189"/>
                  </a:lnTo>
                  <a:lnTo>
                    <a:pt x="643" y="193"/>
                  </a:lnTo>
                  <a:lnTo>
                    <a:pt x="650" y="197"/>
                  </a:lnTo>
                  <a:lnTo>
                    <a:pt x="656" y="202"/>
                  </a:lnTo>
                  <a:lnTo>
                    <a:pt x="660" y="208"/>
                  </a:lnTo>
                  <a:lnTo>
                    <a:pt x="663" y="215"/>
                  </a:lnTo>
                  <a:lnTo>
                    <a:pt x="664" y="222"/>
                  </a:lnTo>
                  <a:lnTo>
                    <a:pt x="666" y="228"/>
                  </a:lnTo>
                  <a:lnTo>
                    <a:pt x="666" y="236"/>
                  </a:lnTo>
                  <a:lnTo>
                    <a:pt x="664" y="245"/>
                  </a:lnTo>
                  <a:lnTo>
                    <a:pt x="664" y="252"/>
                  </a:lnTo>
                  <a:lnTo>
                    <a:pt x="667" y="261"/>
                  </a:lnTo>
                  <a:lnTo>
                    <a:pt x="671" y="269"/>
                  </a:lnTo>
                  <a:lnTo>
                    <a:pt x="676" y="276"/>
                  </a:lnTo>
                  <a:lnTo>
                    <a:pt x="683" y="280"/>
                  </a:lnTo>
                  <a:lnTo>
                    <a:pt x="692" y="286"/>
                  </a:lnTo>
                  <a:lnTo>
                    <a:pt x="700" y="289"/>
                  </a:lnTo>
                  <a:lnTo>
                    <a:pt x="714" y="291"/>
                  </a:lnTo>
                  <a:lnTo>
                    <a:pt x="725" y="293"/>
                  </a:lnTo>
                  <a:lnTo>
                    <a:pt x="735" y="293"/>
                  </a:lnTo>
                  <a:lnTo>
                    <a:pt x="747" y="293"/>
                  </a:lnTo>
                  <a:lnTo>
                    <a:pt x="762" y="291"/>
                  </a:lnTo>
                  <a:lnTo>
                    <a:pt x="773" y="291"/>
                  </a:lnTo>
                  <a:lnTo>
                    <a:pt x="785" y="290"/>
                  </a:lnTo>
                  <a:lnTo>
                    <a:pt x="796" y="289"/>
                  </a:lnTo>
                  <a:lnTo>
                    <a:pt x="808" y="290"/>
                  </a:lnTo>
                  <a:lnTo>
                    <a:pt x="815" y="291"/>
                  </a:lnTo>
                  <a:lnTo>
                    <a:pt x="822" y="293"/>
                  </a:lnTo>
                  <a:lnTo>
                    <a:pt x="830" y="296"/>
                  </a:lnTo>
                  <a:lnTo>
                    <a:pt x="838" y="301"/>
                  </a:lnTo>
                  <a:lnTo>
                    <a:pt x="844" y="306"/>
                  </a:lnTo>
                  <a:lnTo>
                    <a:pt x="848" y="315"/>
                  </a:lnTo>
                  <a:lnTo>
                    <a:pt x="850" y="322"/>
                  </a:lnTo>
                  <a:lnTo>
                    <a:pt x="852" y="330"/>
                  </a:lnTo>
                  <a:lnTo>
                    <a:pt x="853" y="346"/>
                  </a:lnTo>
                  <a:lnTo>
                    <a:pt x="852" y="365"/>
                  </a:lnTo>
                  <a:lnTo>
                    <a:pt x="853" y="385"/>
                  </a:lnTo>
                  <a:lnTo>
                    <a:pt x="851" y="408"/>
                  </a:lnTo>
                  <a:lnTo>
                    <a:pt x="849" y="424"/>
                  </a:lnTo>
                  <a:lnTo>
                    <a:pt x="847" y="436"/>
                  </a:lnTo>
                  <a:lnTo>
                    <a:pt x="844" y="443"/>
                  </a:lnTo>
                  <a:lnTo>
                    <a:pt x="838" y="450"/>
                  </a:lnTo>
                  <a:lnTo>
                    <a:pt x="833" y="454"/>
                  </a:lnTo>
                  <a:lnTo>
                    <a:pt x="825" y="458"/>
                  </a:lnTo>
                  <a:lnTo>
                    <a:pt x="815" y="460"/>
                  </a:lnTo>
                  <a:lnTo>
                    <a:pt x="807" y="462"/>
                  </a:lnTo>
                  <a:lnTo>
                    <a:pt x="791" y="463"/>
                  </a:lnTo>
                  <a:lnTo>
                    <a:pt x="776" y="462"/>
                  </a:lnTo>
                  <a:lnTo>
                    <a:pt x="764" y="460"/>
                  </a:lnTo>
                  <a:lnTo>
                    <a:pt x="754" y="460"/>
                  </a:lnTo>
                  <a:lnTo>
                    <a:pt x="742" y="459"/>
                  </a:lnTo>
                  <a:lnTo>
                    <a:pt x="731" y="459"/>
                  </a:lnTo>
                  <a:lnTo>
                    <a:pt x="721" y="460"/>
                  </a:lnTo>
                  <a:lnTo>
                    <a:pt x="712" y="460"/>
                  </a:lnTo>
                  <a:lnTo>
                    <a:pt x="700" y="463"/>
                  </a:lnTo>
                  <a:lnTo>
                    <a:pt x="693" y="465"/>
                  </a:lnTo>
                  <a:lnTo>
                    <a:pt x="687" y="468"/>
                  </a:lnTo>
                  <a:lnTo>
                    <a:pt x="679" y="472"/>
                  </a:lnTo>
                  <a:lnTo>
                    <a:pt x="674" y="478"/>
                  </a:lnTo>
                  <a:lnTo>
                    <a:pt x="670" y="482"/>
                  </a:lnTo>
                  <a:lnTo>
                    <a:pt x="666" y="488"/>
                  </a:lnTo>
                  <a:lnTo>
                    <a:pt x="664" y="494"/>
                  </a:lnTo>
                  <a:lnTo>
                    <a:pt x="663" y="501"/>
                  </a:lnTo>
                  <a:lnTo>
                    <a:pt x="664" y="508"/>
                  </a:lnTo>
                  <a:lnTo>
                    <a:pt x="664" y="520"/>
                  </a:lnTo>
                  <a:lnTo>
                    <a:pt x="663" y="533"/>
                  </a:lnTo>
                  <a:lnTo>
                    <a:pt x="659" y="542"/>
                  </a:lnTo>
                  <a:lnTo>
                    <a:pt x="655" y="550"/>
                  </a:lnTo>
                  <a:lnTo>
                    <a:pt x="649" y="555"/>
                  </a:lnTo>
                  <a:lnTo>
                    <a:pt x="641" y="560"/>
                  </a:lnTo>
                  <a:lnTo>
                    <a:pt x="632" y="564"/>
                  </a:lnTo>
                  <a:lnTo>
                    <a:pt x="622" y="566"/>
                  </a:lnTo>
                  <a:lnTo>
                    <a:pt x="609" y="568"/>
                  </a:lnTo>
                  <a:lnTo>
                    <a:pt x="599" y="570"/>
                  </a:lnTo>
                  <a:lnTo>
                    <a:pt x="586" y="572"/>
                  </a:lnTo>
                  <a:lnTo>
                    <a:pt x="575" y="574"/>
                  </a:lnTo>
                  <a:lnTo>
                    <a:pt x="563" y="576"/>
                  </a:lnTo>
                  <a:lnTo>
                    <a:pt x="554" y="580"/>
                  </a:lnTo>
                  <a:lnTo>
                    <a:pt x="543" y="584"/>
                  </a:lnTo>
                  <a:lnTo>
                    <a:pt x="533" y="589"/>
                  </a:lnTo>
                  <a:lnTo>
                    <a:pt x="526" y="595"/>
                  </a:lnTo>
                  <a:lnTo>
                    <a:pt x="519" y="603"/>
                  </a:lnTo>
                  <a:lnTo>
                    <a:pt x="514" y="612"/>
                  </a:lnTo>
                  <a:lnTo>
                    <a:pt x="513" y="621"/>
                  </a:lnTo>
                  <a:lnTo>
                    <a:pt x="514" y="630"/>
                  </a:lnTo>
                  <a:lnTo>
                    <a:pt x="516" y="638"/>
                  </a:lnTo>
                  <a:lnTo>
                    <a:pt x="519" y="648"/>
                  </a:lnTo>
                  <a:lnTo>
                    <a:pt x="522" y="659"/>
                  </a:lnTo>
                  <a:lnTo>
                    <a:pt x="524" y="668"/>
                  </a:lnTo>
                  <a:lnTo>
                    <a:pt x="526" y="680"/>
                  </a:lnTo>
                  <a:lnTo>
                    <a:pt x="526" y="692"/>
                  </a:lnTo>
                  <a:lnTo>
                    <a:pt x="523" y="704"/>
                  </a:lnTo>
                  <a:lnTo>
                    <a:pt x="519" y="713"/>
                  </a:lnTo>
                  <a:lnTo>
                    <a:pt x="516" y="723"/>
                  </a:lnTo>
                  <a:lnTo>
                    <a:pt x="510" y="731"/>
                  </a:lnTo>
                  <a:lnTo>
                    <a:pt x="503" y="742"/>
                  </a:lnTo>
                  <a:lnTo>
                    <a:pt x="495" y="749"/>
                  </a:lnTo>
                  <a:lnTo>
                    <a:pt x="488" y="754"/>
                  </a:lnTo>
                  <a:lnTo>
                    <a:pt x="480" y="760"/>
                  </a:lnTo>
                  <a:lnTo>
                    <a:pt x="470" y="766"/>
                  </a:lnTo>
                  <a:lnTo>
                    <a:pt x="462" y="769"/>
                  </a:lnTo>
                  <a:lnTo>
                    <a:pt x="454" y="770"/>
                  </a:lnTo>
                  <a:lnTo>
                    <a:pt x="441" y="772"/>
                  </a:lnTo>
                  <a:lnTo>
                    <a:pt x="425" y="772"/>
                  </a:lnTo>
                  <a:lnTo>
                    <a:pt x="407" y="772"/>
                  </a:lnTo>
                  <a:lnTo>
                    <a:pt x="398" y="772"/>
                  </a:lnTo>
                  <a:lnTo>
                    <a:pt x="387" y="770"/>
                  </a:lnTo>
                  <a:lnTo>
                    <a:pt x="374" y="767"/>
                  </a:lnTo>
                  <a:lnTo>
                    <a:pt x="364" y="762"/>
                  </a:lnTo>
                  <a:lnTo>
                    <a:pt x="357" y="758"/>
                  </a:lnTo>
                  <a:lnTo>
                    <a:pt x="350" y="751"/>
                  </a:lnTo>
                  <a:lnTo>
                    <a:pt x="344" y="746"/>
                  </a:lnTo>
                  <a:lnTo>
                    <a:pt x="338" y="739"/>
                  </a:lnTo>
                  <a:lnTo>
                    <a:pt x="334" y="732"/>
                  </a:lnTo>
                  <a:lnTo>
                    <a:pt x="329" y="723"/>
                  </a:lnTo>
                  <a:lnTo>
                    <a:pt x="327" y="714"/>
                  </a:lnTo>
                  <a:lnTo>
                    <a:pt x="327" y="707"/>
                  </a:lnTo>
                  <a:lnTo>
                    <a:pt x="327" y="697"/>
                  </a:lnTo>
                  <a:lnTo>
                    <a:pt x="327" y="689"/>
                  </a:lnTo>
                  <a:lnTo>
                    <a:pt x="331" y="680"/>
                  </a:lnTo>
                  <a:lnTo>
                    <a:pt x="334" y="669"/>
                  </a:lnTo>
                  <a:lnTo>
                    <a:pt x="337" y="659"/>
                  </a:lnTo>
                  <a:lnTo>
                    <a:pt x="339" y="651"/>
                  </a:lnTo>
                  <a:lnTo>
                    <a:pt x="339" y="642"/>
                  </a:lnTo>
                  <a:lnTo>
                    <a:pt x="339" y="636"/>
                  </a:lnTo>
                  <a:lnTo>
                    <a:pt x="337" y="629"/>
                  </a:lnTo>
                  <a:lnTo>
                    <a:pt x="331" y="621"/>
                  </a:lnTo>
                  <a:lnTo>
                    <a:pt x="326" y="616"/>
                  </a:lnTo>
                  <a:lnTo>
                    <a:pt x="320" y="609"/>
                  </a:lnTo>
                  <a:lnTo>
                    <a:pt x="312" y="605"/>
                  </a:lnTo>
                  <a:lnTo>
                    <a:pt x="305" y="601"/>
                  </a:lnTo>
                  <a:lnTo>
                    <a:pt x="294" y="597"/>
                  </a:lnTo>
                  <a:lnTo>
                    <a:pt x="285" y="595"/>
                  </a:lnTo>
                  <a:lnTo>
                    <a:pt x="273" y="593"/>
                  </a:lnTo>
                  <a:lnTo>
                    <a:pt x="263" y="592"/>
                  </a:lnTo>
                  <a:lnTo>
                    <a:pt x="252" y="590"/>
                  </a:lnTo>
                  <a:lnTo>
                    <a:pt x="240" y="588"/>
                  </a:lnTo>
                  <a:lnTo>
                    <a:pt x="230" y="585"/>
                  </a:lnTo>
                  <a:lnTo>
                    <a:pt x="219" y="582"/>
                  </a:lnTo>
                  <a:lnTo>
                    <a:pt x="209" y="578"/>
                  </a:lnTo>
                  <a:lnTo>
                    <a:pt x="202" y="573"/>
                  </a:lnTo>
                  <a:lnTo>
                    <a:pt x="196" y="567"/>
                  </a:lnTo>
                  <a:lnTo>
                    <a:pt x="192" y="558"/>
                  </a:lnTo>
                  <a:lnTo>
                    <a:pt x="189" y="548"/>
                  </a:lnTo>
                  <a:lnTo>
                    <a:pt x="188" y="539"/>
                  </a:lnTo>
                  <a:lnTo>
                    <a:pt x="189" y="529"/>
                  </a:lnTo>
                  <a:lnTo>
                    <a:pt x="190" y="521"/>
                  </a:lnTo>
                  <a:lnTo>
                    <a:pt x="189" y="512"/>
                  </a:lnTo>
                  <a:lnTo>
                    <a:pt x="185" y="505"/>
                  </a:lnTo>
                  <a:lnTo>
                    <a:pt x="179" y="497"/>
                  </a:lnTo>
                  <a:lnTo>
                    <a:pt x="174" y="492"/>
                  </a:lnTo>
                  <a:lnTo>
                    <a:pt x="166" y="487"/>
                  </a:lnTo>
                  <a:lnTo>
                    <a:pt x="156" y="484"/>
                  </a:lnTo>
                  <a:lnTo>
                    <a:pt x="144" y="481"/>
                  </a:lnTo>
                  <a:lnTo>
                    <a:pt x="133" y="480"/>
                  </a:lnTo>
                  <a:lnTo>
                    <a:pt x="123" y="478"/>
                  </a:lnTo>
                  <a:lnTo>
                    <a:pt x="111" y="478"/>
                  </a:lnTo>
                  <a:lnTo>
                    <a:pt x="102" y="480"/>
                  </a:lnTo>
                  <a:lnTo>
                    <a:pt x="92" y="480"/>
                  </a:lnTo>
                  <a:lnTo>
                    <a:pt x="82" y="481"/>
                  </a:lnTo>
                  <a:lnTo>
                    <a:pt x="71" y="482"/>
                  </a:lnTo>
                  <a:lnTo>
                    <a:pt x="55" y="482"/>
                  </a:lnTo>
                  <a:lnTo>
                    <a:pt x="45" y="482"/>
                  </a:lnTo>
                  <a:lnTo>
                    <a:pt x="33" y="480"/>
                  </a:lnTo>
                  <a:lnTo>
                    <a:pt x="25" y="476"/>
                  </a:lnTo>
                  <a:lnTo>
                    <a:pt x="17" y="471"/>
                  </a:lnTo>
                  <a:lnTo>
                    <a:pt x="10" y="465"/>
                  </a:lnTo>
                  <a:lnTo>
                    <a:pt x="7" y="458"/>
                  </a:lnTo>
                  <a:lnTo>
                    <a:pt x="2" y="445"/>
                  </a:lnTo>
                  <a:lnTo>
                    <a:pt x="1" y="432"/>
                  </a:lnTo>
                  <a:lnTo>
                    <a:pt x="1" y="419"/>
                  </a:lnTo>
                  <a:lnTo>
                    <a:pt x="0" y="403"/>
                  </a:lnTo>
                  <a:lnTo>
                    <a:pt x="1" y="389"/>
                  </a:lnTo>
                  <a:lnTo>
                    <a:pt x="2" y="373"/>
                  </a:lnTo>
                  <a:lnTo>
                    <a:pt x="3" y="359"/>
                  </a:lnTo>
                  <a:lnTo>
                    <a:pt x="4" y="345"/>
                  </a:lnTo>
                  <a:lnTo>
                    <a:pt x="6" y="334"/>
                  </a:lnTo>
                  <a:lnTo>
                    <a:pt x="8" y="322"/>
                  </a:lnTo>
                  <a:lnTo>
                    <a:pt x="10" y="313"/>
                  </a:lnTo>
                  <a:lnTo>
                    <a:pt x="15" y="307"/>
                  </a:lnTo>
                  <a:lnTo>
                    <a:pt x="21" y="301"/>
                  </a:lnTo>
                  <a:lnTo>
                    <a:pt x="26" y="297"/>
                  </a:lnTo>
                  <a:lnTo>
                    <a:pt x="34" y="293"/>
                  </a:lnTo>
                  <a:lnTo>
                    <a:pt x="42" y="291"/>
                  </a:lnTo>
                  <a:lnTo>
                    <a:pt x="51" y="290"/>
                  </a:lnTo>
                  <a:lnTo>
                    <a:pt x="63" y="289"/>
                  </a:lnTo>
                  <a:lnTo>
                    <a:pt x="74" y="290"/>
                  </a:lnTo>
                  <a:lnTo>
                    <a:pt x="88" y="291"/>
                  </a:lnTo>
                  <a:lnTo>
                    <a:pt x="101" y="292"/>
                  </a:lnTo>
                  <a:lnTo>
                    <a:pt x="111" y="293"/>
                  </a:lnTo>
                  <a:lnTo>
                    <a:pt x="126" y="293"/>
                  </a:lnTo>
                  <a:lnTo>
                    <a:pt x="141" y="291"/>
                  </a:lnTo>
                  <a:lnTo>
                    <a:pt x="154" y="289"/>
                  </a:lnTo>
                  <a:lnTo>
                    <a:pt x="166" y="285"/>
                  </a:lnTo>
                  <a:lnTo>
                    <a:pt x="174" y="282"/>
                  </a:lnTo>
                  <a:lnTo>
                    <a:pt x="182" y="276"/>
                  </a:lnTo>
                  <a:lnTo>
                    <a:pt x="188" y="268"/>
                  </a:lnTo>
                  <a:lnTo>
                    <a:pt x="192" y="260"/>
                  </a:lnTo>
                  <a:lnTo>
                    <a:pt x="193" y="252"/>
                  </a:lnTo>
                  <a:lnTo>
                    <a:pt x="193" y="246"/>
                  </a:lnTo>
                  <a:lnTo>
                    <a:pt x="192" y="235"/>
                  </a:lnTo>
                  <a:lnTo>
                    <a:pt x="193" y="223"/>
                  </a:lnTo>
                  <a:lnTo>
                    <a:pt x="195" y="214"/>
                  </a:lnTo>
                  <a:lnTo>
                    <a:pt x="198" y="206"/>
                  </a:lnTo>
                  <a:lnTo>
                    <a:pt x="203" y="200"/>
                  </a:lnTo>
                  <a:lnTo>
                    <a:pt x="212" y="194"/>
                  </a:lnTo>
                  <a:lnTo>
                    <a:pt x="223" y="190"/>
                  </a:lnTo>
                  <a:lnTo>
                    <a:pt x="235" y="186"/>
                  </a:lnTo>
                  <a:lnTo>
                    <a:pt x="248" y="184"/>
                  </a:lnTo>
                  <a:lnTo>
                    <a:pt x="258" y="181"/>
                  </a:lnTo>
                  <a:lnTo>
                    <a:pt x="272" y="180"/>
                  </a:lnTo>
                  <a:lnTo>
                    <a:pt x="284" y="177"/>
                  </a:lnTo>
                  <a:lnTo>
                    <a:pt x="299" y="174"/>
                  </a:lnTo>
                  <a:lnTo>
                    <a:pt x="313" y="169"/>
                  </a:lnTo>
                  <a:lnTo>
                    <a:pt x="325" y="161"/>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11" name="Rectangle 12">
              <a:extLst>
                <a:ext uri="{FF2B5EF4-FFF2-40B4-BE49-F238E27FC236}">
                  <a16:creationId xmlns:a16="http://schemas.microsoft.com/office/drawing/2014/main" id="{9F6B349A-064E-0A82-2748-3B55DB93F2DE}"/>
                </a:ext>
              </a:extLst>
            </p:cNvPr>
            <p:cNvSpPr>
              <a:spLocks noChangeArrowheads="1"/>
            </p:cNvSpPr>
            <p:nvPr/>
          </p:nvSpPr>
          <p:spPr bwMode="auto">
            <a:xfrm>
              <a:off x="8105869" y="853385"/>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Regler</a:t>
              </a:r>
            </a:p>
          </p:txBody>
        </p:sp>
      </p:grpSp>
      <p:sp>
        <p:nvSpPr>
          <p:cNvPr id="12" name="Tekstfelt 11">
            <a:extLst>
              <a:ext uri="{FF2B5EF4-FFF2-40B4-BE49-F238E27FC236}">
                <a16:creationId xmlns:a16="http://schemas.microsoft.com/office/drawing/2014/main" id="{6451053D-D7B6-9C88-2AAA-E386DC3A13CF}"/>
              </a:ext>
            </a:extLst>
          </p:cNvPr>
          <p:cNvSpPr txBox="1"/>
          <p:nvPr/>
        </p:nvSpPr>
        <p:spPr>
          <a:xfrm>
            <a:off x="464102" y="2791598"/>
            <a:ext cx="10184847" cy="2554545"/>
          </a:xfrm>
          <a:prstGeom prst="rect">
            <a:avLst/>
          </a:prstGeom>
          <a:solidFill>
            <a:srgbClr val="CC0000"/>
          </a:solidFill>
        </p:spPr>
        <p:txBody>
          <a:bodyPr wrap="square" rtlCol="0">
            <a:spAutoFit/>
          </a:bodyPr>
          <a:lstStyle/>
          <a:p>
            <a:pPr>
              <a:spcBef>
                <a:spcPct val="50000"/>
              </a:spcBef>
            </a:pPr>
            <a:r>
              <a:rPr lang="da-DK" sz="2500" dirty="0">
                <a:solidFill>
                  <a:prstClr val="white"/>
                </a:solidFill>
              </a:rPr>
              <a:t>Et effektivt team har regler for:</a:t>
            </a:r>
          </a:p>
          <a:p>
            <a:pPr marL="285731" indent="-285731">
              <a:spcBef>
                <a:spcPct val="50000"/>
              </a:spcBef>
              <a:buFont typeface="Arial" pitchFamily="34" charset="0"/>
              <a:buChar char="•"/>
            </a:pPr>
            <a:r>
              <a:rPr lang="da-DK" dirty="0">
                <a:solidFill>
                  <a:prstClr val="white"/>
                </a:solidFill>
              </a:rPr>
              <a:t>Hvordan beslutninger træffes </a:t>
            </a:r>
          </a:p>
          <a:p>
            <a:pPr marL="285731" indent="-285731">
              <a:spcBef>
                <a:spcPct val="50000"/>
              </a:spcBef>
              <a:buFont typeface="Arial" pitchFamily="34" charset="0"/>
              <a:buChar char="•"/>
            </a:pPr>
            <a:r>
              <a:rPr lang="da-DK" dirty="0">
                <a:solidFill>
                  <a:prstClr val="white"/>
                </a:solidFill>
              </a:rPr>
              <a:t>Hvordan beslutninger føres ud i livet </a:t>
            </a:r>
          </a:p>
          <a:p>
            <a:pPr marL="285731" indent="-285731">
              <a:spcBef>
                <a:spcPct val="50000"/>
              </a:spcBef>
              <a:buFont typeface="Arial" pitchFamily="34" charset="0"/>
              <a:buChar char="•"/>
            </a:pPr>
            <a:r>
              <a:rPr lang="da-DK" dirty="0">
                <a:solidFill>
                  <a:prstClr val="white"/>
                </a:solidFill>
              </a:rPr>
              <a:t>Hvordan problemer løses med baggrund i fakta </a:t>
            </a:r>
          </a:p>
          <a:p>
            <a:pPr marL="285731" indent="-285731">
              <a:spcBef>
                <a:spcPct val="50000"/>
              </a:spcBef>
              <a:buFont typeface="Arial" pitchFamily="34" charset="0"/>
              <a:buChar char="•"/>
            </a:pPr>
            <a:r>
              <a:rPr lang="da-DK" dirty="0">
                <a:solidFill>
                  <a:prstClr val="white"/>
                </a:solidFill>
              </a:rPr>
              <a:t>Hvordan gruppen ønsker at bruge tid </a:t>
            </a:r>
          </a:p>
          <a:p>
            <a:pPr marL="285731" indent="-285731">
              <a:spcBef>
                <a:spcPct val="50000"/>
              </a:spcBef>
              <a:buFont typeface="Arial" pitchFamily="34" charset="0"/>
              <a:buChar char="•"/>
            </a:pPr>
            <a:r>
              <a:rPr lang="da-DK" dirty="0">
                <a:solidFill>
                  <a:prstClr val="white"/>
                </a:solidFill>
              </a:rPr>
              <a:t>Hvordan forskelle mellem gruppens medlemmer gøres til en kilde til vækst i stedet for en kilde til konflikt</a:t>
            </a:r>
          </a:p>
        </p:txBody>
      </p:sp>
      <p:sp>
        <p:nvSpPr>
          <p:cNvPr id="13" name="Titel 3">
            <a:extLst>
              <a:ext uri="{FF2B5EF4-FFF2-40B4-BE49-F238E27FC236}">
                <a16:creationId xmlns:a16="http://schemas.microsoft.com/office/drawing/2014/main" id="{F9793BCD-2226-B48A-BAB9-41A74EB9F623}"/>
              </a:ext>
            </a:extLst>
          </p:cNvPr>
          <p:cNvSpPr txBox="1">
            <a:spLocks/>
          </p:cNvSpPr>
          <p:nvPr/>
        </p:nvSpPr>
        <p:spPr>
          <a:xfrm>
            <a:off x="1960466" y="1651303"/>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b="1" dirty="0"/>
              <a:t>R</a:t>
            </a:r>
            <a:r>
              <a:rPr lang="da-DK" dirty="0"/>
              <a:t>egler</a:t>
            </a:r>
          </a:p>
        </p:txBody>
      </p:sp>
    </p:spTree>
    <p:extLst>
      <p:ext uri="{BB962C8B-B14F-4D97-AF65-F5344CB8AC3E}">
        <p14:creationId xmlns:p14="http://schemas.microsoft.com/office/powerpoint/2010/main" val="3062559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grpSp>
        <p:nvGrpSpPr>
          <p:cNvPr id="13" name="Gruppe 12">
            <a:extLst>
              <a:ext uri="{FF2B5EF4-FFF2-40B4-BE49-F238E27FC236}">
                <a16:creationId xmlns:a16="http://schemas.microsoft.com/office/drawing/2014/main" id="{9FE48C51-4400-6A8D-8B53-D9A9EA754F4D}"/>
              </a:ext>
            </a:extLst>
          </p:cNvPr>
          <p:cNvGrpSpPr/>
          <p:nvPr/>
        </p:nvGrpSpPr>
        <p:grpSpPr>
          <a:xfrm>
            <a:off x="476076" y="1566455"/>
            <a:ext cx="1592746" cy="979577"/>
            <a:chOff x="7241381" y="2417"/>
            <a:chExt cx="1819664" cy="1166812"/>
          </a:xfrm>
        </p:grpSpPr>
        <p:sp>
          <p:nvSpPr>
            <p:cNvPr id="14" name="Freeform 5">
              <a:extLst>
                <a:ext uri="{FF2B5EF4-FFF2-40B4-BE49-F238E27FC236}">
                  <a16:creationId xmlns:a16="http://schemas.microsoft.com/office/drawing/2014/main" id="{2B306FB3-4480-6E9A-571C-151F413AA29F}"/>
                </a:ext>
              </a:extLst>
            </p:cNvPr>
            <p:cNvSpPr>
              <a:spLocks/>
            </p:cNvSpPr>
            <p:nvPr/>
          </p:nvSpPr>
          <p:spPr bwMode="auto">
            <a:xfrm>
              <a:off x="8106568" y="2417"/>
              <a:ext cx="862013" cy="712787"/>
            </a:xfrm>
            <a:custGeom>
              <a:avLst/>
              <a:gdLst>
                <a:gd name="T0" fmla="*/ 0 w 767"/>
                <a:gd name="T1" fmla="*/ 0 h 617"/>
                <a:gd name="T2" fmla="*/ 2147483647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2147483647 h 617"/>
                <a:gd name="T26" fmla="*/ 2147483647 w 767"/>
                <a:gd name="T27" fmla="*/ 2147483647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0" y="129"/>
                  </a:moveTo>
                  <a:lnTo>
                    <a:pt x="0" y="0"/>
                  </a:lnTo>
                  <a:lnTo>
                    <a:pt x="765" y="0"/>
                  </a:lnTo>
                  <a:lnTo>
                    <a:pt x="766" y="492"/>
                  </a:lnTo>
                  <a:lnTo>
                    <a:pt x="699" y="492"/>
                  </a:lnTo>
                  <a:lnTo>
                    <a:pt x="697" y="496"/>
                  </a:lnTo>
                  <a:lnTo>
                    <a:pt x="695" y="502"/>
                  </a:lnTo>
                  <a:lnTo>
                    <a:pt x="695" y="507"/>
                  </a:lnTo>
                  <a:lnTo>
                    <a:pt x="696" y="514"/>
                  </a:lnTo>
                  <a:lnTo>
                    <a:pt x="698" y="521"/>
                  </a:lnTo>
                  <a:lnTo>
                    <a:pt x="701" y="531"/>
                  </a:lnTo>
                  <a:lnTo>
                    <a:pt x="703" y="538"/>
                  </a:lnTo>
                  <a:lnTo>
                    <a:pt x="705" y="546"/>
                  </a:lnTo>
                  <a:lnTo>
                    <a:pt x="706" y="553"/>
                  </a:lnTo>
                  <a:lnTo>
                    <a:pt x="706" y="561"/>
                  </a:lnTo>
                  <a:lnTo>
                    <a:pt x="705" y="568"/>
                  </a:lnTo>
                  <a:lnTo>
                    <a:pt x="703" y="576"/>
                  </a:lnTo>
                  <a:lnTo>
                    <a:pt x="700" y="583"/>
                  </a:lnTo>
                  <a:lnTo>
                    <a:pt x="695" y="589"/>
                  </a:lnTo>
                  <a:lnTo>
                    <a:pt x="687" y="595"/>
                  </a:lnTo>
                  <a:lnTo>
                    <a:pt x="680" y="600"/>
                  </a:lnTo>
                  <a:lnTo>
                    <a:pt x="673" y="605"/>
                  </a:lnTo>
                  <a:lnTo>
                    <a:pt x="666" y="609"/>
                  </a:lnTo>
                  <a:lnTo>
                    <a:pt x="656" y="612"/>
                  </a:lnTo>
                  <a:lnTo>
                    <a:pt x="645" y="614"/>
                  </a:lnTo>
                  <a:lnTo>
                    <a:pt x="635" y="616"/>
                  </a:lnTo>
                  <a:lnTo>
                    <a:pt x="625" y="616"/>
                  </a:lnTo>
                  <a:lnTo>
                    <a:pt x="615" y="616"/>
                  </a:lnTo>
                  <a:lnTo>
                    <a:pt x="606" y="616"/>
                  </a:lnTo>
                  <a:lnTo>
                    <a:pt x="598" y="614"/>
                  </a:lnTo>
                  <a:lnTo>
                    <a:pt x="590" y="612"/>
                  </a:lnTo>
                  <a:lnTo>
                    <a:pt x="581" y="610"/>
                  </a:lnTo>
                  <a:lnTo>
                    <a:pt x="575" y="607"/>
                  </a:lnTo>
                  <a:lnTo>
                    <a:pt x="567" y="602"/>
                  </a:lnTo>
                  <a:lnTo>
                    <a:pt x="561" y="597"/>
                  </a:lnTo>
                  <a:lnTo>
                    <a:pt x="554" y="591"/>
                  </a:lnTo>
                  <a:lnTo>
                    <a:pt x="548" y="585"/>
                  </a:lnTo>
                  <a:lnTo>
                    <a:pt x="543" y="578"/>
                  </a:lnTo>
                  <a:lnTo>
                    <a:pt x="540" y="570"/>
                  </a:lnTo>
                  <a:lnTo>
                    <a:pt x="537" y="561"/>
                  </a:lnTo>
                  <a:lnTo>
                    <a:pt x="537" y="552"/>
                  </a:lnTo>
                  <a:lnTo>
                    <a:pt x="540" y="543"/>
                  </a:lnTo>
                  <a:lnTo>
                    <a:pt x="542" y="534"/>
                  </a:lnTo>
                  <a:lnTo>
                    <a:pt x="546" y="526"/>
                  </a:lnTo>
                  <a:lnTo>
                    <a:pt x="549" y="516"/>
                  </a:lnTo>
                  <a:lnTo>
                    <a:pt x="550" y="508"/>
                  </a:lnTo>
                  <a:lnTo>
                    <a:pt x="550" y="503"/>
                  </a:lnTo>
                  <a:lnTo>
                    <a:pt x="549" y="499"/>
                  </a:lnTo>
                  <a:lnTo>
                    <a:pt x="547" y="495"/>
                  </a:lnTo>
                  <a:lnTo>
                    <a:pt x="420" y="495"/>
                  </a:lnTo>
                  <a:lnTo>
                    <a:pt x="422" y="477"/>
                  </a:lnTo>
                  <a:lnTo>
                    <a:pt x="421" y="466"/>
                  </a:lnTo>
                  <a:lnTo>
                    <a:pt x="420" y="456"/>
                  </a:lnTo>
                  <a:lnTo>
                    <a:pt x="418" y="447"/>
                  </a:lnTo>
                  <a:lnTo>
                    <a:pt x="417" y="441"/>
                  </a:lnTo>
                  <a:lnTo>
                    <a:pt x="413" y="436"/>
                  </a:lnTo>
                  <a:lnTo>
                    <a:pt x="409" y="431"/>
                  </a:lnTo>
                  <a:lnTo>
                    <a:pt x="403" y="426"/>
                  </a:lnTo>
                  <a:lnTo>
                    <a:pt x="395" y="422"/>
                  </a:lnTo>
                  <a:lnTo>
                    <a:pt x="388" y="420"/>
                  </a:lnTo>
                  <a:lnTo>
                    <a:pt x="381" y="419"/>
                  </a:lnTo>
                  <a:lnTo>
                    <a:pt x="370" y="419"/>
                  </a:lnTo>
                  <a:lnTo>
                    <a:pt x="357" y="419"/>
                  </a:lnTo>
                  <a:lnTo>
                    <a:pt x="344" y="419"/>
                  </a:lnTo>
                  <a:lnTo>
                    <a:pt x="330" y="420"/>
                  </a:lnTo>
                  <a:lnTo>
                    <a:pt x="319" y="421"/>
                  </a:lnTo>
                  <a:lnTo>
                    <a:pt x="305" y="422"/>
                  </a:lnTo>
                  <a:lnTo>
                    <a:pt x="294" y="421"/>
                  </a:lnTo>
                  <a:lnTo>
                    <a:pt x="284" y="420"/>
                  </a:lnTo>
                  <a:lnTo>
                    <a:pt x="269" y="417"/>
                  </a:lnTo>
                  <a:lnTo>
                    <a:pt x="259" y="413"/>
                  </a:lnTo>
                  <a:lnTo>
                    <a:pt x="250" y="408"/>
                  </a:lnTo>
                  <a:lnTo>
                    <a:pt x="244" y="402"/>
                  </a:lnTo>
                  <a:lnTo>
                    <a:pt x="239" y="395"/>
                  </a:lnTo>
                  <a:lnTo>
                    <a:pt x="234" y="387"/>
                  </a:lnTo>
                  <a:lnTo>
                    <a:pt x="234" y="378"/>
                  </a:lnTo>
                  <a:lnTo>
                    <a:pt x="234" y="368"/>
                  </a:lnTo>
                  <a:lnTo>
                    <a:pt x="234" y="359"/>
                  </a:lnTo>
                  <a:lnTo>
                    <a:pt x="234" y="351"/>
                  </a:lnTo>
                  <a:lnTo>
                    <a:pt x="231" y="341"/>
                  </a:lnTo>
                  <a:lnTo>
                    <a:pt x="229" y="336"/>
                  </a:lnTo>
                  <a:lnTo>
                    <a:pt x="226" y="331"/>
                  </a:lnTo>
                  <a:lnTo>
                    <a:pt x="222" y="327"/>
                  </a:lnTo>
                  <a:lnTo>
                    <a:pt x="218" y="323"/>
                  </a:lnTo>
                  <a:lnTo>
                    <a:pt x="209" y="320"/>
                  </a:lnTo>
                  <a:lnTo>
                    <a:pt x="199" y="316"/>
                  </a:lnTo>
                  <a:lnTo>
                    <a:pt x="188" y="314"/>
                  </a:lnTo>
                  <a:lnTo>
                    <a:pt x="175" y="311"/>
                  </a:lnTo>
                  <a:lnTo>
                    <a:pt x="161" y="308"/>
                  </a:lnTo>
                  <a:lnTo>
                    <a:pt x="148" y="307"/>
                  </a:lnTo>
                  <a:lnTo>
                    <a:pt x="138" y="304"/>
                  </a:lnTo>
                  <a:lnTo>
                    <a:pt x="127" y="302"/>
                  </a:lnTo>
                  <a:lnTo>
                    <a:pt x="116" y="298"/>
                  </a:lnTo>
                  <a:lnTo>
                    <a:pt x="109" y="293"/>
                  </a:lnTo>
                  <a:lnTo>
                    <a:pt x="100" y="287"/>
                  </a:lnTo>
                  <a:lnTo>
                    <a:pt x="94" y="282"/>
                  </a:lnTo>
                  <a:lnTo>
                    <a:pt x="89" y="275"/>
                  </a:lnTo>
                  <a:lnTo>
                    <a:pt x="85" y="267"/>
                  </a:lnTo>
                  <a:lnTo>
                    <a:pt x="84" y="259"/>
                  </a:lnTo>
                  <a:lnTo>
                    <a:pt x="84" y="251"/>
                  </a:lnTo>
                  <a:lnTo>
                    <a:pt x="86" y="244"/>
                  </a:lnTo>
                  <a:lnTo>
                    <a:pt x="89" y="234"/>
                  </a:lnTo>
                  <a:lnTo>
                    <a:pt x="92" y="224"/>
                  </a:lnTo>
                  <a:lnTo>
                    <a:pt x="94" y="214"/>
                  </a:lnTo>
                  <a:lnTo>
                    <a:pt x="96" y="205"/>
                  </a:lnTo>
                  <a:lnTo>
                    <a:pt x="98" y="195"/>
                  </a:lnTo>
                  <a:lnTo>
                    <a:pt x="96" y="185"/>
                  </a:lnTo>
                  <a:lnTo>
                    <a:pt x="94" y="177"/>
                  </a:lnTo>
                  <a:lnTo>
                    <a:pt x="90" y="168"/>
                  </a:lnTo>
                  <a:lnTo>
                    <a:pt x="84" y="160"/>
                  </a:lnTo>
                  <a:lnTo>
                    <a:pt x="78" y="153"/>
                  </a:lnTo>
                  <a:lnTo>
                    <a:pt x="75" y="150"/>
                  </a:lnTo>
                  <a:lnTo>
                    <a:pt x="69" y="144"/>
                  </a:lnTo>
                  <a:lnTo>
                    <a:pt x="63" y="140"/>
                  </a:lnTo>
                  <a:lnTo>
                    <a:pt x="57" y="137"/>
                  </a:lnTo>
                  <a:lnTo>
                    <a:pt x="49" y="134"/>
                  </a:lnTo>
                  <a:lnTo>
                    <a:pt x="41" y="131"/>
                  </a:lnTo>
                  <a:lnTo>
                    <a:pt x="31" y="129"/>
                  </a:lnTo>
                  <a:lnTo>
                    <a:pt x="20" y="129"/>
                  </a:lnTo>
                  <a:lnTo>
                    <a:pt x="10" y="129"/>
                  </a:lnTo>
                  <a:lnTo>
                    <a:pt x="0" y="129"/>
                  </a:lnTo>
                </a:path>
              </a:pathLst>
            </a:custGeom>
            <a:solidFill>
              <a:srgbClr val="92D05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15" name="Freeform 6">
              <a:extLst>
                <a:ext uri="{FF2B5EF4-FFF2-40B4-BE49-F238E27FC236}">
                  <a16:creationId xmlns:a16="http://schemas.microsoft.com/office/drawing/2014/main" id="{B92B44F0-8513-9E06-9D31-D1D36676CA6F}"/>
                </a:ext>
              </a:extLst>
            </p:cNvPr>
            <p:cNvSpPr>
              <a:spLocks/>
            </p:cNvSpPr>
            <p:nvPr/>
          </p:nvSpPr>
          <p:spPr bwMode="auto">
            <a:xfrm>
              <a:off x="8101806" y="570742"/>
              <a:ext cx="866775" cy="598487"/>
            </a:xfrm>
            <a:custGeom>
              <a:avLst/>
              <a:gdLst>
                <a:gd name="T0" fmla="*/ 0 w 771"/>
                <a:gd name="T1" fmla="*/ 2147483647 h 517"/>
                <a:gd name="T2" fmla="*/ 2147483647 w 771"/>
                <a:gd name="T3" fmla="*/ 0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0" y="408"/>
                  </a:moveTo>
                  <a:lnTo>
                    <a:pt x="0" y="516"/>
                  </a:lnTo>
                  <a:lnTo>
                    <a:pt x="770" y="516"/>
                  </a:lnTo>
                  <a:lnTo>
                    <a:pt x="769" y="0"/>
                  </a:lnTo>
                  <a:lnTo>
                    <a:pt x="701" y="0"/>
                  </a:lnTo>
                  <a:lnTo>
                    <a:pt x="697" y="10"/>
                  </a:lnTo>
                  <a:lnTo>
                    <a:pt x="697" y="17"/>
                  </a:lnTo>
                  <a:lnTo>
                    <a:pt x="700" y="27"/>
                  </a:lnTo>
                  <a:lnTo>
                    <a:pt x="703" y="37"/>
                  </a:lnTo>
                  <a:lnTo>
                    <a:pt x="707" y="50"/>
                  </a:lnTo>
                  <a:lnTo>
                    <a:pt x="709" y="60"/>
                  </a:lnTo>
                  <a:lnTo>
                    <a:pt x="709" y="69"/>
                  </a:lnTo>
                  <a:lnTo>
                    <a:pt x="708" y="79"/>
                  </a:lnTo>
                  <a:lnTo>
                    <a:pt x="705" y="88"/>
                  </a:lnTo>
                  <a:lnTo>
                    <a:pt x="697" y="97"/>
                  </a:lnTo>
                  <a:lnTo>
                    <a:pt x="689" y="104"/>
                  </a:lnTo>
                  <a:lnTo>
                    <a:pt x="679" y="111"/>
                  </a:lnTo>
                  <a:lnTo>
                    <a:pt x="669" y="116"/>
                  </a:lnTo>
                  <a:lnTo>
                    <a:pt x="656" y="120"/>
                  </a:lnTo>
                  <a:lnTo>
                    <a:pt x="645" y="122"/>
                  </a:lnTo>
                  <a:lnTo>
                    <a:pt x="629" y="123"/>
                  </a:lnTo>
                  <a:lnTo>
                    <a:pt x="610" y="122"/>
                  </a:lnTo>
                  <a:lnTo>
                    <a:pt x="598" y="120"/>
                  </a:lnTo>
                  <a:lnTo>
                    <a:pt x="588" y="118"/>
                  </a:lnTo>
                  <a:lnTo>
                    <a:pt x="578" y="113"/>
                  </a:lnTo>
                  <a:lnTo>
                    <a:pt x="565" y="105"/>
                  </a:lnTo>
                  <a:lnTo>
                    <a:pt x="557" y="97"/>
                  </a:lnTo>
                  <a:lnTo>
                    <a:pt x="550" y="89"/>
                  </a:lnTo>
                  <a:lnTo>
                    <a:pt x="546" y="80"/>
                  </a:lnTo>
                  <a:lnTo>
                    <a:pt x="543" y="72"/>
                  </a:lnTo>
                  <a:lnTo>
                    <a:pt x="543" y="63"/>
                  </a:lnTo>
                  <a:lnTo>
                    <a:pt x="545" y="54"/>
                  </a:lnTo>
                  <a:lnTo>
                    <a:pt x="547" y="45"/>
                  </a:lnTo>
                  <a:lnTo>
                    <a:pt x="550" y="36"/>
                  </a:lnTo>
                  <a:lnTo>
                    <a:pt x="553" y="27"/>
                  </a:lnTo>
                  <a:lnTo>
                    <a:pt x="555" y="19"/>
                  </a:lnTo>
                  <a:lnTo>
                    <a:pt x="555" y="11"/>
                  </a:lnTo>
                  <a:lnTo>
                    <a:pt x="552" y="2"/>
                  </a:lnTo>
                  <a:lnTo>
                    <a:pt x="423" y="2"/>
                  </a:lnTo>
                  <a:lnTo>
                    <a:pt x="425" y="21"/>
                  </a:lnTo>
                  <a:lnTo>
                    <a:pt x="423" y="33"/>
                  </a:lnTo>
                  <a:lnTo>
                    <a:pt x="423" y="44"/>
                  </a:lnTo>
                  <a:lnTo>
                    <a:pt x="423" y="53"/>
                  </a:lnTo>
                  <a:lnTo>
                    <a:pt x="421" y="63"/>
                  </a:lnTo>
                  <a:lnTo>
                    <a:pt x="419" y="72"/>
                  </a:lnTo>
                  <a:lnTo>
                    <a:pt x="416" y="79"/>
                  </a:lnTo>
                  <a:lnTo>
                    <a:pt x="411" y="85"/>
                  </a:lnTo>
                  <a:lnTo>
                    <a:pt x="404" y="90"/>
                  </a:lnTo>
                  <a:lnTo>
                    <a:pt x="397" y="94"/>
                  </a:lnTo>
                  <a:lnTo>
                    <a:pt x="388" y="96"/>
                  </a:lnTo>
                  <a:lnTo>
                    <a:pt x="379" y="97"/>
                  </a:lnTo>
                  <a:lnTo>
                    <a:pt x="370" y="98"/>
                  </a:lnTo>
                  <a:lnTo>
                    <a:pt x="359" y="98"/>
                  </a:lnTo>
                  <a:lnTo>
                    <a:pt x="348" y="97"/>
                  </a:lnTo>
                  <a:lnTo>
                    <a:pt x="339" y="96"/>
                  </a:lnTo>
                  <a:lnTo>
                    <a:pt x="329" y="95"/>
                  </a:lnTo>
                  <a:lnTo>
                    <a:pt x="316" y="95"/>
                  </a:lnTo>
                  <a:lnTo>
                    <a:pt x="303" y="95"/>
                  </a:lnTo>
                  <a:lnTo>
                    <a:pt x="292" y="95"/>
                  </a:lnTo>
                  <a:lnTo>
                    <a:pt x="280" y="97"/>
                  </a:lnTo>
                  <a:lnTo>
                    <a:pt x="268" y="99"/>
                  </a:lnTo>
                  <a:lnTo>
                    <a:pt x="260" y="103"/>
                  </a:lnTo>
                  <a:lnTo>
                    <a:pt x="250" y="108"/>
                  </a:lnTo>
                  <a:lnTo>
                    <a:pt x="245" y="115"/>
                  </a:lnTo>
                  <a:lnTo>
                    <a:pt x="238" y="122"/>
                  </a:lnTo>
                  <a:lnTo>
                    <a:pt x="236" y="129"/>
                  </a:lnTo>
                  <a:lnTo>
                    <a:pt x="235" y="137"/>
                  </a:lnTo>
                  <a:lnTo>
                    <a:pt x="236" y="146"/>
                  </a:lnTo>
                  <a:lnTo>
                    <a:pt x="236" y="154"/>
                  </a:lnTo>
                  <a:lnTo>
                    <a:pt x="236" y="164"/>
                  </a:lnTo>
                  <a:lnTo>
                    <a:pt x="234" y="171"/>
                  </a:lnTo>
                  <a:lnTo>
                    <a:pt x="231" y="179"/>
                  </a:lnTo>
                  <a:lnTo>
                    <a:pt x="227" y="185"/>
                  </a:lnTo>
                  <a:lnTo>
                    <a:pt x="222" y="191"/>
                  </a:lnTo>
                  <a:lnTo>
                    <a:pt x="213" y="196"/>
                  </a:lnTo>
                  <a:lnTo>
                    <a:pt x="203" y="199"/>
                  </a:lnTo>
                  <a:lnTo>
                    <a:pt x="192" y="202"/>
                  </a:lnTo>
                  <a:lnTo>
                    <a:pt x="182" y="204"/>
                  </a:lnTo>
                  <a:lnTo>
                    <a:pt x="172" y="206"/>
                  </a:lnTo>
                  <a:lnTo>
                    <a:pt x="158" y="208"/>
                  </a:lnTo>
                  <a:lnTo>
                    <a:pt x="147" y="210"/>
                  </a:lnTo>
                  <a:lnTo>
                    <a:pt x="135" y="212"/>
                  </a:lnTo>
                  <a:lnTo>
                    <a:pt x="126" y="215"/>
                  </a:lnTo>
                  <a:lnTo>
                    <a:pt x="117" y="218"/>
                  </a:lnTo>
                  <a:lnTo>
                    <a:pt x="109" y="223"/>
                  </a:lnTo>
                  <a:lnTo>
                    <a:pt x="103" y="227"/>
                  </a:lnTo>
                  <a:lnTo>
                    <a:pt x="95" y="235"/>
                  </a:lnTo>
                  <a:lnTo>
                    <a:pt x="91" y="241"/>
                  </a:lnTo>
                  <a:lnTo>
                    <a:pt x="87" y="249"/>
                  </a:lnTo>
                  <a:lnTo>
                    <a:pt x="85" y="258"/>
                  </a:lnTo>
                  <a:lnTo>
                    <a:pt x="86" y="267"/>
                  </a:lnTo>
                  <a:lnTo>
                    <a:pt x="88" y="276"/>
                  </a:lnTo>
                  <a:lnTo>
                    <a:pt x="91" y="286"/>
                  </a:lnTo>
                  <a:lnTo>
                    <a:pt x="94" y="298"/>
                  </a:lnTo>
                  <a:lnTo>
                    <a:pt x="97" y="308"/>
                  </a:lnTo>
                  <a:lnTo>
                    <a:pt x="98" y="316"/>
                  </a:lnTo>
                  <a:lnTo>
                    <a:pt x="98" y="324"/>
                  </a:lnTo>
                  <a:lnTo>
                    <a:pt x="97" y="334"/>
                  </a:lnTo>
                  <a:lnTo>
                    <a:pt x="94" y="343"/>
                  </a:lnTo>
                  <a:lnTo>
                    <a:pt x="91" y="351"/>
                  </a:lnTo>
                  <a:lnTo>
                    <a:pt x="87" y="358"/>
                  </a:lnTo>
                  <a:lnTo>
                    <a:pt x="81" y="367"/>
                  </a:lnTo>
                  <a:lnTo>
                    <a:pt x="74" y="378"/>
                  </a:lnTo>
                  <a:lnTo>
                    <a:pt x="66" y="385"/>
                  </a:lnTo>
                  <a:lnTo>
                    <a:pt x="59" y="391"/>
                  </a:lnTo>
                  <a:lnTo>
                    <a:pt x="51" y="397"/>
                  </a:lnTo>
                  <a:lnTo>
                    <a:pt x="43" y="401"/>
                  </a:lnTo>
                  <a:lnTo>
                    <a:pt x="35" y="404"/>
                  </a:lnTo>
                  <a:lnTo>
                    <a:pt x="24" y="406"/>
                  </a:lnTo>
                  <a:lnTo>
                    <a:pt x="11" y="408"/>
                  </a:lnTo>
                  <a:lnTo>
                    <a:pt x="0" y="408"/>
                  </a:lnTo>
                </a:path>
              </a:pathLst>
            </a:custGeom>
            <a:solidFill>
              <a:srgbClr val="C00000"/>
            </a:solidFill>
            <a:ln w="25400">
              <a:solidFill>
                <a:schemeClr val="tx1"/>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pPr eaLnBrk="1" hangingPunct="1"/>
              <a:endParaRPr lang="da-DK" sz="900" dirty="0">
                <a:solidFill>
                  <a:prstClr val="black"/>
                </a:solidFill>
                <a:latin typeface="Century Gothic" panose="020B0502020202020204"/>
              </a:endParaRPr>
            </a:p>
          </p:txBody>
        </p:sp>
        <p:sp>
          <p:nvSpPr>
            <p:cNvPr id="16" name="Freeform 7">
              <a:extLst>
                <a:ext uri="{FF2B5EF4-FFF2-40B4-BE49-F238E27FC236}">
                  <a16:creationId xmlns:a16="http://schemas.microsoft.com/office/drawing/2014/main" id="{9A285B1D-9DF9-78C8-652F-ECB3ADAAA251}"/>
                </a:ext>
              </a:extLst>
            </p:cNvPr>
            <p:cNvSpPr>
              <a:spLocks/>
            </p:cNvSpPr>
            <p:nvPr/>
          </p:nvSpPr>
          <p:spPr bwMode="auto">
            <a:xfrm>
              <a:off x="7241381" y="456442"/>
              <a:ext cx="862012" cy="712787"/>
            </a:xfrm>
            <a:custGeom>
              <a:avLst/>
              <a:gdLst>
                <a:gd name="T0" fmla="*/ 2147483647 w 767"/>
                <a:gd name="T1" fmla="*/ 2147483647 h 617"/>
                <a:gd name="T2" fmla="*/ 0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0 h 617"/>
                <a:gd name="T26" fmla="*/ 2147483647 w 767"/>
                <a:gd name="T27" fmla="*/ 0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766" y="507"/>
                  </a:moveTo>
                  <a:lnTo>
                    <a:pt x="766" y="616"/>
                  </a:lnTo>
                  <a:lnTo>
                    <a:pt x="1" y="616"/>
                  </a:lnTo>
                  <a:lnTo>
                    <a:pt x="0" y="124"/>
                  </a:lnTo>
                  <a:lnTo>
                    <a:pt x="66" y="124"/>
                  </a:lnTo>
                  <a:lnTo>
                    <a:pt x="69" y="120"/>
                  </a:lnTo>
                  <a:lnTo>
                    <a:pt x="71" y="114"/>
                  </a:lnTo>
                  <a:lnTo>
                    <a:pt x="71" y="109"/>
                  </a:lnTo>
                  <a:lnTo>
                    <a:pt x="70" y="103"/>
                  </a:lnTo>
                  <a:lnTo>
                    <a:pt x="68" y="95"/>
                  </a:lnTo>
                  <a:lnTo>
                    <a:pt x="65" y="85"/>
                  </a:lnTo>
                  <a:lnTo>
                    <a:pt x="63" y="78"/>
                  </a:lnTo>
                  <a:lnTo>
                    <a:pt x="60" y="70"/>
                  </a:lnTo>
                  <a:lnTo>
                    <a:pt x="59" y="63"/>
                  </a:lnTo>
                  <a:lnTo>
                    <a:pt x="59" y="55"/>
                  </a:lnTo>
                  <a:lnTo>
                    <a:pt x="60" y="48"/>
                  </a:lnTo>
                  <a:lnTo>
                    <a:pt x="63" y="40"/>
                  </a:lnTo>
                  <a:lnTo>
                    <a:pt x="66" y="33"/>
                  </a:lnTo>
                  <a:lnTo>
                    <a:pt x="71" y="27"/>
                  </a:lnTo>
                  <a:lnTo>
                    <a:pt x="78" y="21"/>
                  </a:lnTo>
                  <a:lnTo>
                    <a:pt x="85" y="16"/>
                  </a:lnTo>
                  <a:lnTo>
                    <a:pt x="92" y="11"/>
                  </a:lnTo>
                  <a:lnTo>
                    <a:pt x="100" y="7"/>
                  </a:lnTo>
                  <a:lnTo>
                    <a:pt x="110" y="4"/>
                  </a:lnTo>
                  <a:lnTo>
                    <a:pt x="120" y="2"/>
                  </a:lnTo>
                  <a:lnTo>
                    <a:pt x="131" y="0"/>
                  </a:lnTo>
                  <a:lnTo>
                    <a:pt x="141" y="0"/>
                  </a:lnTo>
                  <a:lnTo>
                    <a:pt x="151" y="0"/>
                  </a:lnTo>
                  <a:lnTo>
                    <a:pt x="160" y="0"/>
                  </a:lnTo>
                  <a:lnTo>
                    <a:pt x="167" y="2"/>
                  </a:lnTo>
                  <a:lnTo>
                    <a:pt x="176" y="4"/>
                  </a:lnTo>
                  <a:lnTo>
                    <a:pt x="185" y="6"/>
                  </a:lnTo>
                  <a:lnTo>
                    <a:pt x="192" y="9"/>
                  </a:lnTo>
                  <a:lnTo>
                    <a:pt x="199" y="14"/>
                  </a:lnTo>
                  <a:lnTo>
                    <a:pt x="205" y="19"/>
                  </a:lnTo>
                  <a:lnTo>
                    <a:pt x="212" y="25"/>
                  </a:lnTo>
                  <a:lnTo>
                    <a:pt x="218" y="31"/>
                  </a:lnTo>
                  <a:lnTo>
                    <a:pt x="223" y="38"/>
                  </a:lnTo>
                  <a:lnTo>
                    <a:pt x="226" y="46"/>
                  </a:lnTo>
                  <a:lnTo>
                    <a:pt x="228" y="55"/>
                  </a:lnTo>
                  <a:lnTo>
                    <a:pt x="228" y="64"/>
                  </a:lnTo>
                  <a:lnTo>
                    <a:pt x="226" y="73"/>
                  </a:lnTo>
                  <a:lnTo>
                    <a:pt x="223" y="82"/>
                  </a:lnTo>
                  <a:lnTo>
                    <a:pt x="220" y="90"/>
                  </a:lnTo>
                  <a:lnTo>
                    <a:pt x="217" y="101"/>
                  </a:lnTo>
                  <a:lnTo>
                    <a:pt x="215" y="108"/>
                  </a:lnTo>
                  <a:lnTo>
                    <a:pt x="215" y="113"/>
                  </a:lnTo>
                  <a:lnTo>
                    <a:pt x="216" y="117"/>
                  </a:lnTo>
                  <a:lnTo>
                    <a:pt x="218" y="121"/>
                  </a:lnTo>
                  <a:lnTo>
                    <a:pt x="345" y="121"/>
                  </a:lnTo>
                  <a:lnTo>
                    <a:pt x="343" y="141"/>
                  </a:lnTo>
                  <a:lnTo>
                    <a:pt x="342" y="153"/>
                  </a:lnTo>
                  <a:lnTo>
                    <a:pt x="343" y="163"/>
                  </a:lnTo>
                  <a:lnTo>
                    <a:pt x="343" y="172"/>
                  </a:lnTo>
                  <a:lnTo>
                    <a:pt x="345" y="182"/>
                  </a:lnTo>
                  <a:lnTo>
                    <a:pt x="347" y="192"/>
                  </a:lnTo>
                  <a:lnTo>
                    <a:pt x="351" y="199"/>
                  </a:lnTo>
                  <a:lnTo>
                    <a:pt x="356" y="204"/>
                  </a:lnTo>
                  <a:lnTo>
                    <a:pt x="361" y="209"/>
                  </a:lnTo>
                  <a:lnTo>
                    <a:pt x="369" y="213"/>
                  </a:lnTo>
                  <a:lnTo>
                    <a:pt x="378" y="216"/>
                  </a:lnTo>
                  <a:lnTo>
                    <a:pt x="387" y="217"/>
                  </a:lnTo>
                  <a:lnTo>
                    <a:pt x="396" y="218"/>
                  </a:lnTo>
                  <a:lnTo>
                    <a:pt x="406" y="218"/>
                  </a:lnTo>
                  <a:lnTo>
                    <a:pt x="418" y="216"/>
                  </a:lnTo>
                  <a:lnTo>
                    <a:pt x="426" y="216"/>
                  </a:lnTo>
                  <a:lnTo>
                    <a:pt x="438" y="215"/>
                  </a:lnTo>
                  <a:lnTo>
                    <a:pt x="450" y="214"/>
                  </a:lnTo>
                  <a:lnTo>
                    <a:pt x="463" y="214"/>
                  </a:lnTo>
                  <a:lnTo>
                    <a:pt x="474" y="215"/>
                  </a:lnTo>
                  <a:lnTo>
                    <a:pt x="485" y="216"/>
                  </a:lnTo>
                  <a:lnTo>
                    <a:pt x="497" y="220"/>
                  </a:lnTo>
                  <a:lnTo>
                    <a:pt x="506" y="223"/>
                  </a:lnTo>
                  <a:lnTo>
                    <a:pt x="515" y="228"/>
                  </a:lnTo>
                  <a:lnTo>
                    <a:pt x="521" y="234"/>
                  </a:lnTo>
                  <a:lnTo>
                    <a:pt x="527" y="242"/>
                  </a:lnTo>
                  <a:lnTo>
                    <a:pt x="530" y="249"/>
                  </a:lnTo>
                  <a:lnTo>
                    <a:pt x="532" y="257"/>
                  </a:lnTo>
                  <a:lnTo>
                    <a:pt x="530" y="266"/>
                  </a:lnTo>
                  <a:lnTo>
                    <a:pt x="529" y="275"/>
                  </a:lnTo>
                  <a:lnTo>
                    <a:pt x="530" y="283"/>
                  </a:lnTo>
                  <a:lnTo>
                    <a:pt x="532" y="291"/>
                  </a:lnTo>
                  <a:lnTo>
                    <a:pt x="535" y="298"/>
                  </a:lnTo>
                  <a:lnTo>
                    <a:pt x="539" y="305"/>
                  </a:lnTo>
                  <a:lnTo>
                    <a:pt x="544" y="310"/>
                  </a:lnTo>
                  <a:lnTo>
                    <a:pt x="552" y="315"/>
                  </a:lnTo>
                  <a:lnTo>
                    <a:pt x="563" y="318"/>
                  </a:lnTo>
                  <a:lnTo>
                    <a:pt x="574" y="321"/>
                  </a:lnTo>
                  <a:lnTo>
                    <a:pt x="583" y="323"/>
                  </a:lnTo>
                  <a:lnTo>
                    <a:pt x="595" y="326"/>
                  </a:lnTo>
                  <a:lnTo>
                    <a:pt x="608" y="328"/>
                  </a:lnTo>
                  <a:lnTo>
                    <a:pt x="619" y="329"/>
                  </a:lnTo>
                  <a:lnTo>
                    <a:pt x="630" y="332"/>
                  </a:lnTo>
                  <a:lnTo>
                    <a:pt x="640" y="335"/>
                  </a:lnTo>
                  <a:lnTo>
                    <a:pt x="649" y="338"/>
                  </a:lnTo>
                  <a:lnTo>
                    <a:pt x="656" y="343"/>
                  </a:lnTo>
                  <a:lnTo>
                    <a:pt x="662" y="347"/>
                  </a:lnTo>
                  <a:lnTo>
                    <a:pt x="670" y="354"/>
                  </a:lnTo>
                  <a:lnTo>
                    <a:pt x="675" y="361"/>
                  </a:lnTo>
                  <a:lnTo>
                    <a:pt x="679" y="368"/>
                  </a:lnTo>
                  <a:lnTo>
                    <a:pt x="681" y="378"/>
                  </a:lnTo>
                  <a:lnTo>
                    <a:pt x="680" y="387"/>
                  </a:lnTo>
                  <a:lnTo>
                    <a:pt x="677" y="395"/>
                  </a:lnTo>
                  <a:lnTo>
                    <a:pt x="675" y="406"/>
                  </a:lnTo>
                  <a:lnTo>
                    <a:pt x="671" y="417"/>
                  </a:lnTo>
                  <a:lnTo>
                    <a:pt x="668" y="428"/>
                  </a:lnTo>
                  <a:lnTo>
                    <a:pt x="667" y="437"/>
                  </a:lnTo>
                  <a:lnTo>
                    <a:pt x="667" y="444"/>
                  </a:lnTo>
                  <a:lnTo>
                    <a:pt x="669" y="454"/>
                  </a:lnTo>
                  <a:lnTo>
                    <a:pt x="671" y="463"/>
                  </a:lnTo>
                  <a:lnTo>
                    <a:pt x="675" y="469"/>
                  </a:lnTo>
                  <a:lnTo>
                    <a:pt x="680" y="476"/>
                  </a:lnTo>
                  <a:lnTo>
                    <a:pt x="687" y="483"/>
                  </a:lnTo>
                  <a:lnTo>
                    <a:pt x="694" y="490"/>
                  </a:lnTo>
                  <a:lnTo>
                    <a:pt x="703" y="496"/>
                  </a:lnTo>
                  <a:lnTo>
                    <a:pt x="713" y="501"/>
                  </a:lnTo>
                  <a:lnTo>
                    <a:pt x="722" y="504"/>
                  </a:lnTo>
                  <a:lnTo>
                    <a:pt x="732" y="506"/>
                  </a:lnTo>
                  <a:lnTo>
                    <a:pt x="742" y="507"/>
                  </a:lnTo>
                  <a:lnTo>
                    <a:pt x="754" y="508"/>
                  </a:lnTo>
                  <a:lnTo>
                    <a:pt x="766" y="507"/>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17" name="Freeform 8">
              <a:extLst>
                <a:ext uri="{FF2B5EF4-FFF2-40B4-BE49-F238E27FC236}">
                  <a16:creationId xmlns:a16="http://schemas.microsoft.com/office/drawing/2014/main" id="{4B48A01B-9812-6508-30BB-6D00617329A9}"/>
                </a:ext>
              </a:extLst>
            </p:cNvPr>
            <p:cNvSpPr>
              <a:spLocks/>
            </p:cNvSpPr>
            <p:nvPr/>
          </p:nvSpPr>
          <p:spPr bwMode="auto">
            <a:xfrm>
              <a:off x="7241381" y="2417"/>
              <a:ext cx="866775" cy="598487"/>
            </a:xfrm>
            <a:custGeom>
              <a:avLst/>
              <a:gdLst>
                <a:gd name="T0" fmla="*/ 2147483647 w 771"/>
                <a:gd name="T1" fmla="*/ 0 h 517"/>
                <a:gd name="T2" fmla="*/ 1420594759 w 771"/>
                <a:gd name="T3" fmla="*/ 2147483647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770" y="128"/>
                  </a:moveTo>
                  <a:lnTo>
                    <a:pt x="770" y="0"/>
                  </a:lnTo>
                  <a:lnTo>
                    <a:pt x="0" y="0"/>
                  </a:lnTo>
                  <a:lnTo>
                    <a:pt x="1" y="516"/>
                  </a:lnTo>
                  <a:lnTo>
                    <a:pt x="69" y="516"/>
                  </a:lnTo>
                  <a:lnTo>
                    <a:pt x="73" y="506"/>
                  </a:lnTo>
                  <a:lnTo>
                    <a:pt x="73" y="499"/>
                  </a:lnTo>
                  <a:lnTo>
                    <a:pt x="70" y="489"/>
                  </a:lnTo>
                  <a:lnTo>
                    <a:pt x="66" y="479"/>
                  </a:lnTo>
                  <a:lnTo>
                    <a:pt x="63" y="466"/>
                  </a:lnTo>
                  <a:lnTo>
                    <a:pt x="61" y="456"/>
                  </a:lnTo>
                  <a:lnTo>
                    <a:pt x="60" y="447"/>
                  </a:lnTo>
                  <a:lnTo>
                    <a:pt x="62" y="438"/>
                  </a:lnTo>
                  <a:lnTo>
                    <a:pt x="65" y="428"/>
                  </a:lnTo>
                  <a:lnTo>
                    <a:pt x="73" y="419"/>
                  </a:lnTo>
                  <a:lnTo>
                    <a:pt x="81" y="412"/>
                  </a:lnTo>
                  <a:lnTo>
                    <a:pt x="91" y="405"/>
                  </a:lnTo>
                  <a:lnTo>
                    <a:pt x="101" y="400"/>
                  </a:lnTo>
                  <a:lnTo>
                    <a:pt x="113" y="395"/>
                  </a:lnTo>
                  <a:lnTo>
                    <a:pt x="125" y="394"/>
                  </a:lnTo>
                  <a:lnTo>
                    <a:pt x="141" y="393"/>
                  </a:lnTo>
                  <a:lnTo>
                    <a:pt x="160" y="394"/>
                  </a:lnTo>
                  <a:lnTo>
                    <a:pt x="172" y="395"/>
                  </a:lnTo>
                  <a:lnTo>
                    <a:pt x="182" y="398"/>
                  </a:lnTo>
                  <a:lnTo>
                    <a:pt x="192" y="403"/>
                  </a:lnTo>
                  <a:lnTo>
                    <a:pt x="205" y="411"/>
                  </a:lnTo>
                  <a:lnTo>
                    <a:pt x="213" y="419"/>
                  </a:lnTo>
                  <a:lnTo>
                    <a:pt x="220" y="427"/>
                  </a:lnTo>
                  <a:lnTo>
                    <a:pt x="224" y="436"/>
                  </a:lnTo>
                  <a:lnTo>
                    <a:pt x="227" y="444"/>
                  </a:lnTo>
                  <a:lnTo>
                    <a:pt x="227" y="453"/>
                  </a:lnTo>
                  <a:lnTo>
                    <a:pt x="225" y="463"/>
                  </a:lnTo>
                  <a:lnTo>
                    <a:pt x="223" y="471"/>
                  </a:lnTo>
                  <a:lnTo>
                    <a:pt x="220" y="480"/>
                  </a:lnTo>
                  <a:lnTo>
                    <a:pt x="217" y="489"/>
                  </a:lnTo>
                  <a:lnTo>
                    <a:pt x="215" y="497"/>
                  </a:lnTo>
                  <a:lnTo>
                    <a:pt x="215" y="505"/>
                  </a:lnTo>
                  <a:lnTo>
                    <a:pt x="218" y="514"/>
                  </a:lnTo>
                  <a:lnTo>
                    <a:pt x="347" y="514"/>
                  </a:lnTo>
                  <a:lnTo>
                    <a:pt x="345" y="496"/>
                  </a:lnTo>
                  <a:lnTo>
                    <a:pt x="347" y="483"/>
                  </a:lnTo>
                  <a:lnTo>
                    <a:pt x="347" y="473"/>
                  </a:lnTo>
                  <a:lnTo>
                    <a:pt x="347" y="463"/>
                  </a:lnTo>
                  <a:lnTo>
                    <a:pt x="348" y="453"/>
                  </a:lnTo>
                  <a:lnTo>
                    <a:pt x="351" y="444"/>
                  </a:lnTo>
                  <a:lnTo>
                    <a:pt x="354" y="437"/>
                  </a:lnTo>
                  <a:lnTo>
                    <a:pt x="359" y="431"/>
                  </a:lnTo>
                  <a:lnTo>
                    <a:pt x="366" y="426"/>
                  </a:lnTo>
                  <a:lnTo>
                    <a:pt x="373" y="422"/>
                  </a:lnTo>
                  <a:lnTo>
                    <a:pt x="382" y="420"/>
                  </a:lnTo>
                  <a:lnTo>
                    <a:pt x="391" y="419"/>
                  </a:lnTo>
                  <a:lnTo>
                    <a:pt x="400" y="418"/>
                  </a:lnTo>
                  <a:lnTo>
                    <a:pt x="411" y="418"/>
                  </a:lnTo>
                  <a:lnTo>
                    <a:pt x="422" y="419"/>
                  </a:lnTo>
                  <a:lnTo>
                    <a:pt x="430" y="420"/>
                  </a:lnTo>
                  <a:lnTo>
                    <a:pt x="441" y="421"/>
                  </a:lnTo>
                  <a:lnTo>
                    <a:pt x="453" y="421"/>
                  </a:lnTo>
                  <a:lnTo>
                    <a:pt x="467" y="421"/>
                  </a:lnTo>
                  <a:lnTo>
                    <a:pt x="478" y="421"/>
                  </a:lnTo>
                  <a:lnTo>
                    <a:pt x="489" y="419"/>
                  </a:lnTo>
                  <a:lnTo>
                    <a:pt x="502" y="417"/>
                  </a:lnTo>
                  <a:lnTo>
                    <a:pt x="510" y="413"/>
                  </a:lnTo>
                  <a:lnTo>
                    <a:pt x="519" y="408"/>
                  </a:lnTo>
                  <a:lnTo>
                    <a:pt x="525" y="401"/>
                  </a:lnTo>
                  <a:lnTo>
                    <a:pt x="531" y="394"/>
                  </a:lnTo>
                  <a:lnTo>
                    <a:pt x="534" y="387"/>
                  </a:lnTo>
                  <a:lnTo>
                    <a:pt x="535" y="379"/>
                  </a:lnTo>
                  <a:lnTo>
                    <a:pt x="534" y="370"/>
                  </a:lnTo>
                  <a:lnTo>
                    <a:pt x="533" y="362"/>
                  </a:lnTo>
                  <a:lnTo>
                    <a:pt x="534" y="352"/>
                  </a:lnTo>
                  <a:lnTo>
                    <a:pt x="536" y="345"/>
                  </a:lnTo>
                  <a:lnTo>
                    <a:pt x="538" y="337"/>
                  </a:lnTo>
                  <a:lnTo>
                    <a:pt x="543" y="331"/>
                  </a:lnTo>
                  <a:lnTo>
                    <a:pt x="548" y="325"/>
                  </a:lnTo>
                  <a:lnTo>
                    <a:pt x="557" y="321"/>
                  </a:lnTo>
                  <a:lnTo>
                    <a:pt x="567" y="317"/>
                  </a:lnTo>
                  <a:lnTo>
                    <a:pt x="578" y="315"/>
                  </a:lnTo>
                  <a:lnTo>
                    <a:pt x="588" y="312"/>
                  </a:lnTo>
                  <a:lnTo>
                    <a:pt x="598" y="310"/>
                  </a:lnTo>
                  <a:lnTo>
                    <a:pt x="612" y="308"/>
                  </a:lnTo>
                  <a:lnTo>
                    <a:pt x="623" y="306"/>
                  </a:lnTo>
                  <a:lnTo>
                    <a:pt x="634" y="304"/>
                  </a:lnTo>
                  <a:lnTo>
                    <a:pt x="644" y="301"/>
                  </a:lnTo>
                  <a:lnTo>
                    <a:pt x="653" y="298"/>
                  </a:lnTo>
                  <a:lnTo>
                    <a:pt x="660" y="293"/>
                  </a:lnTo>
                  <a:lnTo>
                    <a:pt x="667" y="289"/>
                  </a:lnTo>
                  <a:lnTo>
                    <a:pt x="674" y="282"/>
                  </a:lnTo>
                  <a:lnTo>
                    <a:pt x="679" y="275"/>
                  </a:lnTo>
                  <a:lnTo>
                    <a:pt x="683" y="267"/>
                  </a:lnTo>
                  <a:lnTo>
                    <a:pt x="685" y="257"/>
                  </a:lnTo>
                  <a:lnTo>
                    <a:pt x="683" y="249"/>
                  </a:lnTo>
                  <a:lnTo>
                    <a:pt x="682" y="240"/>
                  </a:lnTo>
                  <a:lnTo>
                    <a:pt x="679" y="230"/>
                  </a:lnTo>
                  <a:lnTo>
                    <a:pt x="676" y="218"/>
                  </a:lnTo>
                  <a:lnTo>
                    <a:pt x="672" y="208"/>
                  </a:lnTo>
                  <a:lnTo>
                    <a:pt x="672" y="200"/>
                  </a:lnTo>
                  <a:lnTo>
                    <a:pt x="672" y="192"/>
                  </a:lnTo>
                  <a:lnTo>
                    <a:pt x="673" y="182"/>
                  </a:lnTo>
                  <a:lnTo>
                    <a:pt x="676" y="173"/>
                  </a:lnTo>
                  <a:lnTo>
                    <a:pt x="679" y="166"/>
                  </a:lnTo>
                  <a:lnTo>
                    <a:pt x="684" y="160"/>
                  </a:lnTo>
                  <a:lnTo>
                    <a:pt x="691" y="152"/>
                  </a:lnTo>
                  <a:lnTo>
                    <a:pt x="698" y="146"/>
                  </a:lnTo>
                  <a:lnTo>
                    <a:pt x="707" y="140"/>
                  </a:lnTo>
                  <a:lnTo>
                    <a:pt x="718" y="134"/>
                  </a:lnTo>
                  <a:lnTo>
                    <a:pt x="727" y="132"/>
                  </a:lnTo>
                  <a:lnTo>
                    <a:pt x="736" y="130"/>
                  </a:lnTo>
                  <a:lnTo>
                    <a:pt x="746" y="128"/>
                  </a:lnTo>
                  <a:lnTo>
                    <a:pt x="758" y="128"/>
                  </a:lnTo>
                  <a:lnTo>
                    <a:pt x="770" y="128"/>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18" name="Freeform 9">
              <a:extLst>
                <a:ext uri="{FF2B5EF4-FFF2-40B4-BE49-F238E27FC236}">
                  <a16:creationId xmlns:a16="http://schemas.microsoft.com/office/drawing/2014/main" id="{E248364F-A43D-5CA4-F61D-CC6F2B632182}"/>
                </a:ext>
              </a:extLst>
            </p:cNvPr>
            <p:cNvSpPr>
              <a:spLocks/>
            </p:cNvSpPr>
            <p:nvPr/>
          </p:nvSpPr>
          <p:spPr bwMode="auto">
            <a:xfrm>
              <a:off x="7623968" y="150054"/>
              <a:ext cx="958850" cy="893763"/>
            </a:xfrm>
            <a:custGeom>
              <a:avLst/>
              <a:gdLst>
                <a:gd name="T0" fmla="*/ 2147483647 w 854"/>
                <a:gd name="T1" fmla="*/ 2147483647 h 773"/>
                <a:gd name="T2" fmla="*/ 2147483647 w 854"/>
                <a:gd name="T3" fmla="*/ 2147483647 h 773"/>
                <a:gd name="T4" fmla="*/ 2147483647 w 854"/>
                <a:gd name="T5" fmla="*/ 2147483647 h 773"/>
                <a:gd name="T6" fmla="*/ 2147483647 w 854"/>
                <a:gd name="T7" fmla="*/ 2147483647 h 773"/>
                <a:gd name="T8" fmla="*/ 2147483647 w 854"/>
                <a:gd name="T9" fmla="*/ 2147483647 h 773"/>
                <a:gd name="T10" fmla="*/ 2147483647 w 854"/>
                <a:gd name="T11" fmla="*/ 2147483647 h 773"/>
                <a:gd name="T12" fmla="*/ 2147483647 w 854"/>
                <a:gd name="T13" fmla="*/ 2147483647 h 773"/>
                <a:gd name="T14" fmla="*/ 2147483647 w 854"/>
                <a:gd name="T15" fmla="*/ 2147483647 h 773"/>
                <a:gd name="T16" fmla="*/ 2147483647 w 854"/>
                <a:gd name="T17" fmla="*/ 2147483647 h 773"/>
                <a:gd name="T18" fmla="*/ 2147483647 w 854"/>
                <a:gd name="T19" fmla="*/ 2147483647 h 773"/>
                <a:gd name="T20" fmla="*/ 2147483647 w 854"/>
                <a:gd name="T21" fmla="*/ 2147483647 h 773"/>
                <a:gd name="T22" fmla="*/ 2147483647 w 854"/>
                <a:gd name="T23" fmla="*/ 2147483647 h 773"/>
                <a:gd name="T24" fmla="*/ 2147483647 w 854"/>
                <a:gd name="T25" fmla="*/ 2147483647 h 773"/>
                <a:gd name="T26" fmla="*/ 2147483647 w 854"/>
                <a:gd name="T27" fmla="*/ 2147483647 h 773"/>
                <a:gd name="T28" fmla="*/ 2147483647 w 854"/>
                <a:gd name="T29" fmla="*/ 2147483647 h 773"/>
                <a:gd name="T30" fmla="*/ 2147483647 w 854"/>
                <a:gd name="T31" fmla="*/ 2147483647 h 773"/>
                <a:gd name="T32" fmla="*/ 2147483647 w 854"/>
                <a:gd name="T33" fmla="*/ 2147483647 h 773"/>
                <a:gd name="T34" fmla="*/ 2147483647 w 854"/>
                <a:gd name="T35" fmla="*/ 2147483647 h 773"/>
                <a:gd name="T36" fmla="*/ 2147483647 w 854"/>
                <a:gd name="T37" fmla="*/ 2147483647 h 773"/>
                <a:gd name="T38" fmla="*/ 2147483647 w 854"/>
                <a:gd name="T39" fmla="*/ 2147483647 h 773"/>
                <a:gd name="T40" fmla="*/ 2147483647 w 854"/>
                <a:gd name="T41" fmla="*/ 2147483647 h 773"/>
                <a:gd name="T42" fmla="*/ 2147483647 w 854"/>
                <a:gd name="T43" fmla="*/ 2147483647 h 773"/>
                <a:gd name="T44" fmla="*/ 2147483647 w 854"/>
                <a:gd name="T45" fmla="*/ 2147483647 h 773"/>
                <a:gd name="T46" fmla="*/ 2147483647 w 854"/>
                <a:gd name="T47" fmla="*/ 2147483647 h 773"/>
                <a:gd name="T48" fmla="*/ 2147483647 w 854"/>
                <a:gd name="T49" fmla="*/ 2147483647 h 773"/>
                <a:gd name="T50" fmla="*/ 2147483647 w 854"/>
                <a:gd name="T51" fmla="*/ 2147483647 h 773"/>
                <a:gd name="T52" fmla="*/ 2147483647 w 854"/>
                <a:gd name="T53" fmla="*/ 2147483647 h 773"/>
                <a:gd name="T54" fmla="*/ 2147483647 w 854"/>
                <a:gd name="T55" fmla="*/ 2147483647 h 773"/>
                <a:gd name="T56" fmla="*/ 2147483647 w 854"/>
                <a:gd name="T57" fmla="*/ 2147483647 h 773"/>
                <a:gd name="T58" fmla="*/ 2147483647 w 854"/>
                <a:gd name="T59" fmla="*/ 2147483647 h 773"/>
                <a:gd name="T60" fmla="*/ 2147483647 w 854"/>
                <a:gd name="T61" fmla="*/ 2147483647 h 773"/>
                <a:gd name="T62" fmla="*/ 2147483647 w 854"/>
                <a:gd name="T63" fmla="*/ 2147483647 h 773"/>
                <a:gd name="T64" fmla="*/ 2147483647 w 854"/>
                <a:gd name="T65" fmla="*/ 2147483647 h 773"/>
                <a:gd name="T66" fmla="*/ 2147483647 w 854"/>
                <a:gd name="T67" fmla="*/ 2147483647 h 773"/>
                <a:gd name="T68" fmla="*/ 2147483647 w 854"/>
                <a:gd name="T69" fmla="*/ 2147483647 h 773"/>
                <a:gd name="T70" fmla="*/ 2147483647 w 854"/>
                <a:gd name="T71" fmla="*/ 2147483647 h 773"/>
                <a:gd name="T72" fmla="*/ 2147483647 w 854"/>
                <a:gd name="T73" fmla="*/ 2147483647 h 773"/>
                <a:gd name="T74" fmla="*/ 2147483647 w 854"/>
                <a:gd name="T75" fmla="*/ 2147483647 h 773"/>
                <a:gd name="T76" fmla="*/ 2147483647 w 854"/>
                <a:gd name="T77" fmla="*/ 2147483647 h 773"/>
                <a:gd name="T78" fmla="*/ 2147483647 w 854"/>
                <a:gd name="T79" fmla="*/ 2147483647 h 773"/>
                <a:gd name="T80" fmla="*/ 2147483647 w 854"/>
                <a:gd name="T81" fmla="*/ 2147483647 h 773"/>
                <a:gd name="T82" fmla="*/ 2147483647 w 854"/>
                <a:gd name="T83" fmla="*/ 2147483647 h 773"/>
                <a:gd name="T84" fmla="*/ 1415681395 w 854"/>
                <a:gd name="T85" fmla="*/ 2147483647 h 773"/>
                <a:gd name="T86" fmla="*/ 2147483647 w 854"/>
                <a:gd name="T87" fmla="*/ 2147483647 h 773"/>
                <a:gd name="T88" fmla="*/ 2147483647 w 854"/>
                <a:gd name="T89" fmla="*/ 2147483647 h 773"/>
                <a:gd name="T90" fmla="*/ 2147483647 w 854"/>
                <a:gd name="T91" fmla="*/ 2147483647 h 773"/>
                <a:gd name="T92" fmla="*/ 2147483647 w 854"/>
                <a:gd name="T93" fmla="*/ 2147483647 h 773"/>
                <a:gd name="T94" fmla="*/ 2147483647 w 854"/>
                <a:gd name="T95" fmla="*/ 2147483647 h 773"/>
                <a:gd name="T96" fmla="*/ 2147483647 w 854"/>
                <a:gd name="T97" fmla="*/ 2147483647 h 773"/>
                <a:gd name="T98" fmla="*/ 2147483647 w 854"/>
                <a:gd name="T99" fmla="*/ 2147483647 h 773"/>
                <a:gd name="T100" fmla="*/ 2147483647 w 854"/>
                <a:gd name="T101" fmla="*/ 2147483647 h 7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773"/>
                <a:gd name="T155" fmla="*/ 854 w 854"/>
                <a:gd name="T156" fmla="*/ 773 h 7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773">
                  <a:moveTo>
                    <a:pt x="325" y="161"/>
                  </a:moveTo>
                  <a:lnTo>
                    <a:pt x="334" y="153"/>
                  </a:lnTo>
                  <a:lnTo>
                    <a:pt x="339" y="145"/>
                  </a:lnTo>
                  <a:lnTo>
                    <a:pt x="343" y="135"/>
                  </a:lnTo>
                  <a:lnTo>
                    <a:pt x="343" y="123"/>
                  </a:lnTo>
                  <a:lnTo>
                    <a:pt x="339" y="110"/>
                  </a:lnTo>
                  <a:lnTo>
                    <a:pt x="336" y="98"/>
                  </a:lnTo>
                  <a:lnTo>
                    <a:pt x="331" y="83"/>
                  </a:lnTo>
                  <a:lnTo>
                    <a:pt x="329" y="68"/>
                  </a:lnTo>
                  <a:lnTo>
                    <a:pt x="331" y="59"/>
                  </a:lnTo>
                  <a:lnTo>
                    <a:pt x="334" y="48"/>
                  </a:lnTo>
                  <a:lnTo>
                    <a:pt x="341" y="35"/>
                  </a:lnTo>
                  <a:lnTo>
                    <a:pt x="350" y="24"/>
                  </a:lnTo>
                  <a:lnTo>
                    <a:pt x="362" y="15"/>
                  </a:lnTo>
                  <a:lnTo>
                    <a:pt x="373" y="7"/>
                  </a:lnTo>
                  <a:lnTo>
                    <a:pt x="387" y="3"/>
                  </a:lnTo>
                  <a:lnTo>
                    <a:pt x="404" y="1"/>
                  </a:lnTo>
                  <a:lnTo>
                    <a:pt x="423" y="0"/>
                  </a:lnTo>
                  <a:lnTo>
                    <a:pt x="449" y="0"/>
                  </a:lnTo>
                  <a:lnTo>
                    <a:pt x="468" y="2"/>
                  </a:lnTo>
                  <a:lnTo>
                    <a:pt x="480" y="5"/>
                  </a:lnTo>
                  <a:lnTo>
                    <a:pt x="488" y="9"/>
                  </a:lnTo>
                  <a:lnTo>
                    <a:pt x="498" y="15"/>
                  </a:lnTo>
                  <a:lnTo>
                    <a:pt x="507" y="22"/>
                  </a:lnTo>
                  <a:lnTo>
                    <a:pt x="516" y="32"/>
                  </a:lnTo>
                  <a:lnTo>
                    <a:pt x="522" y="41"/>
                  </a:lnTo>
                  <a:lnTo>
                    <a:pt x="526" y="48"/>
                  </a:lnTo>
                  <a:lnTo>
                    <a:pt x="528" y="62"/>
                  </a:lnTo>
                  <a:lnTo>
                    <a:pt x="528" y="73"/>
                  </a:lnTo>
                  <a:lnTo>
                    <a:pt x="526" y="85"/>
                  </a:lnTo>
                  <a:lnTo>
                    <a:pt x="524" y="93"/>
                  </a:lnTo>
                  <a:lnTo>
                    <a:pt x="521" y="108"/>
                  </a:lnTo>
                  <a:lnTo>
                    <a:pt x="516" y="122"/>
                  </a:lnTo>
                  <a:lnTo>
                    <a:pt x="514" y="132"/>
                  </a:lnTo>
                  <a:lnTo>
                    <a:pt x="517" y="141"/>
                  </a:lnTo>
                  <a:lnTo>
                    <a:pt x="521" y="148"/>
                  </a:lnTo>
                  <a:lnTo>
                    <a:pt x="528" y="157"/>
                  </a:lnTo>
                  <a:lnTo>
                    <a:pt x="539" y="163"/>
                  </a:lnTo>
                  <a:lnTo>
                    <a:pt x="549" y="170"/>
                  </a:lnTo>
                  <a:lnTo>
                    <a:pt x="563" y="175"/>
                  </a:lnTo>
                  <a:lnTo>
                    <a:pt x="578" y="178"/>
                  </a:lnTo>
                  <a:lnTo>
                    <a:pt x="592" y="181"/>
                  </a:lnTo>
                  <a:lnTo>
                    <a:pt x="606" y="182"/>
                  </a:lnTo>
                  <a:lnTo>
                    <a:pt x="622" y="186"/>
                  </a:lnTo>
                  <a:lnTo>
                    <a:pt x="634" y="189"/>
                  </a:lnTo>
                  <a:lnTo>
                    <a:pt x="643" y="193"/>
                  </a:lnTo>
                  <a:lnTo>
                    <a:pt x="650" y="197"/>
                  </a:lnTo>
                  <a:lnTo>
                    <a:pt x="656" y="202"/>
                  </a:lnTo>
                  <a:lnTo>
                    <a:pt x="660" y="208"/>
                  </a:lnTo>
                  <a:lnTo>
                    <a:pt x="663" y="215"/>
                  </a:lnTo>
                  <a:lnTo>
                    <a:pt x="664" y="222"/>
                  </a:lnTo>
                  <a:lnTo>
                    <a:pt x="666" y="228"/>
                  </a:lnTo>
                  <a:lnTo>
                    <a:pt x="666" y="236"/>
                  </a:lnTo>
                  <a:lnTo>
                    <a:pt x="664" y="245"/>
                  </a:lnTo>
                  <a:lnTo>
                    <a:pt x="664" y="252"/>
                  </a:lnTo>
                  <a:lnTo>
                    <a:pt x="667" y="261"/>
                  </a:lnTo>
                  <a:lnTo>
                    <a:pt x="671" y="269"/>
                  </a:lnTo>
                  <a:lnTo>
                    <a:pt x="676" y="276"/>
                  </a:lnTo>
                  <a:lnTo>
                    <a:pt x="683" y="280"/>
                  </a:lnTo>
                  <a:lnTo>
                    <a:pt x="692" y="286"/>
                  </a:lnTo>
                  <a:lnTo>
                    <a:pt x="700" y="289"/>
                  </a:lnTo>
                  <a:lnTo>
                    <a:pt x="714" y="291"/>
                  </a:lnTo>
                  <a:lnTo>
                    <a:pt x="725" y="293"/>
                  </a:lnTo>
                  <a:lnTo>
                    <a:pt x="735" y="293"/>
                  </a:lnTo>
                  <a:lnTo>
                    <a:pt x="747" y="293"/>
                  </a:lnTo>
                  <a:lnTo>
                    <a:pt x="762" y="291"/>
                  </a:lnTo>
                  <a:lnTo>
                    <a:pt x="773" y="291"/>
                  </a:lnTo>
                  <a:lnTo>
                    <a:pt x="785" y="290"/>
                  </a:lnTo>
                  <a:lnTo>
                    <a:pt x="796" y="289"/>
                  </a:lnTo>
                  <a:lnTo>
                    <a:pt x="808" y="290"/>
                  </a:lnTo>
                  <a:lnTo>
                    <a:pt x="815" y="291"/>
                  </a:lnTo>
                  <a:lnTo>
                    <a:pt x="822" y="293"/>
                  </a:lnTo>
                  <a:lnTo>
                    <a:pt x="830" y="296"/>
                  </a:lnTo>
                  <a:lnTo>
                    <a:pt x="838" y="301"/>
                  </a:lnTo>
                  <a:lnTo>
                    <a:pt x="844" y="306"/>
                  </a:lnTo>
                  <a:lnTo>
                    <a:pt x="848" y="315"/>
                  </a:lnTo>
                  <a:lnTo>
                    <a:pt x="850" y="322"/>
                  </a:lnTo>
                  <a:lnTo>
                    <a:pt x="852" y="330"/>
                  </a:lnTo>
                  <a:lnTo>
                    <a:pt x="853" y="346"/>
                  </a:lnTo>
                  <a:lnTo>
                    <a:pt x="852" y="365"/>
                  </a:lnTo>
                  <a:lnTo>
                    <a:pt x="853" y="385"/>
                  </a:lnTo>
                  <a:lnTo>
                    <a:pt x="851" y="408"/>
                  </a:lnTo>
                  <a:lnTo>
                    <a:pt x="849" y="424"/>
                  </a:lnTo>
                  <a:lnTo>
                    <a:pt x="847" y="436"/>
                  </a:lnTo>
                  <a:lnTo>
                    <a:pt x="844" y="443"/>
                  </a:lnTo>
                  <a:lnTo>
                    <a:pt x="838" y="450"/>
                  </a:lnTo>
                  <a:lnTo>
                    <a:pt x="833" y="454"/>
                  </a:lnTo>
                  <a:lnTo>
                    <a:pt x="825" y="458"/>
                  </a:lnTo>
                  <a:lnTo>
                    <a:pt x="815" y="460"/>
                  </a:lnTo>
                  <a:lnTo>
                    <a:pt x="807" y="462"/>
                  </a:lnTo>
                  <a:lnTo>
                    <a:pt x="791" y="463"/>
                  </a:lnTo>
                  <a:lnTo>
                    <a:pt x="776" y="462"/>
                  </a:lnTo>
                  <a:lnTo>
                    <a:pt x="764" y="460"/>
                  </a:lnTo>
                  <a:lnTo>
                    <a:pt x="754" y="460"/>
                  </a:lnTo>
                  <a:lnTo>
                    <a:pt x="742" y="459"/>
                  </a:lnTo>
                  <a:lnTo>
                    <a:pt x="731" y="459"/>
                  </a:lnTo>
                  <a:lnTo>
                    <a:pt x="721" y="460"/>
                  </a:lnTo>
                  <a:lnTo>
                    <a:pt x="712" y="460"/>
                  </a:lnTo>
                  <a:lnTo>
                    <a:pt x="700" y="463"/>
                  </a:lnTo>
                  <a:lnTo>
                    <a:pt x="693" y="465"/>
                  </a:lnTo>
                  <a:lnTo>
                    <a:pt x="687" y="468"/>
                  </a:lnTo>
                  <a:lnTo>
                    <a:pt x="679" y="472"/>
                  </a:lnTo>
                  <a:lnTo>
                    <a:pt x="674" y="478"/>
                  </a:lnTo>
                  <a:lnTo>
                    <a:pt x="670" y="482"/>
                  </a:lnTo>
                  <a:lnTo>
                    <a:pt x="666" y="488"/>
                  </a:lnTo>
                  <a:lnTo>
                    <a:pt x="664" y="494"/>
                  </a:lnTo>
                  <a:lnTo>
                    <a:pt x="663" y="501"/>
                  </a:lnTo>
                  <a:lnTo>
                    <a:pt x="664" y="508"/>
                  </a:lnTo>
                  <a:lnTo>
                    <a:pt x="664" y="520"/>
                  </a:lnTo>
                  <a:lnTo>
                    <a:pt x="663" y="533"/>
                  </a:lnTo>
                  <a:lnTo>
                    <a:pt x="659" y="542"/>
                  </a:lnTo>
                  <a:lnTo>
                    <a:pt x="655" y="550"/>
                  </a:lnTo>
                  <a:lnTo>
                    <a:pt x="649" y="555"/>
                  </a:lnTo>
                  <a:lnTo>
                    <a:pt x="641" y="560"/>
                  </a:lnTo>
                  <a:lnTo>
                    <a:pt x="632" y="564"/>
                  </a:lnTo>
                  <a:lnTo>
                    <a:pt x="622" y="566"/>
                  </a:lnTo>
                  <a:lnTo>
                    <a:pt x="609" y="568"/>
                  </a:lnTo>
                  <a:lnTo>
                    <a:pt x="599" y="570"/>
                  </a:lnTo>
                  <a:lnTo>
                    <a:pt x="586" y="572"/>
                  </a:lnTo>
                  <a:lnTo>
                    <a:pt x="575" y="574"/>
                  </a:lnTo>
                  <a:lnTo>
                    <a:pt x="563" y="576"/>
                  </a:lnTo>
                  <a:lnTo>
                    <a:pt x="554" y="580"/>
                  </a:lnTo>
                  <a:lnTo>
                    <a:pt x="543" y="584"/>
                  </a:lnTo>
                  <a:lnTo>
                    <a:pt x="533" y="589"/>
                  </a:lnTo>
                  <a:lnTo>
                    <a:pt x="526" y="595"/>
                  </a:lnTo>
                  <a:lnTo>
                    <a:pt x="519" y="603"/>
                  </a:lnTo>
                  <a:lnTo>
                    <a:pt x="514" y="612"/>
                  </a:lnTo>
                  <a:lnTo>
                    <a:pt x="513" y="621"/>
                  </a:lnTo>
                  <a:lnTo>
                    <a:pt x="514" y="630"/>
                  </a:lnTo>
                  <a:lnTo>
                    <a:pt x="516" y="638"/>
                  </a:lnTo>
                  <a:lnTo>
                    <a:pt x="519" y="648"/>
                  </a:lnTo>
                  <a:lnTo>
                    <a:pt x="522" y="659"/>
                  </a:lnTo>
                  <a:lnTo>
                    <a:pt x="524" y="668"/>
                  </a:lnTo>
                  <a:lnTo>
                    <a:pt x="526" y="680"/>
                  </a:lnTo>
                  <a:lnTo>
                    <a:pt x="526" y="692"/>
                  </a:lnTo>
                  <a:lnTo>
                    <a:pt x="523" y="704"/>
                  </a:lnTo>
                  <a:lnTo>
                    <a:pt x="519" y="713"/>
                  </a:lnTo>
                  <a:lnTo>
                    <a:pt x="516" y="723"/>
                  </a:lnTo>
                  <a:lnTo>
                    <a:pt x="510" y="731"/>
                  </a:lnTo>
                  <a:lnTo>
                    <a:pt x="503" y="742"/>
                  </a:lnTo>
                  <a:lnTo>
                    <a:pt x="495" y="749"/>
                  </a:lnTo>
                  <a:lnTo>
                    <a:pt x="488" y="754"/>
                  </a:lnTo>
                  <a:lnTo>
                    <a:pt x="480" y="760"/>
                  </a:lnTo>
                  <a:lnTo>
                    <a:pt x="470" y="766"/>
                  </a:lnTo>
                  <a:lnTo>
                    <a:pt x="462" y="769"/>
                  </a:lnTo>
                  <a:lnTo>
                    <a:pt x="454" y="770"/>
                  </a:lnTo>
                  <a:lnTo>
                    <a:pt x="441" y="772"/>
                  </a:lnTo>
                  <a:lnTo>
                    <a:pt x="425" y="772"/>
                  </a:lnTo>
                  <a:lnTo>
                    <a:pt x="407" y="772"/>
                  </a:lnTo>
                  <a:lnTo>
                    <a:pt x="398" y="772"/>
                  </a:lnTo>
                  <a:lnTo>
                    <a:pt x="387" y="770"/>
                  </a:lnTo>
                  <a:lnTo>
                    <a:pt x="374" y="767"/>
                  </a:lnTo>
                  <a:lnTo>
                    <a:pt x="364" y="762"/>
                  </a:lnTo>
                  <a:lnTo>
                    <a:pt x="357" y="758"/>
                  </a:lnTo>
                  <a:lnTo>
                    <a:pt x="350" y="751"/>
                  </a:lnTo>
                  <a:lnTo>
                    <a:pt x="344" y="746"/>
                  </a:lnTo>
                  <a:lnTo>
                    <a:pt x="338" y="739"/>
                  </a:lnTo>
                  <a:lnTo>
                    <a:pt x="334" y="732"/>
                  </a:lnTo>
                  <a:lnTo>
                    <a:pt x="329" y="723"/>
                  </a:lnTo>
                  <a:lnTo>
                    <a:pt x="327" y="714"/>
                  </a:lnTo>
                  <a:lnTo>
                    <a:pt x="327" y="707"/>
                  </a:lnTo>
                  <a:lnTo>
                    <a:pt x="327" y="697"/>
                  </a:lnTo>
                  <a:lnTo>
                    <a:pt x="327" y="689"/>
                  </a:lnTo>
                  <a:lnTo>
                    <a:pt x="331" y="680"/>
                  </a:lnTo>
                  <a:lnTo>
                    <a:pt x="334" y="669"/>
                  </a:lnTo>
                  <a:lnTo>
                    <a:pt x="337" y="659"/>
                  </a:lnTo>
                  <a:lnTo>
                    <a:pt x="339" y="651"/>
                  </a:lnTo>
                  <a:lnTo>
                    <a:pt x="339" y="642"/>
                  </a:lnTo>
                  <a:lnTo>
                    <a:pt x="339" y="636"/>
                  </a:lnTo>
                  <a:lnTo>
                    <a:pt x="337" y="629"/>
                  </a:lnTo>
                  <a:lnTo>
                    <a:pt x="331" y="621"/>
                  </a:lnTo>
                  <a:lnTo>
                    <a:pt x="326" y="616"/>
                  </a:lnTo>
                  <a:lnTo>
                    <a:pt x="320" y="609"/>
                  </a:lnTo>
                  <a:lnTo>
                    <a:pt x="312" y="605"/>
                  </a:lnTo>
                  <a:lnTo>
                    <a:pt x="305" y="601"/>
                  </a:lnTo>
                  <a:lnTo>
                    <a:pt x="294" y="597"/>
                  </a:lnTo>
                  <a:lnTo>
                    <a:pt x="285" y="595"/>
                  </a:lnTo>
                  <a:lnTo>
                    <a:pt x="273" y="593"/>
                  </a:lnTo>
                  <a:lnTo>
                    <a:pt x="263" y="592"/>
                  </a:lnTo>
                  <a:lnTo>
                    <a:pt x="252" y="590"/>
                  </a:lnTo>
                  <a:lnTo>
                    <a:pt x="240" y="588"/>
                  </a:lnTo>
                  <a:lnTo>
                    <a:pt x="230" y="585"/>
                  </a:lnTo>
                  <a:lnTo>
                    <a:pt x="219" y="582"/>
                  </a:lnTo>
                  <a:lnTo>
                    <a:pt x="209" y="578"/>
                  </a:lnTo>
                  <a:lnTo>
                    <a:pt x="202" y="573"/>
                  </a:lnTo>
                  <a:lnTo>
                    <a:pt x="196" y="567"/>
                  </a:lnTo>
                  <a:lnTo>
                    <a:pt x="192" y="558"/>
                  </a:lnTo>
                  <a:lnTo>
                    <a:pt x="189" y="548"/>
                  </a:lnTo>
                  <a:lnTo>
                    <a:pt x="188" y="539"/>
                  </a:lnTo>
                  <a:lnTo>
                    <a:pt x="189" y="529"/>
                  </a:lnTo>
                  <a:lnTo>
                    <a:pt x="190" y="521"/>
                  </a:lnTo>
                  <a:lnTo>
                    <a:pt x="189" y="512"/>
                  </a:lnTo>
                  <a:lnTo>
                    <a:pt x="185" y="505"/>
                  </a:lnTo>
                  <a:lnTo>
                    <a:pt x="179" y="497"/>
                  </a:lnTo>
                  <a:lnTo>
                    <a:pt x="174" y="492"/>
                  </a:lnTo>
                  <a:lnTo>
                    <a:pt x="166" y="487"/>
                  </a:lnTo>
                  <a:lnTo>
                    <a:pt x="156" y="484"/>
                  </a:lnTo>
                  <a:lnTo>
                    <a:pt x="144" y="481"/>
                  </a:lnTo>
                  <a:lnTo>
                    <a:pt x="133" y="480"/>
                  </a:lnTo>
                  <a:lnTo>
                    <a:pt x="123" y="478"/>
                  </a:lnTo>
                  <a:lnTo>
                    <a:pt x="111" y="478"/>
                  </a:lnTo>
                  <a:lnTo>
                    <a:pt x="102" y="480"/>
                  </a:lnTo>
                  <a:lnTo>
                    <a:pt x="92" y="480"/>
                  </a:lnTo>
                  <a:lnTo>
                    <a:pt x="82" y="481"/>
                  </a:lnTo>
                  <a:lnTo>
                    <a:pt x="71" y="482"/>
                  </a:lnTo>
                  <a:lnTo>
                    <a:pt x="55" y="482"/>
                  </a:lnTo>
                  <a:lnTo>
                    <a:pt x="45" y="482"/>
                  </a:lnTo>
                  <a:lnTo>
                    <a:pt x="33" y="480"/>
                  </a:lnTo>
                  <a:lnTo>
                    <a:pt x="25" y="476"/>
                  </a:lnTo>
                  <a:lnTo>
                    <a:pt x="17" y="471"/>
                  </a:lnTo>
                  <a:lnTo>
                    <a:pt x="10" y="465"/>
                  </a:lnTo>
                  <a:lnTo>
                    <a:pt x="7" y="458"/>
                  </a:lnTo>
                  <a:lnTo>
                    <a:pt x="2" y="445"/>
                  </a:lnTo>
                  <a:lnTo>
                    <a:pt x="1" y="432"/>
                  </a:lnTo>
                  <a:lnTo>
                    <a:pt x="1" y="419"/>
                  </a:lnTo>
                  <a:lnTo>
                    <a:pt x="0" y="403"/>
                  </a:lnTo>
                  <a:lnTo>
                    <a:pt x="1" y="389"/>
                  </a:lnTo>
                  <a:lnTo>
                    <a:pt x="2" y="373"/>
                  </a:lnTo>
                  <a:lnTo>
                    <a:pt x="3" y="359"/>
                  </a:lnTo>
                  <a:lnTo>
                    <a:pt x="4" y="345"/>
                  </a:lnTo>
                  <a:lnTo>
                    <a:pt x="6" y="334"/>
                  </a:lnTo>
                  <a:lnTo>
                    <a:pt x="8" y="322"/>
                  </a:lnTo>
                  <a:lnTo>
                    <a:pt x="10" y="313"/>
                  </a:lnTo>
                  <a:lnTo>
                    <a:pt x="15" y="307"/>
                  </a:lnTo>
                  <a:lnTo>
                    <a:pt x="21" y="301"/>
                  </a:lnTo>
                  <a:lnTo>
                    <a:pt x="26" y="297"/>
                  </a:lnTo>
                  <a:lnTo>
                    <a:pt x="34" y="293"/>
                  </a:lnTo>
                  <a:lnTo>
                    <a:pt x="42" y="291"/>
                  </a:lnTo>
                  <a:lnTo>
                    <a:pt x="51" y="290"/>
                  </a:lnTo>
                  <a:lnTo>
                    <a:pt x="63" y="289"/>
                  </a:lnTo>
                  <a:lnTo>
                    <a:pt x="74" y="290"/>
                  </a:lnTo>
                  <a:lnTo>
                    <a:pt x="88" y="291"/>
                  </a:lnTo>
                  <a:lnTo>
                    <a:pt x="101" y="292"/>
                  </a:lnTo>
                  <a:lnTo>
                    <a:pt x="111" y="293"/>
                  </a:lnTo>
                  <a:lnTo>
                    <a:pt x="126" y="293"/>
                  </a:lnTo>
                  <a:lnTo>
                    <a:pt x="141" y="291"/>
                  </a:lnTo>
                  <a:lnTo>
                    <a:pt x="154" y="289"/>
                  </a:lnTo>
                  <a:lnTo>
                    <a:pt x="166" y="285"/>
                  </a:lnTo>
                  <a:lnTo>
                    <a:pt x="174" y="282"/>
                  </a:lnTo>
                  <a:lnTo>
                    <a:pt x="182" y="276"/>
                  </a:lnTo>
                  <a:lnTo>
                    <a:pt x="188" y="268"/>
                  </a:lnTo>
                  <a:lnTo>
                    <a:pt x="192" y="260"/>
                  </a:lnTo>
                  <a:lnTo>
                    <a:pt x="193" y="252"/>
                  </a:lnTo>
                  <a:lnTo>
                    <a:pt x="193" y="246"/>
                  </a:lnTo>
                  <a:lnTo>
                    <a:pt x="192" y="235"/>
                  </a:lnTo>
                  <a:lnTo>
                    <a:pt x="193" y="223"/>
                  </a:lnTo>
                  <a:lnTo>
                    <a:pt x="195" y="214"/>
                  </a:lnTo>
                  <a:lnTo>
                    <a:pt x="198" y="206"/>
                  </a:lnTo>
                  <a:lnTo>
                    <a:pt x="203" y="200"/>
                  </a:lnTo>
                  <a:lnTo>
                    <a:pt x="212" y="194"/>
                  </a:lnTo>
                  <a:lnTo>
                    <a:pt x="223" y="190"/>
                  </a:lnTo>
                  <a:lnTo>
                    <a:pt x="235" y="186"/>
                  </a:lnTo>
                  <a:lnTo>
                    <a:pt x="248" y="184"/>
                  </a:lnTo>
                  <a:lnTo>
                    <a:pt x="258" y="181"/>
                  </a:lnTo>
                  <a:lnTo>
                    <a:pt x="272" y="180"/>
                  </a:lnTo>
                  <a:lnTo>
                    <a:pt x="284" y="177"/>
                  </a:lnTo>
                  <a:lnTo>
                    <a:pt x="299" y="174"/>
                  </a:lnTo>
                  <a:lnTo>
                    <a:pt x="313" y="169"/>
                  </a:lnTo>
                  <a:lnTo>
                    <a:pt x="325" y="161"/>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19" name="Rectangle 12">
              <a:extLst>
                <a:ext uri="{FF2B5EF4-FFF2-40B4-BE49-F238E27FC236}">
                  <a16:creationId xmlns:a16="http://schemas.microsoft.com/office/drawing/2014/main" id="{11D6B1FB-EEB0-A737-EA03-F706610E337E}"/>
                </a:ext>
              </a:extLst>
            </p:cNvPr>
            <p:cNvSpPr>
              <a:spLocks noChangeArrowheads="1"/>
            </p:cNvSpPr>
            <p:nvPr/>
          </p:nvSpPr>
          <p:spPr bwMode="auto">
            <a:xfrm>
              <a:off x="8105871" y="853385"/>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Regler</a:t>
              </a:r>
            </a:p>
          </p:txBody>
        </p:sp>
        <p:sp>
          <p:nvSpPr>
            <p:cNvPr id="20" name="Rectangle 12">
              <a:extLst>
                <a:ext uri="{FF2B5EF4-FFF2-40B4-BE49-F238E27FC236}">
                  <a16:creationId xmlns:a16="http://schemas.microsoft.com/office/drawing/2014/main" id="{63C1DBF2-BA5B-3B32-F56F-E9CD54DA5A21}"/>
                </a:ext>
              </a:extLst>
            </p:cNvPr>
            <p:cNvSpPr>
              <a:spLocks noChangeArrowheads="1"/>
            </p:cNvSpPr>
            <p:nvPr/>
          </p:nvSpPr>
          <p:spPr bwMode="auto">
            <a:xfrm>
              <a:off x="8108156" y="101066"/>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Rammer</a:t>
              </a:r>
            </a:p>
          </p:txBody>
        </p:sp>
      </p:grpSp>
      <p:sp>
        <p:nvSpPr>
          <p:cNvPr id="21" name="Tekstfelt 20">
            <a:extLst>
              <a:ext uri="{FF2B5EF4-FFF2-40B4-BE49-F238E27FC236}">
                <a16:creationId xmlns:a16="http://schemas.microsoft.com/office/drawing/2014/main" id="{9195B866-2017-215E-34E3-33A60085811E}"/>
              </a:ext>
            </a:extLst>
          </p:cNvPr>
          <p:cNvSpPr txBox="1"/>
          <p:nvPr/>
        </p:nvSpPr>
        <p:spPr>
          <a:xfrm>
            <a:off x="464103" y="2791598"/>
            <a:ext cx="10165798" cy="2669962"/>
          </a:xfrm>
          <a:prstGeom prst="rect">
            <a:avLst/>
          </a:prstGeom>
          <a:solidFill>
            <a:schemeClr val="accent6"/>
          </a:solidFill>
        </p:spPr>
        <p:txBody>
          <a:bodyPr wrap="square" rtlCol="0">
            <a:spAutoFit/>
          </a:bodyPr>
          <a:lstStyle/>
          <a:p>
            <a:pPr>
              <a:spcBef>
                <a:spcPct val="50000"/>
              </a:spcBef>
            </a:pPr>
            <a:r>
              <a:rPr lang="da-DK" sz="2500" dirty="0">
                <a:solidFill>
                  <a:prstClr val="white"/>
                </a:solidFill>
              </a:rPr>
              <a:t>Et effektivt team har rammer for:</a:t>
            </a:r>
          </a:p>
          <a:p>
            <a:pPr marL="285731" indent="-285731">
              <a:spcBef>
                <a:spcPct val="50000"/>
              </a:spcBef>
              <a:buFont typeface="Arial" pitchFamily="34" charset="0"/>
              <a:buChar char="•"/>
            </a:pPr>
            <a:r>
              <a:rPr lang="da-DK" sz="1900" dirty="0">
                <a:solidFill>
                  <a:prstClr val="white"/>
                </a:solidFill>
              </a:rPr>
              <a:t>Hvor er vi placeret i organisationen </a:t>
            </a:r>
          </a:p>
          <a:p>
            <a:pPr marL="285731" indent="-285731">
              <a:spcBef>
                <a:spcPct val="50000"/>
              </a:spcBef>
              <a:buFont typeface="Arial" pitchFamily="34" charset="0"/>
              <a:buChar char="•"/>
            </a:pPr>
            <a:r>
              <a:rPr lang="da-DK" sz="1900" dirty="0">
                <a:solidFill>
                  <a:prstClr val="white"/>
                </a:solidFill>
              </a:rPr>
              <a:t>Hvilke sammenhænge skal vi arbejde i </a:t>
            </a:r>
          </a:p>
          <a:p>
            <a:pPr marL="285731" indent="-285731">
              <a:spcBef>
                <a:spcPct val="50000"/>
              </a:spcBef>
              <a:buFont typeface="Arial" pitchFamily="34" charset="0"/>
              <a:buChar char="•"/>
            </a:pPr>
            <a:r>
              <a:rPr lang="da-DK" sz="1900" dirty="0">
                <a:solidFill>
                  <a:prstClr val="white"/>
                </a:solidFill>
              </a:rPr>
              <a:t>Hvilke beføjelser har vi </a:t>
            </a:r>
          </a:p>
          <a:p>
            <a:pPr marL="285731" indent="-285731">
              <a:spcBef>
                <a:spcPct val="50000"/>
              </a:spcBef>
              <a:buFont typeface="Arial" pitchFamily="34" charset="0"/>
              <a:buChar char="•"/>
            </a:pPr>
            <a:r>
              <a:rPr lang="da-DK" sz="1900" dirty="0">
                <a:solidFill>
                  <a:prstClr val="white"/>
                </a:solidFill>
              </a:rPr>
              <a:t>Hvem er vi afhængige af </a:t>
            </a:r>
          </a:p>
          <a:p>
            <a:pPr marL="285731" indent="-285731">
              <a:spcBef>
                <a:spcPct val="50000"/>
              </a:spcBef>
              <a:buFont typeface="Arial" pitchFamily="34" charset="0"/>
              <a:buChar char="•"/>
            </a:pPr>
            <a:r>
              <a:rPr lang="da-DK" sz="1900" dirty="0">
                <a:solidFill>
                  <a:prstClr val="white"/>
                </a:solidFill>
              </a:rPr>
              <a:t>Hvem er afhængige af os </a:t>
            </a:r>
            <a:endParaRPr lang="en-GB" sz="1900" dirty="0">
              <a:solidFill>
                <a:prstClr val="white"/>
              </a:solidFill>
            </a:endParaRPr>
          </a:p>
        </p:txBody>
      </p:sp>
      <p:sp>
        <p:nvSpPr>
          <p:cNvPr id="23" name="Titel 3">
            <a:extLst>
              <a:ext uri="{FF2B5EF4-FFF2-40B4-BE49-F238E27FC236}">
                <a16:creationId xmlns:a16="http://schemas.microsoft.com/office/drawing/2014/main" id="{663957E5-DE69-81B7-FC5B-9FDC789D211B}"/>
              </a:ext>
            </a:extLst>
          </p:cNvPr>
          <p:cNvSpPr txBox="1">
            <a:spLocks/>
          </p:cNvSpPr>
          <p:nvPr/>
        </p:nvSpPr>
        <p:spPr>
          <a:xfrm>
            <a:off x="1960466" y="1651303"/>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b="1" dirty="0"/>
              <a:t>R</a:t>
            </a:r>
            <a:r>
              <a:rPr lang="da-DK" dirty="0"/>
              <a:t>ammer</a:t>
            </a:r>
          </a:p>
        </p:txBody>
      </p:sp>
    </p:spTree>
    <p:extLst>
      <p:ext uri="{BB962C8B-B14F-4D97-AF65-F5344CB8AC3E}">
        <p14:creationId xmlns:p14="http://schemas.microsoft.com/office/powerpoint/2010/main" val="155113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grpSp>
        <p:nvGrpSpPr>
          <p:cNvPr id="12" name="Gruppe 11">
            <a:extLst>
              <a:ext uri="{FF2B5EF4-FFF2-40B4-BE49-F238E27FC236}">
                <a16:creationId xmlns:a16="http://schemas.microsoft.com/office/drawing/2014/main" id="{16EA934D-8D96-F2CB-2B91-8DD7BED98F94}"/>
              </a:ext>
            </a:extLst>
          </p:cNvPr>
          <p:cNvGrpSpPr/>
          <p:nvPr/>
        </p:nvGrpSpPr>
        <p:grpSpPr>
          <a:xfrm>
            <a:off x="473536" y="1566455"/>
            <a:ext cx="1592746" cy="979577"/>
            <a:chOff x="7241381" y="2417"/>
            <a:chExt cx="1819664" cy="1166812"/>
          </a:xfrm>
        </p:grpSpPr>
        <p:sp>
          <p:nvSpPr>
            <p:cNvPr id="22" name="Freeform 5">
              <a:extLst>
                <a:ext uri="{FF2B5EF4-FFF2-40B4-BE49-F238E27FC236}">
                  <a16:creationId xmlns:a16="http://schemas.microsoft.com/office/drawing/2014/main" id="{EFDB1D5C-516D-0B4A-147A-ED4E32472858}"/>
                </a:ext>
              </a:extLst>
            </p:cNvPr>
            <p:cNvSpPr>
              <a:spLocks/>
            </p:cNvSpPr>
            <p:nvPr/>
          </p:nvSpPr>
          <p:spPr bwMode="auto">
            <a:xfrm>
              <a:off x="8106568" y="2417"/>
              <a:ext cx="862013" cy="712787"/>
            </a:xfrm>
            <a:custGeom>
              <a:avLst/>
              <a:gdLst>
                <a:gd name="T0" fmla="*/ 0 w 767"/>
                <a:gd name="T1" fmla="*/ 0 h 617"/>
                <a:gd name="T2" fmla="*/ 2147483647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2147483647 h 617"/>
                <a:gd name="T26" fmla="*/ 2147483647 w 767"/>
                <a:gd name="T27" fmla="*/ 2147483647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0" y="129"/>
                  </a:moveTo>
                  <a:lnTo>
                    <a:pt x="0" y="0"/>
                  </a:lnTo>
                  <a:lnTo>
                    <a:pt x="765" y="0"/>
                  </a:lnTo>
                  <a:lnTo>
                    <a:pt x="766" y="492"/>
                  </a:lnTo>
                  <a:lnTo>
                    <a:pt x="699" y="492"/>
                  </a:lnTo>
                  <a:lnTo>
                    <a:pt x="697" y="496"/>
                  </a:lnTo>
                  <a:lnTo>
                    <a:pt x="695" y="502"/>
                  </a:lnTo>
                  <a:lnTo>
                    <a:pt x="695" y="507"/>
                  </a:lnTo>
                  <a:lnTo>
                    <a:pt x="696" y="514"/>
                  </a:lnTo>
                  <a:lnTo>
                    <a:pt x="698" y="521"/>
                  </a:lnTo>
                  <a:lnTo>
                    <a:pt x="701" y="531"/>
                  </a:lnTo>
                  <a:lnTo>
                    <a:pt x="703" y="538"/>
                  </a:lnTo>
                  <a:lnTo>
                    <a:pt x="705" y="546"/>
                  </a:lnTo>
                  <a:lnTo>
                    <a:pt x="706" y="553"/>
                  </a:lnTo>
                  <a:lnTo>
                    <a:pt x="706" y="561"/>
                  </a:lnTo>
                  <a:lnTo>
                    <a:pt x="705" y="568"/>
                  </a:lnTo>
                  <a:lnTo>
                    <a:pt x="703" y="576"/>
                  </a:lnTo>
                  <a:lnTo>
                    <a:pt x="700" y="583"/>
                  </a:lnTo>
                  <a:lnTo>
                    <a:pt x="695" y="589"/>
                  </a:lnTo>
                  <a:lnTo>
                    <a:pt x="687" y="595"/>
                  </a:lnTo>
                  <a:lnTo>
                    <a:pt x="680" y="600"/>
                  </a:lnTo>
                  <a:lnTo>
                    <a:pt x="673" y="605"/>
                  </a:lnTo>
                  <a:lnTo>
                    <a:pt x="666" y="609"/>
                  </a:lnTo>
                  <a:lnTo>
                    <a:pt x="656" y="612"/>
                  </a:lnTo>
                  <a:lnTo>
                    <a:pt x="645" y="614"/>
                  </a:lnTo>
                  <a:lnTo>
                    <a:pt x="635" y="616"/>
                  </a:lnTo>
                  <a:lnTo>
                    <a:pt x="625" y="616"/>
                  </a:lnTo>
                  <a:lnTo>
                    <a:pt x="615" y="616"/>
                  </a:lnTo>
                  <a:lnTo>
                    <a:pt x="606" y="616"/>
                  </a:lnTo>
                  <a:lnTo>
                    <a:pt x="598" y="614"/>
                  </a:lnTo>
                  <a:lnTo>
                    <a:pt x="590" y="612"/>
                  </a:lnTo>
                  <a:lnTo>
                    <a:pt x="581" y="610"/>
                  </a:lnTo>
                  <a:lnTo>
                    <a:pt x="575" y="607"/>
                  </a:lnTo>
                  <a:lnTo>
                    <a:pt x="567" y="602"/>
                  </a:lnTo>
                  <a:lnTo>
                    <a:pt x="561" y="597"/>
                  </a:lnTo>
                  <a:lnTo>
                    <a:pt x="554" y="591"/>
                  </a:lnTo>
                  <a:lnTo>
                    <a:pt x="548" y="585"/>
                  </a:lnTo>
                  <a:lnTo>
                    <a:pt x="543" y="578"/>
                  </a:lnTo>
                  <a:lnTo>
                    <a:pt x="540" y="570"/>
                  </a:lnTo>
                  <a:lnTo>
                    <a:pt x="537" y="561"/>
                  </a:lnTo>
                  <a:lnTo>
                    <a:pt x="537" y="552"/>
                  </a:lnTo>
                  <a:lnTo>
                    <a:pt x="540" y="543"/>
                  </a:lnTo>
                  <a:lnTo>
                    <a:pt x="542" y="534"/>
                  </a:lnTo>
                  <a:lnTo>
                    <a:pt x="546" y="526"/>
                  </a:lnTo>
                  <a:lnTo>
                    <a:pt x="549" y="516"/>
                  </a:lnTo>
                  <a:lnTo>
                    <a:pt x="550" y="508"/>
                  </a:lnTo>
                  <a:lnTo>
                    <a:pt x="550" y="503"/>
                  </a:lnTo>
                  <a:lnTo>
                    <a:pt x="549" y="499"/>
                  </a:lnTo>
                  <a:lnTo>
                    <a:pt x="547" y="495"/>
                  </a:lnTo>
                  <a:lnTo>
                    <a:pt x="420" y="495"/>
                  </a:lnTo>
                  <a:lnTo>
                    <a:pt x="422" y="477"/>
                  </a:lnTo>
                  <a:lnTo>
                    <a:pt x="421" y="466"/>
                  </a:lnTo>
                  <a:lnTo>
                    <a:pt x="420" y="456"/>
                  </a:lnTo>
                  <a:lnTo>
                    <a:pt x="418" y="447"/>
                  </a:lnTo>
                  <a:lnTo>
                    <a:pt x="417" y="441"/>
                  </a:lnTo>
                  <a:lnTo>
                    <a:pt x="413" y="436"/>
                  </a:lnTo>
                  <a:lnTo>
                    <a:pt x="409" y="431"/>
                  </a:lnTo>
                  <a:lnTo>
                    <a:pt x="403" y="426"/>
                  </a:lnTo>
                  <a:lnTo>
                    <a:pt x="395" y="422"/>
                  </a:lnTo>
                  <a:lnTo>
                    <a:pt x="388" y="420"/>
                  </a:lnTo>
                  <a:lnTo>
                    <a:pt x="381" y="419"/>
                  </a:lnTo>
                  <a:lnTo>
                    <a:pt x="370" y="419"/>
                  </a:lnTo>
                  <a:lnTo>
                    <a:pt x="357" y="419"/>
                  </a:lnTo>
                  <a:lnTo>
                    <a:pt x="344" y="419"/>
                  </a:lnTo>
                  <a:lnTo>
                    <a:pt x="330" y="420"/>
                  </a:lnTo>
                  <a:lnTo>
                    <a:pt x="319" y="421"/>
                  </a:lnTo>
                  <a:lnTo>
                    <a:pt x="305" y="422"/>
                  </a:lnTo>
                  <a:lnTo>
                    <a:pt x="294" y="421"/>
                  </a:lnTo>
                  <a:lnTo>
                    <a:pt x="284" y="420"/>
                  </a:lnTo>
                  <a:lnTo>
                    <a:pt x="269" y="417"/>
                  </a:lnTo>
                  <a:lnTo>
                    <a:pt x="259" y="413"/>
                  </a:lnTo>
                  <a:lnTo>
                    <a:pt x="250" y="408"/>
                  </a:lnTo>
                  <a:lnTo>
                    <a:pt x="244" y="402"/>
                  </a:lnTo>
                  <a:lnTo>
                    <a:pt x="239" y="395"/>
                  </a:lnTo>
                  <a:lnTo>
                    <a:pt x="234" y="387"/>
                  </a:lnTo>
                  <a:lnTo>
                    <a:pt x="234" y="378"/>
                  </a:lnTo>
                  <a:lnTo>
                    <a:pt x="234" y="368"/>
                  </a:lnTo>
                  <a:lnTo>
                    <a:pt x="234" y="359"/>
                  </a:lnTo>
                  <a:lnTo>
                    <a:pt x="234" y="351"/>
                  </a:lnTo>
                  <a:lnTo>
                    <a:pt x="231" y="341"/>
                  </a:lnTo>
                  <a:lnTo>
                    <a:pt x="229" y="336"/>
                  </a:lnTo>
                  <a:lnTo>
                    <a:pt x="226" y="331"/>
                  </a:lnTo>
                  <a:lnTo>
                    <a:pt x="222" y="327"/>
                  </a:lnTo>
                  <a:lnTo>
                    <a:pt x="218" y="323"/>
                  </a:lnTo>
                  <a:lnTo>
                    <a:pt x="209" y="320"/>
                  </a:lnTo>
                  <a:lnTo>
                    <a:pt x="199" y="316"/>
                  </a:lnTo>
                  <a:lnTo>
                    <a:pt x="188" y="314"/>
                  </a:lnTo>
                  <a:lnTo>
                    <a:pt x="175" y="311"/>
                  </a:lnTo>
                  <a:lnTo>
                    <a:pt x="161" y="308"/>
                  </a:lnTo>
                  <a:lnTo>
                    <a:pt x="148" y="307"/>
                  </a:lnTo>
                  <a:lnTo>
                    <a:pt x="138" y="304"/>
                  </a:lnTo>
                  <a:lnTo>
                    <a:pt x="127" y="302"/>
                  </a:lnTo>
                  <a:lnTo>
                    <a:pt x="116" y="298"/>
                  </a:lnTo>
                  <a:lnTo>
                    <a:pt x="109" y="293"/>
                  </a:lnTo>
                  <a:lnTo>
                    <a:pt x="100" y="287"/>
                  </a:lnTo>
                  <a:lnTo>
                    <a:pt x="94" y="282"/>
                  </a:lnTo>
                  <a:lnTo>
                    <a:pt x="89" y="275"/>
                  </a:lnTo>
                  <a:lnTo>
                    <a:pt x="85" y="267"/>
                  </a:lnTo>
                  <a:lnTo>
                    <a:pt x="84" y="259"/>
                  </a:lnTo>
                  <a:lnTo>
                    <a:pt x="84" y="251"/>
                  </a:lnTo>
                  <a:lnTo>
                    <a:pt x="86" y="244"/>
                  </a:lnTo>
                  <a:lnTo>
                    <a:pt x="89" y="234"/>
                  </a:lnTo>
                  <a:lnTo>
                    <a:pt x="92" y="224"/>
                  </a:lnTo>
                  <a:lnTo>
                    <a:pt x="94" y="214"/>
                  </a:lnTo>
                  <a:lnTo>
                    <a:pt x="96" y="205"/>
                  </a:lnTo>
                  <a:lnTo>
                    <a:pt x="98" y="195"/>
                  </a:lnTo>
                  <a:lnTo>
                    <a:pt x="96" y="185"/>
                  </a:lnTo>
                  <a:lnTo>
                    <a:pt x="94" y="177"/>
                  </a:lnTo>
                  <a:lnTo>
                    <a:pt x="90" y="168"/>
                  </a:lnTo>
                  <a:lnTo>
                    <a:pt x="84" y="160"/>
                  </a:lnTo>
                  <a:lnTo>
                    <a:pt x="78" y="153"/>
                  </a:lnTo>
                  <a:lnTo>
                    <a:pt x="75" y="150"/>
                  </a:lnTo>
                  <a:lnTo>
                    <a:pt x="69" y="144"/>
                  </a:lnTo>
                  <a:lnTo>
                    <a:pt x="63" y="140"/>
                  </a:lnTo>
                  <a:lnTo>
                    <a:pt x="57" y="137"/>
                  </a:lnTo>
                  <a:lnTo>
                    <a:pt x="49" y="134"/>
                  </a:lnTo>
                  <a:lnTo>
                    <a:pt x="41" y="131"/>
                  </a:lnTo>
                  <a:lnTo>
                    <a:pt x="31" y="129"/>
                  </a:lnTo>
                  <a:lnTo>
                    <a:pt x="20" y="129"/>
                  </a:lnTo>
                  <a:lnTo>
                    <a:pt x="10" y="129"/>
                  </a:lnTo>
                  <a:lnTo>
                    <a:pt x="0" y="129"/>
                  </a:lnTo>
                </a:path>
              </a:pathLst>
            </a:custGeom>
            <a:solidFill>
              <a:srgbClr val="92D05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23" name="Freeform 6">
              <a:extLst>
                <a:ext uri="{FF2B5EF4-FFF2-40B4-BE49-F238E27FC236}">
                  <a16:creationId xmlns:a16="http://schemas.microsoft.com/office/drawing/2014/main" id="{CBF2D944-4072-180A-AAE2-515430650493}"/>
                </a:ext>
              </a:extLst>
            </p:cNvPr>
            <p:cNvSpPr>
              <a:spLocks/>
            </p:cNvSpPr>
            <p:nvPr/>
          </p:nvSpPr>
          <p:spPr bwMode="auto">
            <a:xfrm>
              <a:off x="8101806" y="570742"/>
              <a:ext cx="866775" cy="598487"/>
            </a:xfrm>
            <a:custGeom>
              <a:avLst/>
              <a:gdLst>
                <a:gd name="T0" fmla="*/ 0 w 771"/>
                <a:gd name="T1" fmla="*/ 2147483647 h 517"/>
                <a:gd name="T2" fmla="*/ 2147483647 w 771"/>
                <a:gd name="T3" fmla="*/ 0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0" y="408"/>
                  </a:moveTo>
                  <a:lnTo>
                    <a:pt x="0" y="516"/>
                  </a:lnTo>
                  <a:lnTo>
                    <a:pt x="770" y="516"/>
                  </a:lnTo>
                  <a:lnTo>
                    <a:pt x="769" y="0"/>
                  </a:lnTo>
                  <a:lnTo>
                    <a:pt x="701" y="0"/>
                  </a:lnTo>
                  <a:lnTo>
                    <a:pt x="697" y="10"/>
                  </a:lnTo>
                  <a:lnTo>
                    <a:pt x="697" y="17"/>
                  </a:lnTo>
                  <a:lnTo>
                    <a:pt x="700" y="27"/>
                  </a:lnTo>
                  <a:lnTo>
                    <a:pt x="703" y="37"/>
                  </a:lnTo>
                  <a:lnTo>
                    <a:pt x="707" y="50"/>
                  </a:lnTo>
                  <a:lnTo>
                    <a:pt x="709" y="60"/>
                  </a:lnTo>
                  <a:lnTo>
                    <a:pt x="709" y="69"/>
                  </a:lnTo>
                  <a:lnTo>
                    <a:pt x="708" y="79"/>
                  </a:lnTo>
                  <a:lnTo>
                    <a:pt x="705" y="88"/>
                  </a:lnTo>
                  <a:lnTo>
                    <a:pt x="697" y="97"/>
                  </a:lnTo>
                  <a:lnTo>
                    <a:pt x="689" y="104"/>
                  </a:lnTo>
                  <a:lnTo>
                    <a:pt x="679" y="111"/>
                  </a:lnTo>
                  <a:lnTo>
                    <a:pt x="669" y="116"/>
                  </a:lnTo>
                  <a:lnTo>
                    <a:pt x="656" y="120"/>
                  </a:lnTo>
                  <a:lnTo>
                    <a:pt x="645" y="122"/>
                  </a:lnTo>
                  <a:lnTo>
                    <a:pt x="629" y="123"/>
                  </a:lnTo>
                  <a:lnTo>
                    <a:pt x="610" y="122"/>
                  </a:lnTo>
                  <a:lnTo>
                    <a:pt x="598" y="120"/>
                  </a:lnTo>
                  <a:lnTo>
                    <a:pt x="588" y="118"/>
                  </a:lnTo>
                  <a:lnTo>
                    <a:pt x="578" y="113"/>
                  </a:lnTo>
                  <a:lnTo>
                    <a:pt x="565" y="105"/>
                  </a:lnTo>
                  <a:lnTo>
                    <a:pt x="557" y="97"/>
                  </a:lnTo>
                  <a:lnTo>
                    <a:pt x="550" y="89"/>
                  </a:lnTo>
                  <a:lnTo>
                    <a:pt x="546" y="80"/>
                  </a:lnTo>
                  <a:lnTo>
                    <a:pt x="543" y="72"/>
                  </a:lnTo>
                  <a:lnTo>
                    <a:pt x="543" y="63"/>
                  </a:lnTo>
                  <a:lnTo>
                    <a:pt x="545" y="54"/>
                  </a:lnTo>
                  <a:lnTo>
                    <a:pt x="547" y="45"/>
                  </a:lnTo>
                  <a:lnTo>
                    <a:pt x="550" y="36"/>
                  </a:lnTo>
                  <a:lnTo>
                    <a:pt x="553" y="27"/>
                  </a:lnTo>
                  <a:lnTo>
                    <a:pt x="555" y="19"/>
                  </a:lnTo>
                  <a:lnTo>
                    <a:pt x="555" y="11"/>
                  </a:lnTo>
                  <a:lnTo>
                    <a:pt x="552" y="2"/>
                  </a:lnTo>
                  <a:lnTo>
                    <a:pt x="423" y="2"/>
                  </a:lnTo>
                  <a:lnTo>
                    <a:pt x="425" y="21"/>
                  </a:lnTo>
                  <a:lnTo>
                    <a:pt x="423" y="33"/>
                  </a:lnTo>
                  <a:lnTo>
                    <a:pt x="423" y="44"/>
                  </a:lnTo>
                  <a:lnTo>
                    <a:pt x="423" y="53"/>
                  </a:lnTo>
                  <a:lnTo>
                    <a:pt x="421" y="63"/>
                  </a:lnTo>
                  <a:lnTo>
                    <a:pt x="419" y="72"/>
                  </a:lnTo>
                  <a:lnTo>
                    <a:pt x="416" y="79"/>
                  </a:lnTo>
                  <a:lnTo>
                    <a:pt x="411" y="85"/>
                  </a:lnTo>
                  <a:lnTo>
                    <a:pt x="404" y="90"/>
                  </a:lnTo>
                  <a:lnTo>
                    <a:pt x="397" y="94"/>
                  </a:lnTo>
                  <a:lnTo>
                    <a:pt x="388" y="96"/>
                  </a:lnTo>
                  <a:lnTo>
                    <a:pt x="379" y="97"/>
                  </a:lnTo>
                  <a:lnTo>
                    <a:pt x="370" y="98"/>
                  </a:lnTo>
                  <a:lnTo>
                    <a:pt x="359" y="98"/>
                  </a:lnTo>
                  <a:lnTo>
                    <a:pt x="348" y="97"/>
                  </a:lnTo>
                  <a:lnTo>
                    <a:pt x="339" y="96"/>
                  </a:lnTo>
                  <a:lnTo>
                    <a:pt x="329" y="95"/>
                  </a:lnTo>
                  <a:lnTo>
                    <a:pt x="316" y="95"/>
                  </a:lnTo>
                  <a:lnTo>
                    <a:pt x="303" y="95"/>
                  </a:lnTo>
                  <a:lnTo>
                    <a:pt x="292" y="95"/>
                  </a:lnTo>
                  <a:lnTo>
                    <a:pt x="280" y="97"/>
                  </a:lnTo>
                  <a:lnTo>
                    <a:pt x="268" y="99"/>
                  </a:lnTo>
                  <a:lnTo>
                    <a:pt x="260" y="103"/>
                  </a:lnTo>
                  <a:lnTo>
                    <a:pt x="250" y="108"/>
                  </a:lnTo>
                  <a:lnTo>
                    <a:pt x="245" y="115"/>
                  </a:lnTo>
                  <a:lnTo>
                    <a:pt x="238" y="122"/>
                  </a:lnTo>
                  <a:lnTo>
                    <a:pt x="236" y="129"/>
                  </a:lnTo>
                  <a:lnTo>
                    <a:pt x="235" y="137"/>
                  </a:lnTo>
                  <a:lnTo>
                    <a:pt x="236" y="146"/>
                  </a:lnTo>
                  <a:lnTo>
                    <a:pt x="236" y="154"/>
                  </a:lnTo>
                  <a:lnTo>
                    <a:pt x="236" y="164"/>
                  </a:lnTo>
                  <a:lnTo>
                    <a:pt x="234" y="171"/>
                  </a:lnTo>
                  <a:lnTo>
                    <a:pt x="231" y="179"/>
                  </a:lnTo>
                  <a:lnTo>
                    <a:pt x="227" y="185"/>
                  </a:lnTo>
                  <a:lnTo>
                    <a:pt x="222" y="191"/>
                  </a:lnTo>
                  <a:lnTo>
                    <a:pt x="213" y="196"/>
                  </a:lnTo>
                  <a:lnTo>
                    <a:pt x="203" y="199"/>
                  </a:lnTo>
                  <a:lnTo>
                    <a:pt x="192" y="202"/>
                  </a:lnTo>
                  <a:lnTo>
                    <a:pt x="182" y="204"/>
                  </a:lnTo>
                  <a:lnTo>
                    <a:pt x="172" y="206"/>
                  </a:lnTo>
                  <a:lnTo>
                    <a:pt x="158" y="208"/>
                  </a:lnTo>
                  <a:lnTo>
                    <a:pt x="147" y="210"/>
                  </a:lnTo>
                  <a:lnTo>
                    <a:pt x="135" y="212"/>
                  </a:lnTo>
                  <a:lnTo>
                    <a:pt x="126" y="215"/>
                  </a:lnTo>
                  <a:lnTo>
                    <a:pt x="117" y="218"/>
                  </a:lnTo>
                  <a:lnTo>
                    <a:pt x="109" y="223"/>
                  </a:lnTo>
                  <a:lnTo>
                    <a:pt x="103" y="227"/>
                  </a:lnTo>
                  <a:lnTo>
                    <a:pt x="95" y="235"/>
                  </a:lnTo>
                  <a:lnTo>
                    <a:pt x="91" y="241"/>
                  </a:lnTo>
                  <a:lnTo>
                    <a:pt x="87" y="249"/>
                  </a:lnTo>
                  <a:lnTo>
                    <a:pt x="85" y="258"/>
                  </a:lnTo>
                  <a:lnTo>
                    <a:pt x="86" y="267"/>
                  </a:lnTo>
                  <a:lnTo>
                    <a:pt x="88" y="276"/>
                  </a:lnTo>
                  <a:lnTo>
                    <a:pt x="91" y="286"/>
                  </a:lnTo>
                  <a:lnTo>
                    <a:pt x="94" y="298"/>
                  </a:lnTo>
                  <a:lnTo>
                    <a:pt x="97" y="308"/>
                  </a:lnTo>
                  <a:lnTo>
                    <a:pt x="98" y="316"/>
                  </a:lnTo>
                  <a:lnTo>
                    <a:pt x="98" y="324"/>
                  </a:lnTo>
                  <a:lnTo>
                    <a:pt x="97" y="334"/>
                  </a:lnTo>
                  <a:lnTo>
                    <a:pt x="94" y="343"/>
                  </a:lnTo>
                  <a:lnTo>
                    <a:pt x="91" y="351"/>
                  </a:lnTo>
                  <a:lnTo>
                    <a:pt x="87" y="358"/>
                  </a:lnTo>
                  <a:lnTo>
                    <a:pt x="81" y="367"/>
                  </a:lnTo>
                  <a:lnTo>
                    <a:pt x="74" y="378"/>
                  </a:lnTo>
                  <a:lnTo>
                    <a:pt x="66" y="385"/>
                  </a:lnTo>
                  <a:lnTo>
                    <a:pt x="59" y="391"/>
                  </a:lnTo>
                  <a:lnTo>
                    <a:pt x="51" y="397"/>
                  </a:lnTo>
                  <a:lnTo>
                    <a:pt x="43" y="401"/>
                  </a:lnTo>
                  <a:lnTo>
                    <a:pt x="35" y="404"/>
                  </a:lnTo>
                  <a:lnTo>
                    <a:pt x="24" y="406"/>
                  </a:lnTo>
                  <a:lnTo>
                    <a:pt x="11" y="408"/>
                  </a:lnTo>
                  <a:lnTo>
                    <a:pt x="0" y="408"/>
                  </a:lnTo>
                </a:path>
              </a:pathLst>
            </a:custGeom>
            <a:solidFill>
              <a:srgbClr val="C00000"/>
            </a:solidFill>
            <a:ln w="25400">
              <a:solidFill>
                <a:schemeClr val="tx1"/>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pPr eaLnBrk="1" hangingPunct="1"/>
              <a:endParaRPr lang="da-DK" sz="900" dirty="0">
                <a:solidFill>
                  <a:prstClr val="black"/>
                </a:solidFill>
                <a:latin typeface="Century Gothic" panose="020B0502020202020204"/>
              </a:endParaRPr>
            </a:p>
          </p:txBody>
        </p:sp>
        <p:sp>
          <p:nvSpPr>
            <p:cNvPr id="24" name="Freeform 7">
              <a:extLst>
                <a:ext uri="{FF2B5EF4-FFF2-40B4-BE49-F238E27FC236}">
                  <a16:creationId xmlns:a16="http://schemas.microsoft.com/office/drawing/2014/main" id="{FC0D3272-B1D9-3A94-69C5-34B24EBEF737}"/>
                </a:ext>
              </a:extLst>
            </p:cNvPr>
            <p:cNvSpPr>
              <a:spLocks/>
            </p:cNvSpPr>
            <p:nvPr/>
          </p:nvSpPr>
          <p:spPr bwMode="auto">
            <a:xfrm>
              <a:off x="7241381" y="456442"/>
              <a:ext cx="862012" cy="712787"/>
            </a:xfrm>
            <a:custGeom>
              <a:avLst/>
              <a:gdLst>
                <a:gd name="T0" fmla="*/ 2147483647 w 767"/>
                <a:gd name="T1" fmla="*/ 2147483647 h 617"/>
                <a:gd name="T2" fmla="*/ 0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0 h 617"/>
                <a:gd name="T26" fmla="*/ 2147483647 w 767"/>
                <a:gd name="T27" fmla="*/ 0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766" y="507"/>
                  </a:moveTo>
                  <a:lnTo>
                    <a:pt x="766" y="616"/>
                  </a:lnTo>
                  <a:lnTo>
                    <a:pt x="1" y="616"/>
                  </a:lnTo>
                  <a:lnTo>
                    <a:pt x="0" y="124"/>
                  </a:lnTo>
                  <a:lnTo>
                    <a:pt x="66" y="124"/>
                  </a:lnTo>
                  <a:lnTo>
                    <a:pt x="69" y="120"/>
                  </a:lnTo>
                  <a:lnTo>
                    <a:pt x="71" y="114"/>
                  </a:lnTo>
                  <a:lnTo>
                    <a:pt x="71" y="109"/>
                  </a:lnTo>
                  <a:lnTo>
                    <a:pt x="70" y="103"/>
                  </a:lnTo>
                  <a:lnTo>
                    <a:pt x="68" y="95"/>
                  </a:lnTo>
                  <a:lnTo>
                    <a:pt x="65" y="85"/>
                  </a:lnTo>
                  <a:lnTo>
                    <a:pt x="63" y="78"/>
                  </a:lnTo>
                  <a:lnTo>
                    <a:pt x="60" y="70"/>
                  </a:lnTo>
                  <a:lnTo>
                    <a:pt x="59" y="63"/>
                  </a:lnTo>
                  <a:lnTo>
                    <a:pt x="59" y="55"/>
                  </a:lnTo>
                  <a:lnTo>
                    <a:pt x="60" y="48"/>
                  </a:lnTo>
                  <a:lnTo>
                    <a:pt x="63" y="40"/>
                  </a:lnTo>
                  <a:lnTo>
                    <a:pt x="66" y="33"/>
                  </a:lnTo>
                  <a:lnTo>
                    <a:pt x="71" y="27"/>
                  </a:lnTo>
                  <a:lnTo>
                    <a:pt x="78" y="21"/>
                  </a:lnTo>
                  <a:lnTo>
                    <a:pt x="85" y="16"/>
                  </a:lnTo>
                  <a:lnTo>
                    <a:pt x="92" y="11"/>
                  </a:lnTo>
                  <a:lnTo>
                    <a:pt x="100" y="7"/>
                  </a:lnTo>
                  <a:lnTo>
                    <a:pt x="110" y="4"/>
                  </a:lnTo>
                  <a:lnTo>
                    <a:pt x="120" y="2"/>
                  </a:lnTo>
                  <a:lnTo>
                    <a:pt x="131" y="0"/>
                  </a:lnTo>
                  <a:lnTo>
                    <a:pt x="141" y="0"/>
                  </a:lnTo>
                  <a:lnTo>
                    <a:pt x="151" y="0"/>
                  </a:lnTo>
                  <a:lnTo>
                    <a:pt x="160" y="0"/>
                  </a:lnTo>
                  <a:lnTo>
                    <a:pt x="167" y="2"/>
                  </a:lnTo>
                  <a:lnTo>
                    <a:pt x="176" y="4"/>
                  </a:lnTo>
                  <a:lnTo>
                    <a:pt x="185" y="6"/>
                  </a:lnTo>
                  <a:lnTo>
                    <a:pt x="192" y="9"/>
                  </a:lnTo>
                  <a:lnTo>
                    <a:pt x="199" y="14"/>
                  </a:lnTo>
                  <a:lnTo>
                    <a:pt x="205" y="19"/>
                  </a:lnTo>
                  <a:lnTo>
                    <a:pt x="212" y="25"/>
                  </a:lnTo>
                  <a:lnTo>
                    <a:pt x="218" y="31"/>
                  </a:lnTo>
                  <a:lnTo>
                    <a:pt x="223" y="38"/>
                  </a:lnTo>
                  <a:lnTo>
                    <a:pt x="226" y="46"/>
                  </a:lnTo>
                  <a:lnTo>
                    <a:pt x="228" y="55"/>
                  </a:lnTo>
                  <a:lnTo>
                    <a:pt x="228" y="64"/>
                  </a:lnTo>
                  <a:lnTo>
                    <a:pt x="226" y="73"/>
                  </a:lnTo>
                  <a:lnTo>
                    <a:pt x="223" y="82"/>
                  </a:lnTo>
                  <a:lnTo>
                    <a:pt x="220" y="90"/>
                  </a:lnTo>
                  <a:lnTo>
                    <a:pt x="217" y="101"/>
                  </a:lnTo>
                  <a:lnTo>
                    <a:pt x="215" y="108"/>
                  </a:lnTo>
                  <a:lnTo>
                    <a:pt x="215" y="113"/>
                  </a:lnTo>
                  <a:lnTo>
                    <a:pt x="216" y="117"/>
                  </a:lnTo>
                  <a:lnTo>
                    <a:pt x="218" y="121"/>
                  </a:lnTo>
                  <a:lnTo>
                    <a:pt x="345" y="121"/>
                  </a:lnTo>
                  <a:lnTo>
                    <a:pt x="343" y="141"/>
                  </a:lnTo>
                  <a:lnTo>
                    <a:pt x="342" y="153"/>
                  </a:lnTo>
                  <a:lnTo>
                    <a:pt x="343" y="163"/>
                  </a:lnTo>
                  <a:lnTo>
                    <a:pt x="343" y="172"/>
                  </a:lnTo>
                  <a:lnTo>
                    <a:pt x="345" y="182"/>
                  </a:lnTo>
                  <a:lnTo>
                    <a:pt x="347" y="192"/>
                  </a:lnTo>
                  <a:lnTo>
                    <a:pt x="351" y="199"/>
                  </a:lnTo>
                  <a:lnTo>
                    <a:pt x="356" y="204"/>
                  </a:lnTo>
                  <a:lnTo>
                    <a:pt x="361" y="209"/>
                  </a:lnTo>
                  <a:lnTo>
                    <a:pt x="369" y="213"/>
                  </a:lnTo>
                  <a:lnTo>
                    <a:pt x="378" y="216"/>
                  </a:lnTo>
                  <a:lnTo>
                    <a:pt x="387" y="217"/>
                  </a:lnTo>
                  <a:lnTo>
                    <a:pt x="396" y="218"/>
                  </a:lnTo>
                  <a:lnTo>
                    <a:pt x="406" y="218"/>
                  </a:lnTo>
                  <a:lnTo>
                    <a:pt x="418" y="216"/>
                  </a:lnTo>
                  <a:lnTo>
                    <a:pt x="426" y="216"/>
                  </a:lnTo>
                  <a:lnTo>
                    <a:pt x="438" y="215"/>
                  </a:lnTo>
                  <a:lnTo>
                    <a:pt x="450" y="214"/>
                  </a:lnTo>
                  <a:lnTo>
                    <a:pt x="463" y="214"/>
                  </a:lnTo>
                  <a:lnTo>
                    <a:pt x="474" y="215"/>
                  </a:lnTo>
                  <a:lnTo>
                    <a:pt x="485" y="216"/>
                  </a:lnTo>
                  <a:lnTo>
                    <a:pt x="497" y="220"/>
                  </a:lnTo>
                  <a:lnTo>
                    <a:pt x="506" y="223"/>
                  </a:lnTo>
                  <a:lnTo>
                    <a:pt x="515" y="228"/>
                  </a:lnTo>
                  <a:lnTo>
                    <a:pt x="521" y="234"/>
                  </a:lnTo>
                  <a:lnTo>
                    <a:pt x="527" y="242"/>
                  </a:lnTo>
                  <a:lnTo>
                    <a:pt x="530" y="249"/>
                  </a:lnTo>
                  <a:lnTo>
                    <a:pt x="532" y="257"/>
                  </a:lnTo>
                  <a:lnTo>
                    <a:pt x="530" y="266"/>
                  </a:lnTo>
                  <a:lnTo>
                    <a:pt x="529" y="275"/>
                  </a:lnTo>
                  <a:lnTo>
                    <a:pt x="530" y="283"/>
                  </a:lnTo>
                  <a:lnTo>
                    <a:pt x="532" y="291"/>
                  </a:lnTo>
                  <a:lnTo>
                    <a:pt x="535" y="298"/>
                  </a:lnTo>
                  <a:lnTo>
                    <a:pt x="539" y="305"/>
                  </a:lnTo>
                  <a:lnTo>
                    <a:pt x="544" y="310"/>
                  </a:lnTo>
                  <a:lnTo>
                    <a:pt x="552" y="315"/>
                  </a:lnTo>
                  <a:lnTo>
                    <a:pt x="563" y="318"/>
                  </a:lnTo>
                  <a:lnTo>
                    <a:pt x="574" y="321"/>
                  </a:lnTo>
                  <a:lnTo>
                    <a:pt x="583" y="323"/>
                  </a:lnTo>
                  <a:lnTo>
                    <a:pt x="595" y="326"/>
                  </a:lnTo>
                  <a:lnTo>
                    <a:pt x="608" y="328"/>
                  </a:lnTo>
                  <a:lnTo>
                    <a:pt x="619" y="329"/>
                  </a:lnTo>
                  <a:lnTo>
                    <a:pt x="630" y="332"/>
                  </a:lnTo>
                  <a:lnTo>
                    <a:pt x="640" y="335"/>
                  </a:lnTo>
                  <a:lnTo>
                    <a:pt x="649" y="338"/>
                  </a:lnTo>
                  <a:lnTo>
                    <a:pt x="656" y="343"/>
                  </a:lnTo>
                  <a:lnTo>
                    <a:pt x="662" y="347"/>
                  </a:lnTo>
                  <a:lnTo>
                    <a:pt x="670" y="354"/>
                  </a:lnTo>
                  <a:lnTo>
                    <a:pt x="675" y="361"/>
                  </a:lnTo>
                  <a:lnTo>
                    <a:pt x="679" y="368"/>
                  </a:lnTo>
                  <a:lnTo>
                    <a:pt x="681" y="378"/>
                  </a:lnTo>
                  <a:lnTo>
                    <a:pt x="680" y="387"/>
                  </a:lnTo>
                  <a:lnTo>
                    <a:pt x="677" y="395"/>
                  </a:lnTo>
                  <a:lnTo>
                    <a:pt x="675" y="406"/>
                  </a:lnTo>
                  <a:lnTo>
                    <a:pt x="671" y="417"/>
                  </a:lnTo>
                  <a:lnTo>
                    <a:pt x="668" y="428"/>
                  </a:lnTo>
                  <a:lnTo>
                    <a:pt x="667" y="437"/>
                  </a:lnTo>
                  <a:lnTo>
                    <a:pt x="667" y="444"/>
                  </a:lnTo>
                  <a:lnTo>
                    <a:pt x="669" y="454"/>
                  </a:lnTo>
                  <a:lnTo>
                    <a:pt x="671" y="463"/>
                  </a:lnTo>
                  <a:lnTo>
                    <a:pt x="675" y="469"/>
                  </a:lnTo>
                  <a:lnTo>
                    <a:pt x="680" y="476"/>
                  </a:lnTo>
                  <a:lnTo>
                    <a:pt x="687" y="483"/>
                  </a:lnTo>
                  <a:lnTo>
                    <a:pt x="694" y="490"/>
                  </a:lnTo>
                  <a:lnTo>
                    <a:pt x="703" y="496"/>
                  </a:lnTo>
                  <a:lnTo>
                    <a:pt x="713" y="501"/>
                  </a:lnTo>
                  <a:lnTo>
                    <a:pt x="722" y="504"/>
                  </a:lnTo>
                  <a:lnTo>
                    <a:pt x="732" y="506"/>
                  </a:lnTo>
                  <a:lnTo>
                    <a:pt x="742" y="507"/>
                  </a:lnTo>
                  <a:lnTo>
                    <a:pt x="754" y="508"/>
                  </a:lnTo>
                  <a:lnTo>
                    <a:pt x="766" y="507"/>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25" name="Freeform 8">
              <a:extLst>
                <a:ext uri="{FF2B5EF4-FFF2-40B4-BE49-F238E27FC236}">
                  <a16:creationId xmlns:a16="http://schemas.microsoft.com/office/drawing/2014/main" id="{7B680604-56A2-B585-3F92-E0D2377FB853}"/>
                </a:ext>
              </a:extLst>
            </p:cNvPr>
            <p:cNvSpPr>
              <a:spLocks/>
            </p:cNvSpPr>
            <p:nvPr/>
          </p:nvSpPr>
          <p:spPr bwMode="auto">
            <a:xfrm>
              <a:off x="7241381" y="2417"/>
              <a:ext cx="866775" cy="598487"/>
            </a:xfrm>
            <a:custGeom>
              <a:avLst/>
              <a:gdLst>
                <a:gd name="T0" fmla="*/ 2147483647 w 771"/>
                <a:gd name="T1" fmla="*/ 0 h 517"/>
                <a:gd name="T2" fmla="*/ 1420594759 w 771"/>
                <a:gd name="T3" fmla="*/ 2147483647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770" y="128"/>
                  </a:moveTo>
                  <a:lnTo>
                    <a:pt x="770" y="0"/>
                  </a:lnTo>
                  <a:lnTo>
                    <a:pt x="0" y="0"/>
                  </a:lnTo>
                  <a:lnTo>
                    <a:pt x="1" y="516"/>
                  </a:lnTo>
                  <a:lnTo>
                    <a:pt x="69" y="516"/>
                  </a:lnTo>
                  <a:lnTo>
                    <a:pt x="73" y="506"/>
                  </a:lnTo>
                  <a:lnTo>
                    <a:pt x="73" y="499"/>
                  </a:lnTo>
                  <a:lnTo>
                    <a:pt x="70" y="489"/>
                  </a:lnTo>
                  <a:lnTo>
                    <a:pt x="66" y="479"/>
                  </a:lnTo>
                  <a:lnTo>
                    <a:pt x="63" y="466"/>
                  </a:lnTo>
                  <a:lnTo>
                    <a:pt x="61" y="456"/>
                  </a:lnTo>
                  <a:lnTo>
                    <a:pt x="60" y="447"/>
                  </a:lnTo>
                  <a:lnTo>
                    <a:pt x="62" y="438"/>
                  </a:lnTo>
                  <a:lnTo>
                    <a:pt x="65" y="428"/>
                  </a:lnTo>
                  <a:lnTo>
                    <a:pt x="73" y="419"/>
                  </a:lnTo>
                  <a:lnTo>
                    <a:pt x="81" y="412"/>
                  </a:lnTo>
                  <a:lnTo>
                    <a:pt x="91" y="405"/>
                  </a:lnTo>
                  <a:lnTo>
                    <a:pt x="101" y="400"/>
                  </a:lnTo>
                  <a:lnTo>
                    <a:pt x="113" y="395"/>
                  </a:lnTo>
                  <a:lnTo>
                    <a:pt x="125" y="394"/>
                  </a:lnTo>
                  <a:lnTo>
                    <a:pt x="141" y="393"/>
                  </a:lnTo>
                  <a:lnTo>
                    <a:pt x="160" y="394"/>
                  </a:lnTo>
                  <a:lnTo>
                    <a:pt x="172" y="395"/>
                  </a:lnTo>
                  <a:lnTo>
                    <a:pt x="182" y="398"/>
                  </a:lnTo>
                  <a:lnTo>
                    <a:pt x="192" y="403"/>
                  </a:lnTo>
                  <a:lnTo>
                    <a:pt x="205" y="411"/>
                  </a:lnTo>
                  <a:lnTo>
                    <a:pt x="213" y="419"/>
                  </a:lnTo>
                  <a:lnTo>
                    <a:pt x="220" y="427"/>
                  </a:lnTo>
                  <a:lnTo>
                    <a:pt x="224" y="436"/>
                  </a:lnTo>
                  <a:lnTo>
                    <a:pt x="227" y="444"/>
                  </a:lnTo>
                  <a:lnTo>
                    <a:pt x="227" y="453"/>
                  </a:lnTo>
                  <a:lnTo>
                    <a:pt x="225" y="463"/>
                  </a:lnTo>
                  <a:lnTo>
                    <a:pt x="223" y="471"/>
                  </a:lnTo>
                  <a:lnTo>
                    <a:pt x="220" y="480"/>
                  </a:lnTo>
                  <a:lnTo>
                    <a:pt x="217" y="489"/>
                  </a:lnTo>
                  <a:lnTo>
                    <a:pt x="215" y="497"/>
                  </a:lnTo>
                  <a:lnTo>
                    <a:pt x="215" y="505"/>
                  </a:lnTo>
                  <a:lnTo>
                    <a:pt x="218" y="514"/>
                  </a:lnTo>
                  <a:lnTo>
                    <a:pt x="347" y="514"/>
                  </a:lnTo>
                  <a:lnTo>
                    <a:pt x="345" y="496"/>
                  </a:lnTo>
                  <a:lnTo>
                    <a:pt x="347" y="483"/>
                  </a:lnTo>
                  <a:lnTo>
                    <a:pt x="347" y="473"/>
                  </a:lnTo>
                  <a:lnTo>
                    <a:pt x="347" y="463"/>
                  </a:lnTo>
                  <a:lnTo>
                    <a:pt x="348" y="453"/>
                  </a:lnTo>
                  <a:lnTo>
                    <a:pt x="351" y="444"/>
                  </a:lnTo>
                  <a:lnTo>
                    <a:pt x="354" y="437"/>
                  </a:lnTo>
                  <a:lnTo>
                    <a:pt x="359" y="431"/>
                  </a:lnTo>
                  <a:lnTo>
                    <a:pt x="366" y="426"/>
                  </a:lnTo>
                  <a:lnTo>
                    <a:pt x="373" y="422"/>
                  </a:lnTo>
                  <a:lnTo>
                    <a:pt x="382" y="420"/>
                  </a:lnTo>
                  <a:lnTo>
                    <a:pt x="391" y="419"/>
                  </a:lnTo>
                  <a:lnTo>
                    <a:pt x="400" y="418"/>
                  </a:lnTo>
                  <a:lnTo>
                    <a:pt x="411" y="418"/>
                  </a:lnTo>
                  <a:lnTo>
                    <a:pt x="422" y="419"/>
                  </a:lnTo>
                  <a:lnTo>
                    <a:pt x="430" y="420"/>
                  </a:lnTo>
                  <a:lnTo>
                    <a:pt x="441" y="421"/>
                  </a:lnTo>
                  <a:lnTo>
                    <a:pt x="453" y="421"/>
                  </a:lnTo>
                  <a:lnTo>
                    <a:pt x="467" y="421"/>
                  </a:lnTo>
                  <a:lnTo>
                    <a:pt x="478" y="421"/>
                  </a:lnTo>
                  <a:lnTo>
                    <a:pt x="489" y="419"/>
                  </a:lnTo>
                  <a:lnTo>
                    <a:pt x="502" y="417"/>
                  </a:lnTo>
                  <a:lnTo>
                    <a:pt x="510" y="413"/>
                  </a:lnTo>
                  <a:lnTo>
                    <a:pt x="519" y="408"/>
                  </a:lnTo>
                  <a:lnTo>
                    <a:pt x="525" y="401"/>
                  </a:lnTo>
                  <a:lnTo>
                    <a:pt x="531" y="394"/>
                  </a:lnTo>
                  <a:lnTo>
                    <a:pt x="534" y="387"/>
                  </a:lnTo>
                  <a:lnTo>
                    <a:pt x="535" y="379"/>
                  </a:lnTo>
                  <a:lnTo>
                    <a:pt x="534" y="370"/>
                  </a:lnTo>
                  <a:lnTo>
                    <a:pt x="533" y="362"/>
                  </a:lnTo>
                  <a:lnTo>
                    <a:pt x="534" y="352"/>
                  </a:lnTo>
                  <a:lnTo>
                    <a:pt x="536" y="345"/>
                  </a:lnTo>
                  <a:lnTo>
                    <a:pt x="538" y="337"/>
                  </a:lnTo>
                  <a:lnTo>
                    <a:pt x="543" y="331"/>
                  </a:lnTo>
                  <a:lnTo>
                    <a:pt x="548" y="325"/>
                  </a:lnTo>
                  <a:lnTo>
                    <a:pt x="557" y="321"/>
                  </a:lnTo>
                  <a:lnTo>
                    <a:pt x="567" y="317"/>
                  </a:lnTo>
                  <a:lnTo>
                    <a:pt x="578" y="315"/>
                  </a:lnTo>
                  <a:lnTo>
                    <a:pt x="588" y="312"/>
                  </a:lnTo>
                  <a:lnTo>
                    <a:pt x="598" y="310"/>
                  </a:lnTo>
                  <a:lnTo>
                    <a:pt x="612" y="308"/>
                  </a:lnTo>
                  <a:lnTo>
                    <a:pt x="623" y="306"/>
                  </a:lnTo>
                  <a:lnTo>
                    <a:pt x="634" y="304"/>
                  </a:lnTo>
                  <a:lnTo>
                    <a:pt x="644" y="301"/>
                  </a:lnTo>
                  <a:lnTo>
                    <a:pt x="653" y="298"/>
                  </a:lnTo>
                  <a:lnTo>
                    <a:pt x="660" y="293"/>
                  </a:lnTo>
                  <a:lnTo>
                    <a:pt x="667" y="289"/>
                  </a:lnTo>
                  <a:lnTo>
                    <a:pt x="674" y="282"/>
                  </a:lnTo>
                  <a:lnTo>
                    <a:pt x="679" y="275"/>
                  </a:lnTo>
                  <a:lnTo>
                    <a:pt x="683" y="267"/>
                  </a:lnTo>
                  <a:lnTo>
                    <a:pt x="685" y="257"/>
                  </a:lnTo>
                  <a:lnTo>
                    <a:pt x="683" y="249"/>
                  </a:lnTo>
                  <a:lnTo>
                    <a:pt x="682" y="240"/>
                  </a:lnTo>
                  <a:lnTo>
                    <a:pt x="679" y="230"/>
                  </a:lnTo>
                  <a:lnTo>
                    <a:pt x="676" y="218"/>
                  </a:lnTo>
                  <a:lnTo>
                    <a:pt x="672" y="208"/>
                  </a:lnTo>
                  <a:lnTo>
                    <a:pt x="672" y="200"/>
                  </a:lnTo>
                  <a:lnTo>
                    <a:pt x="672" y="192"/>
                  </a:lnTo>
                  <a:lnTo>
                    <a:pt x="673" y="182"/>
                  </a:lnTo>
                  <a:lnTo>
                    <a:pt x="676" y="173"/>
                  </a:lnTo>
                  <a:lnTo>
                    <a:pt x="679" y="166"/>
                  </a:lnTo>
                  <a:lnTo>
                    <a:pt x="684" y="160"/>
                  </a:lnTo>
                  <a:lnTo>
                    <a:pt x="691" y="152"/>
                  </a:lnTo>
                  <a:lnTo>
                    <a:pt x="698" y="146"/>
                  </a:lnTo>
                  <a:lnTo>
                    <a:pt x="707" y="140"/>
                  </a:lnTo>
                  <a:lnTo>
                    <a:pt x="718" y="134"/>
                  </a:lnTo>
                  <a:lnTo>
                    <a:pt x="727" y="132"/>
                  </a:lnTo>
                  <a:lnTo>
                    <a:pt x="736" y="130"/>
                  </a:lnTo>
                  <a:lnTo>
                    <a:pt x="746" y="128"/>
                  </a:lnTo>
                  <a:lnTo>
                    <a:pt x="758" y="128"/>
                  </a:lnTo>
                  <a:lnTo>
                    <a:pt x="770" y="128"/>
                  </a:lnTo>
                </a:path>
              </a:pathLst>
            </a:custGeom>
            <a:solidFill>
              <a:srgbClr val="0070C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26" name="Freeform 9">
              <a:extLst>
                <a:ext uri="{FF2B5EF4-FFF2-40B4-BE49-F238E27FC236}">
                  <a16:creationId xmlns:a16="http://schemas.microsoft.com/office/drawing/2014/main" id="{BECC086B-43E7-A0B2-0C6D-BE497195503C}"/>
                </a:ext>
              </a:extLst>
            </p:cNvPr>
            <p:cNvSpPr>
              <a:spLocks/>
            </p:cNvSpPr>
            <p:nvPr/>
          </p:nvSpPr>
          <p:spPr bwMode="auto">
            <a:xfrm>
              <a:off x="7623968" y="150054"/>
              <a:ext cx="958850" cy="893763"/>
            </a:xfrm>
            <a:custGeom>
              <a:avLst/>
              <a:gdLst>
                <a:gd name="T0" fmla="*/ 2147483647 w 854"/>
                <a:gd name="T1" fmla="*/ 2147483647 h 773"/>
                <a:gd name="T2" fmla="*/ 2147483647 w 854"/>
                <a:gd name="T3" fmla="*/ 2147483647 h 773"/>
                <a:gd name="T4" fmla="*/ 2147483647 w 854"/>
                <a:gd name="T5" fmla="*/ 2147483647 h 773"/>
                <a:gd name="T6" fmla="*/ 2147483647 w 854"/>
                <a:gd name="T7" fmla="*/ 2147483647 h 773"/>
                <a:gd name="T8" fmla="*/ 2147483647 w 854"/>
                <a:gd name="T9" fmla="*/ 2147483647 h 773"/>
                <a:gd name="T10" fmla="*/ 2147483647 w 854"/>
                <a:gd name="T11" fmla="*/ 2147483647 h 773"/>
                <a:gd name="T12" fmla="*/ 2147483647 w 854"/>
                <a:gd name="T13" fmla="*/ 2147483647 h 773"/>
                <a:gd name="T14" fmla="*/ 2147483647 w 854"/>
                <a:gd name="T15" fmla="*/ 2147483647 h 773"/>
                <a:gd name="T16" fmla="*/ 2147483647 w 854"/>
                <a:gd name="T17" fmla="*/ 2147483647 h 773"/>
                <a:gd name="T18" fmla="*/ 2147483647 w 854"/>
                <a:gd name="T19" fmla="*/ 2147483647 h 773"/>
                <a:gd name="T20" fmla="*/ 2147483647 w 854"/>
                <a:gd name="T21" fmla="*/ 2147483647 h 773"/>
                <a:gd name="T22" fmla="*/ 2147483647 w 854"/>
                <a:gd name="T23" fmla="*/ 2147483647 h 773"/>
                <a:gd name="T24" fmla="*/ 2147483647 w 854"/>
                <a:gd name="T25" fmla="*/ 2147483647 h 773"/>
                <a:gd name="T26" fmla="*/ 2147483647 w 854"/>
                <a:gd name="T27" fmla="*/ 2147483647 h 773"/>
                <a:gd name="T28" fmla="*/ 2147483647 w 854"/>
                <a:gd name="T29" fmla="*/ 2147483647 h 773"/>
                <a:gd name="T30" fmla="*/ 2147483647 w 854"/>
                <a:gd name="T31" fmla="*/ 2147483647 h 773"/>
                <a:gd name="T32" fmla="*/ 2147483647 w 854"/>
                <a:gd name="T33" fmla="*/ 2147483647 h 773"/>
                <a:gd name="T34" fmla="*/ 2147483647 w 854"/>
                <a:gd name="T35" fmla="*/ 2147483647 h 773"/>
                <a:gd name="T36" fmla="*/ 2147483647 w 854"/>
                <a:gd name="T37" fmla="*/ 2147483647 h 773"/>
                <a:gd name="T38" fmla="*/ 2147483647 w 854"/>
                <a:gd name="T39" fmla="*/ 2147483647 h 773"/>
                <a:gd name="T40" fmla="*/ 2147483647 w 854"/>
                <a:gd name="T41" fmla="*/ 2147483647 h 773"/>
                <a:gd name="T42" fmla="*/ 2147483647 w 854"/>
                <a:gd name="T43" fmla="*/ 2147483647 h 773"/>
                <a:gd name="T44" fmla="*/ 2147483647 w 854"/>
                <a:gd name="T45" fmla="*/ 2147483647 h 773"/>
                <a:gd name="T46" fmla="*/ 2147483647 w 854"/>
                <a:gd name="T47" fmla="*/ 2147483647 h 773"/>
                <a:gd name="T48" fmla="*/ 2147483647 w 854"/>
                <a:gd name="T49" fmla="*/ 2147483647 h 773"/>
                <a:gd name="T50" fmla="*/ 2147483647 w 854"/>
                <a:gd name="T51" fmla="*/ 2147483647 h 773"/>
                <a:gd name="T52" fmla="*/ 2147483647 w 854"/>
                <a:gd name="T53" fmla="*/ 2147483647 h 773"/>
                <a:gd name="T54" fmla="*/ 2147483647 w 854"/>
                <a:gd name="T55" fmla="*/ 2147483647 h 773"/>
                <a:gd name="T56" fmla="*/ 2147483647 w 854"/>
                <a:gd name="T57" fmla="*/ 2147483647 h 773"/>
                <a:gd name="T58" fmla="*/ 2147483647 w 854"/>
                <a:gd name="T59" fmla="*/ 2147483647 h 773"/>
                <a:gd name="T60" fmla="*/ 2147483647 w 854"/>
                <a:gd name="T61" fmla="*/ 2147483647 h 773"/>
                <a:gd name="T62" fmla="*/ 2147483647 w 854"/>
                <a:gd name="T63" fmla="*/ 2147483647 h 773"/>
                <a:gd name="T64" fmla="*/ 2147483647 w 854"/>
                <a:gd name="T65" fmla="*/ 2147483647 h 773"/>
                <a:gd name="T66" fmla="*/ 2147483647 w 854"/>
                <a:gd name="T67" fmla="*/ 2147483647 h 773"/>
                <a:gd name="T68" fmla="*/ 2147483647 w 854"/>
                <a:gd name="T69" fmla="*/ 2147483647 h 773"/>
                <a:gd name="T70" fmla="*/ 2147483647 w 854"/>
                <a:gd name="T71" fmla="*/ 2147483647 h 773"/>
                <a:gd name="T72" fmla="*/ 2147483647 w 854"/>
                <a:gd name="T73" fmla="*/ 2147483647 h 773"/>
                <a:gd name="T74" fmla="*/ 2147483647 w 854"/>
                <a:gd name="T75" fmla="*/ 2147483647 h 773"/>
                <a:gd name="T76" fmla="*/ 2147483647 w 854"/>
                <a:gd name="T77" fmla="*/ 2147483647 h 773"/>
                <a:gd name="T78" fmla="*/ 2147483647 w 854"/>
                <a:gd name="T79" fmla="*/ 2147483647 h 773"/>
                <a:gd name="T80" fmla="*/ 2147483647 w 854"/>
                <a:gd name="T81" fmla="*/ 2147483647 h 773"/>
                <a:gd name="T82" fmla="*/ 2147483647 w 854"/>
                <a:gd name="T83" fmla="*/ 2147483647 h 773"/>
                <a:gd name="T84" fmla="*/ 1415681395 w 854"/>
                <a:gd name="T85" fmla="*/ 2147483647 h 773"/>
                <a:gd name="T86" fmla="*/ 2147483647 w 854"/>
                <a:gd name="T87" fmla="*/ 2147483647 h 773"/>
                <a:gd name="T88" fmla="*/ 2147483647 w 854"/>
                <a:gd name="T89" fmla="*/ 2147483647 h 773"/>
                <a:gd name="T90" fmla="*/ 2147483647 w 854"/>
                <a:gd name="T91" fmla="*/ 2147483647 h 773"/>
                <a:gd name="T92" fmla="*/ 2147483647 w 854"/>
                <a:gd name="T93" fmla="*/ 2147483647 h 773"/>
                <a:gd name="T94" fmla="*/ 2147483647 w 854"/>
                <a:gd name="T95" fmla="*/ 2147483647 h 773"/>
                <a:gd name="T96" fmla="*/ 2147483647 w 854"/>
                <a:gd name="T97" fmla="*/ 2147483647 h 773"/>
                <a:gd name="T98" fmla="*/ 2147483647 w 854"/>
                <a:gd name="T99" fmla="*/ 2147483647 h 773"/>
                <a:gd name="T100" fmla="*/ 2147483647 w 854"/>
                <a:gd name="T101" fmla="*/ 2147483647 h 7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773"/>
                <a:gd name="T155" fmla="*/ 854 w 854"/>
                <a:gd name="T156" fmla="*/ 773 h 7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773">
                  <a:moveTo>
                    <a:pt x="325" y="161"/>
                  </a:moveTo>
                  <a:lnTo>
                    <a:pt x="334" y="153"/>
                  </a:lnTo>
                  <a:lnTo>
                    <a:pt x="339" y="145"/>
                  </a:lnTo>
                  <a:lnTo>
                    <a:pt x="343" y="135"/>
                  </a:lnTo>
                  <a:lnTo>
                    <a:pt x="343" y="123"/>
                  </a:lnTo>
                  <a:lnTo>
                    <a:pt x="339" y="110"/>
                  </a:lnTo>
                  <a:lnTo>
                    <a:pt x="336" y="98"/>
                  </a:lnTo>
                  <a:lnTo>
                    <a:pt x="331" y="83"/>
                  </a:lnTo>
                  <a:lnTo>
                    <a:pt x="329" y="68"/>
                  </a:lnTo>
                  <a:lnTo>
                    <a:pt x="331" y="59"/>
                  </a:lnTo>
                  <a:lnTo>
                    <a:pt x="334" y="48"/>
                  </a:lnTo>
                  <a:lnTo>
                    <a:pt x="341" y="35"/>
                  </a:lnTo>
                  <a:lnTo>
                    <a:pt x="350" y="24"/>
                  </a:lnTo>
                  <a:lnTo>
                    <a:pt x="362" y="15"/>
                  </a:lnTo>
                  <a:lnTo>
                    <a:pt x="373" y="7"/>
                  </a:lnTo>
                  <a:lnTo>
                    <a:pt x="387" y="3"/>
                  </a:lnTo>
                  <a:lnTo>
                    <a:pt x="404" y="1"/>
                  </a:lnTo>
                  <a:lnTo>
                    <a:pt x="423" y="0"/>
                  </a:lnTo>
                  <a:lnTo>
                    <a:pt x="449" y="0"/>
                  </a:lnTo>
                  <a:lnTo>
                    <a:pt x="468" y="2"/>
                  </a:lnTo>
                  <a:lnTo>
                    <a:pt x="480" y="5"/>
                  </a:lnTo>
                  <a:lnTo>
                    <a:pt x="488" y="9"/>
                  </a:lnTo>
                  <a:lnTo>
                    <a:pt x="498" y="15"/>
                  </a:lnTo>
                  <a:lnTo>
                    <a:pt x="507" y="22"/>
                  </a:lnTo>
                  <a:lnTo>
                    <a:pt x="516" y="32"/>
                  </a:lnTo>
                  <a:lnTo>
                    <a:pt x="522" y="41"/>
                  </a:lnTo>
                  <a:lnTo>
                    <a:pt x="526" y="48"/>
                  </a:lnTo>
                  <a:lnTo>
                    <a:pt x="528" y="62"/>
                  </a:lnTo>
                  <a:lnTo>
                    <a:pt x="528" y="73"/>
                  </a:lnTo>
                  <a:lnTo>
                    <a:pt x="526" y="85"/>
                  </a:lnTo>
                  <a:lnTo>
                    <a:pt x="524" y="93"/>
                  </a:lnTo>
                  <a:lnTo>
                    <a:pt x="521" y="108"/>
                  </a:lnTo>
                  <a:lnTo>
                    <a:pt x="516" y="122"/>
                  </a:lnTo>
                  <a:lnTo>
                    <a:pt x="514" y="132"/>
                  </a:lnTo>
                  <a:lnTo>
                    <a:pt x="517" y="141"/>
                  </a:lnTo>
                  <a:lnTo>
                    <a:pt x="521" y="148"/>
                  </a:lnTo>
                  <a:lnTo>
                    <a:pt x="528" y="157"/>
                  </a:lnTo>
                  <a:lnTo>
                    <a:pt x="539" y="163"/>
                  </a:lnTo>
                  <a:lnTo>
                    <a:pt x="549" y="170"/>
                  </a:lnTo>
                  <a:lnTo>
                    <a:pt x="563" y="175"/>
                  </a:lnTo>
                  <a:lnTo>
                    <a:pt x="578" y="178"/>
                  </a:lnTo>
                  <a:lnTo>
                    <a:pt x="592" y="181"/>
                  </a:lnTo>
                  <a:lnTo>
                    <a:pt x="606" y="182"/>
                  </a:lnTo>
                  <a:lnTo>
                    <a:pt x="622" y="186"/>
                  </a:lnTo>
                  <a:lnTo>
                    <a:pt x="634" y="189"/>
                  </a:lnTo>
                  <a:lnTo>
                    <a:pt x="643" y="193"/>
                  </a:lnTo>
                  <a:lnTo>
                    <a:pt x="650" y="197"/>
                  </a:lnTo>
                  <a:lnTo>
                    <a:pt x="656" y="202"/>
                  </a:lnTo>
                  <a:lnTo>
                    <a:pt x="660" y="208"/>
                  </a:lnTo>
                  <a:lnTo>
                    <a:pt x="663" y="215"/>
                  </a:lnTo>
                  <a:lnTo>
                    <a:pt x="664" y="222"/>
                  </a:lnTo>
                  <a:lnTo>
                    <a:pt x="666" y="228"/>
                  </a:lnTo>
                  <a:lnTo>
                    <a:pt x="666" y="236"/>
                  </a:lnTo>
                  <a:lnTo>
                    <a:pt x="664" y="245"/>
                  </a:lnTo>
                  <a:lnTo>
                    <a:pt x="664" y="252"/>
                  </a:lnTo>
                  <a:lnTo>
                    <a:pt x="667" y="261"/>
                  </a:lnTo>
                  <a:lnTo>
                    <a:pt x="671" y="269"/>
                  </a:lnTo>
                  <a:lnTo>
                    <a:pt x="676" y="276"/>
                  </a:lnTo>
                  <a:lnTo>
                    <a:pt x="683" y="280"/>
                  </a:lnTo>
                  <a:lnTo>
                    <a:pt x="692" y="286"/>
                  </a:lnTo>
                  <a:lnTo>
                    <a:pt x="700" y="289"/>
                  </a:lnTo>
                  <a:lnTo>
                    <a:pt x="714" y="291"/>
                  </a:lnTo>
                  <a:lnTo>
                    <a:pt x="725" y="293"/>
                  </a:lnTo>
                  <a:lnTo>
                    <a:pt x="735" y="293"/>
                  </a:lnTo>
                  <a:lnTo>
                    <a:pt x="747" y="293"/>
                  </a:lnTo>
                  <a:lnTo>
                    <a:pt x="762" y="291"/>
                  </a:lnTo>
                  <a:lnTo>
                    <a:pt x="773" y="291"/>
                  </a:lnTo>
                  <a:lnTo>
                    <a:pt x="785" y="290"/>
                  </a:lnTo>
                  <a:lnTo>
                    <a:pt x="796" y="289"/>
                  </a:lnTo>
                  <a:lnTo>
                    <a:pt x="808" y="290"/>
                  </a:lnTo>
                  <a:lnTo>
                    <a:pt x="815" y="291"/>
                  </a:lnTo>
                  <a:lnTo>
                    <a:pt x="822" y="293"/>
                  </a:lnTo>
                  <a:lnTo>
                    <a:pt x="830" y="296"/>
                  </a:lnTo>
                  <a:lnTo>
                    <a:pt x="838" y="301"/>
                  </a:lnTo>
                  <a:lnTo>
                    <a:pt x="844" y="306"/>
                  </a:lnTo>
                  <a:lnTo>
                    <a:pt x="848" y="315"/>
                  </a:lnTo>
                  <a:lnTo>
                    <a:pt x="850" y="322"/>
                  </a:lnTo>
                  <a:lnTo>
                    <a:pt x="852" y="330"/>
                  </a:lnTo>
                  <a:lnTo>
                    <a:pt x="853" y="346"/>
                  </a:lnTo>
                  <a:lnTo>
                    <a:pt x="852" y="365"/>
                  </a:lnTo>
                  <a:lnTo>
                    <a:pt x="853" y="385"/>
                  </a:lnTo>
                  <a:lnTo>
                    <a:pt x="851" y="408"/>
                  </a:lnTo>
                  <a:lnTo>
                    <a:pt x="849" y="424"/>
                  </a:lnTo>
                  <a:lnTo>
                    <a:pt x="847" y="436"/>
                  </a:lnTo>
                  <a:lnTo>
                    <a:pt x="844" y="443"/>
                  </a:lnTo>
                  <a:lnTo>
                    <a:pt x="838" y="450"/>
                  </a:lnTo>
                  <a:lnTo>
                    <a:pt x="833" y="454"/>
                  </a:lnTo>
                  <a:lnTo>
                    <a:pt x="825" y="458"/>
                  </a:lnTo>
                  <a:lnTo>
                    <a:pt x="815" y="460"/>
                  </a:lnTo>
                  <a:lnTo>
                    <a:pt x="807" y="462"/>
                  </a:lnTo>
                  <a:lnTo>
                    <a:pt x="791" y="463"/>
                  </a:lnTo>
                  <a:lnTo>
                    <a:pt x="776" y="462"/>
                  </a:lnTo>
                  <a:lnTo>
                    <a:pt x="764" y="460"/>
                  </a:lnTo>
                  <a:lnTo>
                    <a:pt x="754" y="460"/>
                  </a:lnTo>
                  <a:lnTo>
                    <a:pt x="742" y="459"/>
                  </a:lnTo>
                  <a:lnTo>
                    <a:pt x="731" y="459"/>
                  </a:lnTo>
                  <a:lnTo>
                    <a:pt x="721" y="460"/>
                  </a:lnTo>
                  <a:lnTo>
                    <a:pt x="712" y="460"/>
                  </a:lnTo>
                  <a:lnTo>
                    <a:pt x="700" y="463"/>
                  </a:lnTo>
                  <a:lnTo>
                    <a:pt x="693" y="465"/>
                  </a:lnTo>
                  <a:lnTo>
                    <a:pt x="687" y="468"/>
                  </a:lnTo>
                  <a:lnTo>
                    <a:pt x="679" y="472"/>
                  </a:lnTo>
                  <a:lnTo>
                    <a:pt x="674" y="478"/>
                  </a:lnTo>
                  <a:lnTo>
                    <a:pt x="670" y="482"/>
                  </a:lnTo>
                  <a:lnTo>
                    <a:pt x="666" y="488"/>
                  </a:lnTo>
                  <a:lnTo>
                    <a:pt x="664" y="494"/>
                  </a:lnTo>
                  <a:lnTo>
                    <a:pt x="663" y="501"/>
                  </a:lnTo>
                  <a:lnTo>
                    <a:pt x="664" y="508"/>
                  </a:lnTo>
                  <a:lnTo>
                    <a:pt x="664" y="520"/>
                  </a:lnTo>
                  <a:lnTo>
                    <a:pt x="663" y="533"/>
                  </a:lnTo>
                  <a:lnTo>
                    <a:pt x="659" y="542"/>
                  </a:lnTo>
                  <a:lnTo>
                    <a:pt x="655" y="550"/>
                  </a:lnTo>
                  <a:lnTo>
                    <a:pt x="649" y="555"/>
                  </a:lnTo>
                  <a:lnTo>
                    <a:pt x="641" y="560"/>
                  </a:lnTo>
                  <a:lnTo>
                    <a:pt x="632" y="564"/>
                  </a:lnTo>
                  <a:lnTo>
                    <a:pt x="622" y="566"/>
                  </a:lnTo>
                  <a:lnTo>
                    <a:pt x="609" y="568"/>
                  </a:lnTo>
                  <a:lnTo>
                    <a:pt x="599" y="570"/>
                  </a:lnTo>
                  <a:lnTo>
                    <a:pt x="586" y="572"/>
                  </a:lnTo>
                  <a:lnTo>
                    <a:pt x="575" y="574"/>
                  </a:lnTo>
                  <a:lnTo>
                    <a:pt x="563" y="576"/>
                  </a:lnTo>
                  <a:lnTo>
                    <a:pt x="554" y="580"/>
                  </a:lnTo>
                  <a:lnTo>
                    <a:pt x="543" y="584"/>
                  </a:lnTo>
                  <a:lnTo>
                    <a:pt x="533" y="589"/>
                  </a:lnTo>
                  <a:lnTo>
                    <a:pt x="526" y="595"/>
                  </a:lnTo>
                  <a:lnTo>
                    <a:pt x="519" y="603"/>
                  </a:lnTo>
                  <a:lnTo>
                    <a:pt x="514" y="612"/>
                  </a:lnTo>
                  <a:lnTo>
                    <a:pt x="513" y="621"/>
                  </a:lnTo>
                  <a:lnTo>
                    <a:pt x="514" y="630"/>
                  </a:lnTo>
                  <a:lnTo>
                    <a:pt x="516" y="638"/>
                  </a:lnTo>
                  <a:lnTo>
                    <a:pt x="519" y="648"/>
                  </a:lnTo>
                  <a:lnTo>
                    <a:pt x="522" y="659"/>
                  </a:lnTo>
                  <a:lnTo>
                    <a:pt x="524" y="668"/>
                  </a:lnTo>
                  <a:lnTo>
                    <a:pt x="526" y="680"/>
                  </a:lnTo>
                  <a:lnTo>
                    <a:pt x="526" y="692"/>
                  </a:lnTo>
                  <a:lnTo>
                    <a:pt x="523" y="704"/>
                  </a:lnTo>
                  <a:lnTo>
                    <a:pt x="519" y="713"/>
                  </a:lnTo>
                  <a:lnTo>
                    <a:pt x="516" y="723"/>
                  </a:lnTo>
                  <a:lnTo>
                    <a:pt x="510" y="731"/>
                  </a:lnTo>
                  <a:lnTo>
                    <a:pt x="503" y="742"/>
                  </a:lnTo>
                  <a:lnTo>
                    <a:pt x="495" y="749"/>
                  </a:lnTo>
                  <a:lnTo>
                    <a:pt x="488" y="754"/>
                  </a:lnTo>
                  <a:lnTo>
                    <a:pt x="480" y="760"/>
                  </a:lnTo>
                  <a:lnTo>
                    <a:pt x="470" y="766"/>
                  </a:lnTo>
                  <a:lnTo>
                    <a:pt x="462" y="769"/>
                  </a:lnTo>
                  <a:lnTo>
                    <a:pt x="454" y="770"/>
                  </a:lnTo>
                  <a:lnTo>
                    <a:pt x="441" y="772"/>
                  </a:lnTo>
                  <a:lnTo>
                    <a:pt x="425" y="772"/>
                  </a:lnTo>
                  <a:lnTo>
                    <a:pt x="407" y="772"/>
                  </a:lnTo>
                  <a:lnTo>
                    <a:pt x="398" y="772"/>
                  </a:lnTo>
                  <a:lnTo>
                    <a:pt x="387" y="770"/>
                  </a:lnTo>
                  <a:lnTo>
                    <a:pt x="374" y="767"/>
                  </a:lnTo>
                  <a:lnTo>
                    <a:pt x="364" y="762"/>
                  </a:lnTo>
                  <a:lnTo>
                    <a:pt x="357" y="758"/>
                  </a:lnTo>
                  <a:lnTo>
                    <a:pt x="350" y="751"/>
                  </a:lnTo>
                  <a:lnTo>
                    <a:pt x="344" y="746"/>
                  </a:lnTo>
                  <a:lnTo>
                    <a:pt x="338" y="739"/>
                  </a:lnTo>
                  <a:lnTo>
                    <a:pt x="334" y="732"/>
                  </a:lnTo>
                  <a:lnTo>
                    <a:pt x="329" y="723"/>
                  </a:lnTo>
                  <a:lnTo>
                    <a:pt x="327" y="714"/>
                  </a:lnTo>
                  <a:lnTo>
                    <a:pt x="327" y="707"/>
                  </a:lnTo>
                  <a:lnTo>
                    <a:pt x="327" y="697"/>
                  </a:lnTo>
                  <a:lnTo>
                    <a:pt x="327" y="689"/>
                  </a:lnTo>
                  <a:lnTo>
                    <a:pt x="331" y="680"/>
                  </a:lnTo>
                  <a:lnTo>
                    <a:pt x="334" y="669"/>
                  </a:lnTo>
                  <a:lnTo>
                    <a:pt x="337" y="659"/>
                  </a:lnTo>
                  <a:lnTo>
                    <a:pt x="339" y="651"/>
                  </a:lnTo>
                  <a:lnTo>
                    <a:pt x="339" y="642"/>
                  </a:lnTo>
                  <a:lnTo>
                    <a:pt x="339" y="636"/>
                  </a:lnTo>
                  <a:lnTo>
                    <a:pt x="337" y="629"/>
                  </a:lnTo>
                  <a:lnTo>
                    <a:pt x="331" y="621"/>
                  </a:lnTo>
                  <a:lnTo>
                    <a:pt x="326" y="616"/>
                  </a:lnTo>
                  <a:lnTo>
                    <a:pt x="320" y="609"/>
                  </a:lnTo>
                  <a:lnTo>
                    <a:pt x="312" y="605"/>
                  </a:lnTo>
                  <a:lnTo>
                    <a:pt x="305" y="601"/>
                  </a:lnTo>
                  <a:lnTo>
                    <a:pt x="294" y="597"/>
                  </a:lnTo>
                  <a:lnTo>
                    <a:pt x="285" y="595"/>
                  </a:lnTo>
                  <a:lnTo>
                    <a:pt x="273" y="593"/>
                  </a:lnTo>
                  <a:lnTo>
                    <a:pt x="263" y="592"/>
                  </a:lnTo>
                  <a:lnTo>
                    <a:pt x="252" y="590"/>
                  </a:lnTo>
                  <a:lnTo>
                    <a:pt x="240" y="588"/>
                  </a:lnTo>
                  <a:lnTo>
                    <a:pt x="230" y="585"/>
                  </a:lnTo>
                  <a:lnTo>
                    <a:pt x="219" y="582"/>
                  </a:lnTo>
                  <a:lnTo>
                    <a:pt x="209" y="578"/>
                  </a:lnTo>
                  <a:lnTo>
                    <a:pt x="202" y="573"/>
                  </a:lnTo>
                  <a:lnTo>
                    <a:pt x="196" y="567"/>
                  </a:lnTo>
                  <a:lnTo>
                    <a:pt x="192" y="558"/>
                  </a:lnTo>
                  <a:lnTo>
                    <a:pt x="189" y="548"/>
                  </a:lnTo>
                  <a:lnTo>
                    <a:pt x="188" y="539"/>
                  </a:lnTo>
                  <a:lnTo>
                    <a:pt x="189" y="529"/>
                  </a:lnTo>
                  <a:lnTo>
                    <a:pt x="190" y="521"/>
                  </a:lnTo>
                  <a:lnTo>
                    <a:pt x="189" y="512"/>
                  </a:lnTo>
                  <a:lnTo>
                    <a:pt x="185" y="505"/>
                  </a:lnTo>
                  <a:lnTo>
                    <a:pt x="179" y="497"/>
                  </a:lnTo>
                  <a:lnTo>
                    <a:pt x="174" y="492"/>
                  </a:lnTo>
                  <a:lnTo>
                    <a:pt x="166" y="487"/>
                  </a:lnTo>
                  <a:lnTo>
                    <a:pt x="156" y="484"/>
                  </a:lnTo>
                  <a:lnTo>
                    <a:pt x="144" y="481"/>
                  </a:lnTo>
                  <a:lnTo>
                    <a:pt x="133" y="480"/>
                  </a:lnTo>
                  <a:lnTo>
                    <a:pt x="123" y="478"/>
                  </a:lnTo>
                  <a:lnTo>
                    <a:pt x="111" y="478"/>
                  </a:lnTo>
                  <a:lnTo>
                    <a:pt x="102" y="480"/>
                  </a:lnTo>
                  <a:lnTo>
                    <a:pt x="92" y="480"/>
                  </a:lnTo>
                  <a:lnTo>
                    <a:pt x="82" y="481"/>
                  </a:lnTo>
                  <a:lnTo>
                    <a:pt x="71" y="482"/>
                  </a:lnTo>
                  <a:lnTo>
                    <a:pt x="55" y="482"/>
                  </a:lnTo>
                  <a:lnTo>
                    <a:pt x="45" y="482"/>
                  </a:lnTo>
                  <a:lnTo>
                    <a:pt x="33" y="480"/>
                  </a:lnTo>
                  <a:lnTo>
                    <a:pt x="25" y="476"/>
                  </a:lnTo>
                  <a:lnTo>
                    <a:pt x="17" y="471"/>
                  </a:lnTo>
                  <a:lnTo>
                    <a:pt x="10" y="465"/>
                  </a:lnTo>
                  <a:lnTo>
                    <a:pt x="7" y="458"/>
                  </a:lnTo>
                  <a:lnTo>
                    <a:pt x="2" y="445"/>
                  </a:lnTo>
                  <a:lnTo>
                    <a:pt x="1" y="432"/>
                  </a:lnTo>
                  <a:lnTo>
                    <a:pt x="1" y="419"/>
                  </a:lnTo>
                  <a:lnTo>
                    <a:pt x="0" y="403"/>
                  </a:lnTo>
                  <a:lnTo>
                    <a:pt x="1" y="389"/>
                  </a:lnTo>
                  <a:lnTo>
                    <a:pt x="2" y="373"/>
                  </a:lnTo>
                  <a:lnTo>
                    <a:pt x="3" y="359"/>
                  </a:lnTo>
                  <a:lnTo>
                    <a:pt x="4" y="345"/>
                  </a:lnTo>
                  <a:lnTo>
                    <a:pt x="6" y="334"/>
                  </a:lnTo>
                  <a:lnTo>
                    <a:pt x="8" y="322"/>
                  </a:lnTo>
                  <a:lnTo>
                    <a:pt x="10" y="313"/>
                  </a:lnTo>
                  <a:lnTo>
                    <a:pt x="15" y="307"/>
                  </a:lnTo>
                  <a:lnTo>
                    <a:pt x="21" y="301"/>
                  </a:lnTo>
                  <a:lnTo>
                    <a:pt x="26" y="297"/>
                  </a:lnTo>
                  <a:lnTo>
                    <a:pt x="34" y="293"/>
                  </a:lnTo>
                  <a:lnTo>
                    <a:pt x="42" y="291"/>
                  </a:lnTo>
                  <a:lnTo>
                    <a:pt x="51" y="290"/>
                  </a:lnTo>
                  <a:lnTo>
                    <a:pt x="63" y="289"/>
                  </a:lnTo>
                  <a:lnTo>
                    <a:pt x="74" y="290"/>
                  </a:lnTo>
                  <a:lnTo>
                    <a:pt x="88" y="291"/>
                  </a:lnTo>
                  <a:lnTo>
                    <a:pt x="101" y="292"/>
                  </a:lnTo>
                  <a:lnTo>
                    <a:pt x="111" y="293"/>
                  </a:lnTo>
                  <a:lnTo>
                    <a:pt x="126" y="293"/>
                  </a:lnTo>
                  <a:lnTo>
                    <a:pt x="141" y="291"/>
                  </a:lnTo>
                  <a:lnTo>
                    <a:pt x="154" y="289"/>
                  </a:lnTo>
                  <a:lnTo>
                    <a:pt x="166" y="285"/>
                  </a:lnTo>
                  <a:lnTo>
                    <a:pt x="174" y="282"/>
                  </a:lnTo>
                  <a:lnTo>
                    <a:pt x="182" y="276"/>
                  </a:lnTo>
                  <a:lnTo>
                    <a:pt x="188" y="268"/>
                  </a:lnTo>
                  <a:lnTo>
                    <a:pt x="192" y="260"/>
                  </a:lnTo>
                  <a:lnTo>
                    <a:pt x="193" y="252"/>
                  </a:lnTo>
                  <a:lnTo>
                    <a:pt x="193" y="246"/>
                  </a:lnTo>
                  <a:lnTo>
                    <a:pt x="192" y="235"/>
                  </a:lnTo>
                  <a:lnTo>
                    <a:pt x="193" y="223"/>
                  </a:lnTo>
                  <a:lnTo>
                    <a:pt x="195" y="214"/>
                  </a:lnTo>
                  <a:lnTo>
                    <a:pt x="198" y="206"/>
                  </a:lnTo>
                  <a:lnTo>
                    <a:pt x="203" y="200"/>
                  </a:lnTo>
                  <a:lnTo>
                    <a:pt x="212" y="194"/>
                  </a:lnTo>
                  <a:lnTo>
                    <a:pt x="223" y="190"/>
                  </a:lnTo>
                  <a:lnTo>
                    <a:pt x="235" y="186"/>
                  </a:lnTo>
                  <a:lnTo>
                    <a:pt x="248" y="184"/>
                  </a:lnTo>
                  <a:lnTo>
                    <a:pt x="258" y="181"/>
                  </a:lnTo>
                  <a:lnTo>
                    <a:pt x="272" y="180"/>
                  </a:lnTo>
                  <a:lnTo>
                    <a:pt x="284" y="177"/>
                  </a:lnTo>
                  <a:lnTo>
                    <a:pt x="299" y="174"/>
                  </a:lnTo>
                  <a:lnTo>
                    <a:pt x="313" y="169"/>
                  </a:lnTo>
                  <a:lnTo>
                    <a:pt x="325" y="161"/>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27" name="Rectangle 12">
              <a:extLst>
                <a:ext uri="{FF2B5EF4-FFF2-40B4-BE49-F238E27FC236}">
                  <a16:creationId xmlns:a16="http://schemas.microsoft.com/office/drawing/2014/main" id="{6052F26A-F2B3-1FE4-A21B-C544D07437B3}"/>
                </a:ext>
              </a:extLst>
            </p:cNvPr>
            <p:cNvSpPr>
              <a:spLocks noChangeArrowheads="1"/>
            </p:cNvSpPr>
            <p:nvPr/>
          </p:nvSpPr>
          <p:spPr bwMode="auto">
            <a:xfrm>
              <a:off x="8105871" y="853385"/>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Regler</a:t>
              </a:r>
            </a:p>
          </p:txBody>
        </p:sp>
        <p:sp>
          <p:nvSpPr>
            <p:cNvPr id="28" name="Rectangle 12">
              <a:extLst>
                <a:ext uri="{FF2B5EF4-FFF2-40B4-BE49-F238E27FC236}">
                  <a16:creationId xmlns:a16="http://schemas.microsoft.com/office/drawing/2014/main" id="{5DE93C45-7388-2955-2F76-B8A1B57C7B6A}"/>
                </a:ext>
              </a:extLst>
            </p:cNvPr>
            <p:cNvSpPr>
              <a:spLocks noChangeArrowheads="1"/>
            </p:cNvSpPr>
            <p:nvPr/>
          </p:nvSpPr>
          <p:spPr bwMode="auto">
            <a:xfrm>
              <a:off x="8108156" y="101066"/>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Rammer</a:t>
              </a:r>
            </a:p>
          </p:txBody>
        </p:sp>
        <p:sp>
          <p:nvSpPr>
            <p:cNvPr id="29" name="Rectangle 12">
              <a:extLst>
                <a:ext uri="{FF2B5EF4-FFF2-40B4-BE49-F238E27FC236}">
                  <a16:creationId xmlns:a16="http://schemas.microsoft.com/office/drawing/2014/main" id="{DDD94377-8DE8-E90F-6EC9-57413E46DFE8}"/>
                </a:ext>
              </a:extLst>
            </p:cNvPr>
            <p:cNvSpPr>
              <a:spLocks noChangeArrowheads="1"/>
            </p:cNvSpPr>
            <p:nvPr/>
          </p:nvSpPr>
          <p:spPr bwMode="auto">
            <a:xfrm>
              <a:off x="7241381" y="132206"/>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eaLnBrk="1" hangingPunct="1"/>
              <a:r>
                <a:rPr lang="da-DK" sz="900" dirty="0">
                  <a:solidFill>
                    <a:prstClr val="black"/>
                  </a:solidFill>
                  <a:latin typeface="Verdana" pitchFamily="34" charset="0"/>
                </a:rPr>
                <a:t>Retning</a:t>
              </a:r>
            </a:p>
          </p:txBody>
        </p:sp>
      </p:grpSp>
      <p:sp>
        <p:nvSpPr>
          <p:cNvPr id="30" name="Tekstfelt 29">
            <a:extLst>
              <a:ext uri="{FF2B5EF4-FFF2-40B4-BE49-F238E27FC236}">
                <a16:creationId xmlns:a16="http://schemas.microsoft.com/office/drawing/2014/main" id="{E7CF5042-D9C7-2CD5-7FE3-06CD35112F12}"/>
              </a:ext>
            </a:extLst>
          </p:cNvPr>
          <p:cNvSpPr txBox="1"/>
          <p:nvPr/>
        </p:nvSpPr>
        <p:spPr>
          <a:xfrm>
            <a:off x="464102" y="2791598"/>
            <a:ext cx="10165797" cy="2669962"/>
          </a:xfrm>
          <a:prstGeom prst="rect">
            <a:avLst/>
          </a:prstGeom>
          <a:solidFill>
            <a:srgbClr val="0070C0"/>
          </a:solidFill>
        </p:spPr>
        <p:txBody>
          <a:bodyPr wrap="square" rtlCol="0">
            <a:spAutoFit/>
          </a:bodyPr>
          <a:lstStyle/>
          <a:p>
            <a:pPr>
              <a:spcBef>
                <a:spcPct val="50000"/>
              </a:spcBef>
            </a:pPr>
            <a:r>
              <a:rPr lang="da-DK" sz="2500" dirty="0">
                <a:solidFill>
                  <a:prstClr val="white"/>
                </a:solidFill>
              </a:rPr>
              <a:t>Et effektivt team har retning på:</a:t>
            </a:r>
          </a:p>
          <a:p>
            <a:pPr marL="285731" indent="-285731">
              <a:spcBef>
                <a:spcPct val="50000"/>
              </a:spcBef>
              <a:buFont typeface="Arial" pitchFamily="34" charset="0"/>
              <a:buChar char="•"/>
            </a:pPr>
            <a:r>
              <a:rPr lang="da-DK" sz="1900" dirty="0">
                <a:solidFill>
                  <a:prstClr val="white"/>
                </a:solidFill>
              </a:rPr>
              <a:t>Hvor vi skal hen</a:t>
            </a:r>
          </a:p>
          <a:p>
            <a:pPr marL="285731" indent="-285731">
              <a:spcBef>
                <a:spcPct val="50000"/>
              </a:spcBef>
              <a:buFont typeface="Arial" pitchFamily="34" charset="0"/>
              <a:buChar char="•"/>
            </a:pPr>
            <a:r>
              <a:rPr lang="da-DK" sz="1900" dirty="0">
                <a:solidFill>
                  <a:prstClr val="white"/>
                </a:solidFill>
              </a:rPr>
              <a:t>Hvad er vores  Mål? Forventninger</a:t>
            </a:r>
          </a:p>
          <a:p>
            <a:pPr marL="285731" indent="-285731">
              <a:spcBef>
                <a:spcPct val="50000"/>
              </a:spcBef>
              <a:buFont typeface="Arial" pitchFamily="34" charset="0"/>
              <a:buChar char="•"/>
            </a:pPr>
            <a:r>
              <a:rPr lang="da-DK" sz="1900" dirty="0">
                <a:solidFill>
                  <a:prstClr val="white"/>
                </a:solidFill>
              </a:rPr>
              <a:t>Hvilke opgaver skal vi løse</a:t>
            </a:r>
          </a:p>
          <a:p>
            <a:pPr marL="285731" indent="-285731">
              <a:spcBef>
                <a:spcPct val="50000"/>
              </a:spcBef>
              <a:buFont typeface="Arial" pitchFamily="34" charset="0"/>
              <a:buChar char="•"/>
            </a:pPr>
            <a:r>
              <a:rPr lang="da-DK" sz="1900" dirty="0">
                <a:solidFill>
                  <a:prstClr val="white"/>
                </a:solidFill>
              </a:rPr>
              <a:t>Hvordan ønsker vi at nå vore mål </a:t>
            </a:r>
          </a:p>
          <a:p>
            <a:pPr marL="285731" indent="-285731">
              <a:spcBef>
                <a:spcPct val="50000"/>
              </a:spcBef>
              <a:buFont typeface="Arial" pitchFamily="34" charset="0"/>
              <a:buChar char="•"/>
            </a:pPr>
            <a:r>
              <a:rPr lang="da-DK" sz="1900" dirty="0">
                <a:solidFill>
                  <a:prstClr val="white"/>
                </a:solidFill>
              </a:rPr>
              <a:t>Hvordan ser vores Team ud om ét år </a:t>
            </a:r>
            <a:endParaRPr lang="en-GB" sz="1900" dirty="0">
              <a:solidFill>
                <a:prstClr val="white"/>
              </a:solidFill>
            </a:endParaRPr>
          </a:p>
        </p:txBody>
      </p:sp>
      <p:sp>
        <p:nvSpPr>
          <p:cNvPr id="32" name="Titel 3">
            <a:extLst>
              <a:ext uri="{FF2B5EF4-FFF2-40B4-BE49-F238E27FC236}">
                <a16:creationId xmlns:a16="http://schemas.microsoft.com/office/drawing/2014/main" id="{FC30FC5F-1795-02BB-2D12-E9C20303795E}"/>
              </a:ext>
            </a:extLst>
          </p:cNvPr>
          <p:cNvSpPr txBox="1">
            <a:spLocks/>
          </p:cNvSpPr>
          <p:nvPr/>
        </p:nvSpPr>
        <p:spPr>
          <a:xfrm>
            <a:off x="1960466" y="1651303"/>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b="1" dirty="0"/>
              <a:t>R</a:t>
            </a:r>
            <a:r>
              <a:rPr lang="da-DK" dirty="0"/>
              <a:t>etning</a:t>
            </a:r>
          </a:p>
        </p:txBody>
      </p:sp>
    </p:spTree>
    <p:extLst>
      <p:ext uri="{BB962C8B-B14F-4D97-AF65-F5344CB8AC3E}">
        <p14:creationId xmlns:p14="http://schemas.microsoft.com/office/powerpoint/2010/main" val="3526431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grpSp>
        <p:nvGrpSpPr>
          <p:cNvPr id="12" name="Gruppe 11">
            <a:extLst>
              <a:ext uri="{FF2B5EF4-FFF2-40B4-BE49-F238E27FC236}">
                <a16:creationId xmlns:a16="http://schemas.microsoft.com/office/drawing/2014/main" id="{0A441508-F5AB-6965-7EFD-2E156E4F7DD7}"/>
              </a:ext>
            </a:extLst>
          </p:cNvPr>
          <p:cNvGrpSpPr/>
          <p:nvPr/>
        </p:nvGrpSpPr>
        <p:grpSpPr>
          <a:xfrm>
            <a:off x="473536" y="1566455"/>
            <a:ext cx="1592746" cy="979577"/>
            <a:chOff x="7241381" y="2417"/>
            <a:chExt cx="1819664" cy="1166812"/>
          </a:xfrm>
        </p:grpSpPr>
        <p:sp>
          <p:nvSpPr>
            <p:cNvPr id="22" name="Freeform 5">
              <a:extLst>
                <a:ext uri="{FF2B5EF4-FFF2-40B4-BE49-F238E27FC236}">
                  <a16:creationId xmlns:a16="http://schemas.microsoft.com/office/drawing/2014/main" id="{30952CF5-5C1D-CAE9-A9A7-0BDBD232E413}"/>
                </a:ext>
              </a:extLst>
            </p:cNvPr>
            <p:cNvSpPr>
              <a:spLocks/>
            </p:cNvSpPr>
            <p:nvPr/>
          </p:nvSpPr>
          <p:spPr bwMode="auto">
            <a:xfrm>
              <a:off x="8106568" y="2417"/>
              <a:ext cx="862013" cy="712787"/>
            </a:xfrm>
            <a:custGeom>
              <a:avLst/>
              <a:gdLst>
                <a:gd name="T0" fmla="*/ 0 w 767"/>
                <a:gd name="T1" fmla="*/ 0 h 617"/>
                <a:gd name="T2" fmla="*/ 2147483647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2147483647 h 617"/>
                <a:gd name="T26" fmla="*/ 2147483647 w 767"/>
                <a:gd name="T27" fmla="*/ 2147483647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0" y="129"/>
                  </a:moveTo>
                  <a:lnTo>
                    <a:pt x="0" y="0"/>
                  </a:lnTo>
                  <a:lnTo>
                    <a:pt x="765" y="0"/>
                  </a:lnTo>
                  <a:lnTo>
                    <a:pt x="766" y="492"/>
                  </a:lnTo>
                  <a:lnTo>
                    <a:pt x="699" y="492"/>
                  </a:lnTo>
                  <a:lnTo>
                    <a:pt x="697" y="496"/>
                  </a:lnTo>
                  <a:lnTo>
                    <a:pt x="695" y="502"/>
                  </a:lnTo>
                  <a:lnTo>
                    <a:pt x="695" y="507"/>
                  </a:lnTo>
                  <a:lnTo>
                    <a:pt x="696" y="514"/>
                  </a:lnTo>
                  <a:lnTo>
                    <a:pt x="698" y="521"/>
                  </a:lnTo>
                  <a:lnTo>
                    <a:pt x="701" y="531"/>
                  </a:lnTo>
                  <a:lnTo>
                    <a:pt x="703" y="538"/>
                  </a:lnTo>
                  <a:lnTo>
                    <a:pt x="705" y="546"/>
                  </a:lnTo>
                  <a:lnTo>
                    <a:pt x="706" y="553"/>
                  </a:lnTo>
                  <a:lnTo>
                    <a:pt x="706" y="561"/>
                  </a:lnTo>
                  <a:lnTo>
                    <a:pt x="705" y="568"/>
                  </a:lnTo>
                  <a:lnTo>
                    <a:pt x="703" y="576"/>
                  </a:lnTo>
                  <a:lnTo>
                    <a:pt x="700" y="583"/>
                  </a:lnTo>
                  <a:lnTo>
                    <a:pt x="695" y="589"/>
                  </a:lnTo>
                  <a:lnTo>
                    <a:pt x="687" y="595"/>
                  </a:lnTo>
                  <a:lnTo>
                    <a:pt x="680" y="600"/>
                  </a:lnTo>
                  <a:lnTo>
                    <a:pt x="673" y="605"/>
                  </a:lnTo>
                  <a:lnTo>
                    <a:pt x="666" y="609"/>
                  </a:lnTo>
                  <a:lnTo>
                    <a:pt x="656" y="612"/>
                  </a:lnTo>
                  <a:lnTo>
                    <a:pt x="645" y="614"/>
                  </a:lnTo>
                  <a:lnTo>
                    <a:pt x="635" y="616"/>
                  </a:lnTo>
                  <a:lnTo>
                    <a:pt x="625" y="616"/>
                  </a:lnTo>
                  <a:lnTo>
                    <a:pt x="615" y="616"/>
                  </a:lnTo>
                  <a:lnTo>
                    <a:pt x="606" y="616"/>
                  </a:lnTo>
                  <a:lnTo>
                    <a:pt x="598" y="614"/>
                  </a:lnTo>
                  <a:lnTo>
                    <a:pt x="590" y="612"/>
                  </a:lnTo>
                  <a:lnTo>
                    <a:pt x="581" y="610"/>
                  </a:lnTo>
                  <a:lnTo>
                    <a:pt x="575" y="607"/>
                  </a:lnTo>
                  <a:lnTo>
                    <a:pt x="567" y="602"/>
                  </a:lnTo>
                  <a:lnTo>
                    <a:pt x="561" y="597"/>
                  </a:lnTo>
                  <a:lnTo>
                    <a:pt x="554" y="591"/>
                  </a:lnTo>
                  <a:lnTo>
                    <a:pt x="548" y="585"/>
                  </a:lnTo>
                  <a:lnTo>
                    <a:pt x="543" y="578"/>
                  </a:lnTo>
                  <a:lnTo>
                    <a:pt x="540" y="570"/>
                  </a:lnTo>
                  <a:lnTo>
                    <a:pt x="537" y="561"/>
                  </a:lnTo>
                  <a:lnTo>
                    <a:pt x="537" y="552"/>
                  </a:lnTo>
                  <a:lnTo>
                    <a:pt x="540" y="543"/>
                  </a:lnTo>
                  <a:lnTo>
                    <a:pt x="542" y="534"/>
                  </a:lnTo>
                  <a:lnTo>
                    <a:pt x="546" y="526"/>
                  </a:lnTo>
                  <a:lnTo>
                    <a:pt x="549" y="516"/>
                  </a:lnTo>
                  <a:lnTo>
                    <a:pt x="550" y="508"/>
                  </a:lnTo>
                  <a:lnTo>
                    <a:pt x="550" y="503"/>
                  </a:lnTo>
                  <a:lnTo>
                    <a:pt x="549" y="499"/>
                  </a:lnTo>
                  <a:lnTo>
                    <a:pt x="547" y="495"/>
                  </a:lnTo>
                  <a:lnTo>
                    <a:pt x="420" y="495"/>
                  </a:lnTo>
                  <a:lnTo>
                    <a:pt x="422" y="477"/>
                  </a:lnTo>
                  <a:lnTo>
                    <a:pt x="421" y="466"/>
                  </a:lnTo>
                  <a:lnTo>
                    <a:pt x="420" y="456"/>
                  </a:lnTo>
                  <a:lnTo>
                    <a:pt x="418" y="447"/>
                  </a:lnTo>
                  <a:lnTo>
                    <a:pt x="417" y="441"/>
                  </a:lnTo>
                  <a:lnTo>
                    <a:pt x="413" y="436"/>
                  </a:lnTo>
                  <a:lnTo>
                    <a:pt x="409" y="431"/>
                  </a:lnTo>
                  <a:lnTo>
                    <a:pt x="403" y="426"/>
                  </a:lnTo>
                  <a:lnTo>
                    <a:pt x="395" y="422"/>
                  </a:lnTo>
                  <a:lnTo>
                    <a:pt x="388" y="420"/>
                  </a:lnTo>
                  <a:lnTo>
                    <a:pt x="381" y="419"/>
                  </a:lnTo>
                  <a:lnTo>
                    <a:pt x="370" y="419"/>
                  </a:lnTo>
                  <a:lnTo>
                    <a:pt x="357" y="419"/>
                  </a:lnTo>
                  <a:lnTo>
                    <a:pt x="344" y="419"/>
                  </a:lnTo>
                  <a:lnTo>
                    <a:pt x="330" y="420"/>
                  </a:lnTo>
                  <a:lnTo>
                    <a:pt x="319" y="421"/>
                  </a:lnTo>
                  <a:lnTo>
                    <a:pt x="305" y="422"/>
                  </a:lnTo>
                  <a:lnTo>
                    <a:pt x="294" y="421"/>
                  </a:lnTo>
                  <a:lnTo>
                    <a:pt x="284" y="420"/>
                  </a:lnTo>
                  <a:lnTo>
                    <a:pt x="269" y="417"/>
                  </a:lnTo>
                  <a:lnTo>
                    <a:pt x="259" y="413"/>
                  </a:lnTo>
                  <a:lnTo>
                    <a:pt x="250" y="408"/>
                  </a:lnTo>
                  <a:lnTo>
                    <a:pt x="244" y="402"/>
                  </a:lnTo>
                  <a:lnTo>
                    <a:pt x="239" y="395"/>
                  </a:lnTo>
                  <a:lnTo>
                    <a:pt x="234" y="387"/>
                  </a:lnTo>
                  <a:lnTo>
                    <a:pt x="234" y="378"/>
                  </a:lnTo>
                  <a:lnTo>
                    <a:pt x="234" y="368"/>
                  </a:lnTo>
                  <a:lnTo>
                    <a:pt x="234" y="359"/>
                  </a:lnTo>
                  <a:lnTo>
                    <a:pt x="234" y="351"/>
                  </a:lnTo>
                  <a:lnTo>
                    <a:pt x="231" y="341"/>
                  </a:lnTo>
                  <a:lnTo>
                    <a:pt x="229" y="336"/>
                  </a:lnTo>
                  <a:lnTo>
                    <a:pt x="226" y="331"/>
                  </a:lnTo>
                  <a:lnTo>
                    <a:pt x="222" y="327"/>
                  </a:lnTo>
                  <a:lnTo>
                    <a:pt x="218" y="323"/>
                  </a:lnTo>
                  <a:lnTo>
                    <a:pt x="209" y="320"/>
                  </a:lnTo>
                  <a:lnTo>
                    <a:pt x="199" y="316"/>
                  </a:lnTo>
                  <a:lnTo>
                    <a:pt x="188" y="314"/>
                  </a:lnTo>
                  <a:lnTo>
                    <a:pt x="175" y="311"/>
                  </a:lnTo>
                  <a:lnTo>
                    <a:pt x="161" y="308"/>
                  </a:lnTo>
                  <a:lnTo>
                    <a:pt x="148" y="307"/>
                  </a:lnTo>
                  <a:lnTo>
                    <a:pt x="138" y="304"/>
                  </a:lnTo>
                  <a:lnTo>
                    <a:pt x="127" y="302"/>
                  </a:lnTo>
                  <a:lnTo>
                    <a:pt x="116" y="298"/>
                  </a:lnTo>
                  <a:lnTo>
                    <a:pt x="109" y="293"/>
                  </a:lnTo>
                  <a:lnTo>
                    <a:pt x="100" y="287"/>
                  </a:lnTo>
                  <a:lnTo>
                    <a:pt x="94" y="282"/>
                  </a:lnTo>
                  <a:lnTo>
                    <a:pt x="89" y="275"/>
                  </a:lnTo>
                  <a:lnTo>
                    <a:pt x="85" y="267"/>
                  </a:lnTo>
                  <a:lnTo>
                    <a:pt x="84" y="259"/>
                  </a:lnTo>
                  <a:lnTo>
                    <a:pt x="84" y="251"/>
                  </a:lnTo>
                  <a:lnTo>
                    <a:pt x="86" y="244"/>
                  </a:lnTo>
                  <a:lnTo>
                    <a:pt x="89" y="234"/>
                  </a:lnTo>
                  <a:lnTo>
                    <a:pt x="92" y="224"/>
                  </a:lnTo>
                  <a:lnTo>
                    <a:pt x="94" y="214"/>
                  </a:lnTo>
                  <a:lnTo>
                    <a:pt x="96" y="205"/>
                  </a:lnTo>
                  <a:lnTo>
                    <a:pt x="98" y="195"/>
                  </a:lnTo>
                  <a:lnTo>
                    <a:pt x="96" y="185"/>
                  </a:lnTo>
                  <a:lnTo>
                    <a:pt x="94" y="177"/>
                  </a:lnTo>
                  <a:lnTo>
                    <a:pt x="90" y="168"/>
                  </a:lnTo>
                  <a:lnTo>
                    <a:pt x="84" y="160"/>
                  </a:lnTo>
                  <a:lnTo>
                    <a:pt x="78" y="153"/>
                  </a:lnTo>
                  <a:lnTo>
                    <a:pt x="75" y="150"/>
                  </a:lnTo>
                  <a:lnTo>
                    <a:pt x="69" y="144"/>
                  </a:lnTo>
                  <a:lnTo>
                    <a:pt x="63" y="140"/>
                  </a:lnTo>
                  <a:lnTo>
                    <a:pt x="57" y="137"/>
                  </a:lnTo>
                  <a:lnTo>
                    <a:pt x="49" y="134"/>
                  </a:lnTo>
                  <a:lnTo>
                    <a:pt x="41" y="131"/>
                  </a:lnTo>
                  <a:lnTo>
                    <a:pt x="31" y="129"/>
                  </a:lnTo>
                  <a:lnTo>
                    <a:pt x="20" y="129"/>
                  </a:lnTo>
                  <a:lnTo>
                    <a:pt x="10" y="129"/>
                  </a:lnTo>
                  <a:lnTo>
                    <a:pt x="0" y="129"/>
                  </a:lnTo>
                </a:path>
              </a:pathLst>
            </a:custGeom>
            <a:solidFill>
              <a:srgbClr val="92D05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23" name="Freeform 6">
              <a:extLst>
                <a:ext uri="{FF2B5EF4-FFF2-40B4-BE49-F238E27FC236}">
                  <a16:creationId xmlns:a16="http://schemas.microsoft.com/office/drawing/2014/main" id="{7474BF8A-C7F0-FA78-8331-D388E866632C}"/>
                </a:ext>
              </a:extLst>
            </p:cNvPr>
            <p:cNvSpPr>
              <a:spLocks/>
            </p:cNvSpPr>
            <p:nvPr/>
          </p:nvSpPr>
          <p:spPr bwMode="auto">
            <a:xfrm>
              <a:off x="8101806" y="570742"/>
              <a:ext cx="866775" cy="598487"/>
            </a:xfrm>
            <a:custGeom>
              <a:avLst/>
              <a:gdLst>
                <a:gd name="T0" fmla="*/ 0 w 771"/>
                <a:gd name="T1" fmla="*/ 2147483647 h 517"/>
                <a:gd name="T2" fmla="*/ 2147483647 w 771"/>
                <a:gd name="T3" fmla="*/ 0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0" y="408"/>
                  </a:moveTo>
                  <a:lnTo>
                    <a:pt x="0" y="516"/>
                  </a:lnTo>
                  <a:lnTo>
                    <a:pt x="770" y="516"/>
                  </a:lnTo>
                  <a:lnTo>
                    <a:pt x="769" y="0"/>
                  </a:lnTo>
                  <a:lnTo>
                    <a:pt x="701" y="0"/>
                  </a:lnTo>
                  <a:lnTo>
                    <a:pt x="697" y="10"/>
                  </a:lnTo>
                  <a:lnTo>
                    <a:pt x="697" y="17"/>
                  </a:lnTo>
                  <a:lnTo>
                    <a:pt x="700" y="27"/>
                  </a:lnTo>
                  <a:lnTo>
                    <a:pt x="703" y="37"/>
                  </a:lnTo>
                  <a:lnTo>
                    <a:pt x="707" y="50"/>
                  </a:lnTo>
                  <a:lnTo>
                    <a:pt x="709" y="60"/>
                  </a:lnTo>
                  <a:lnTo>
                    <a:pt x="709" y="69"/>
                  </a:lnTo>
                  <a:lnTo>
                    <a:pt x="708" y="79"/>
                  </a:lnTo>
                  <a:lnTo>
                    <a:pt x="705" y="88"/>
                  </a:lnTo>
                  <a:lnTo>
                    <a:pt x="697" y="97"/>
                  </a:lnTo>
                  <a:lnTo>
                    <a:pt x="689" y="104"/>
                  </a:lnTo>
                  <a:lnTo>
                    <a:pt x="679" y="111"/>
                  </a:lnTo>
                  <a:lnTo>
                    <a:pt x="669" y="116"/>
                  </a:lnTo>
                  <a:lnTo>
                    <a:pt x="656" y="120"/>
                  </a:lnTo>
                  <a:lnTo>
                    <a:pt x="645" y="122"/>
                  </a:lnTo>
                  <a:lnTo>
                    <a:pt x="629" y="123"/>
                  </a:lnTo>
                  <a:lnTo>
                    <a:pt x="610" y="122"/>
                  </a:lnTo>
                  <a:lnTo>
                    <a:pt x="598" y="120"/>
                  </a:lnTo>
                  <a:lnTo>
                    <a:pt x="588" y="118"/>
                  </a:lnTo>
                  <a:lnTo>
                    <a:pt x="578" y="113"/>
                  </a:lnTo>
                  <a:lnTo>
                    <a:pt x="565" y="105"/>
                  </a:lnTo>
                  <a:lnTo>
                    <a:pt x="557" y="97"/>
                  </a:lnTo>
                  <a:lnTo>
                    <a:pt x="550" y="89"/>
                  </a:lnTo>
                  <a:lnTo>
                    <a:pt x="546" y="80"/>
                  </a:lnTo>
                  <a:lnTo>
                    <a:pt x="543" y="72"/>
                  </a:lnTo>
                  <a:lnTo>
                    <a:pt x="543" y="63"/>
                  </a:lnTo>
                  <a:lnTo>
                    <a:pt x="545" y="54"/>
                  </a:lnTo>
                  <a:lnTo>
                    <a:pt x="547" y="45"/>
                  </a:lnTo>
                  <a:lnTo>
                    <a:pt x="550" y="36"/>
                  </a:lnTo>
                  <a:lnTo>
                    <a:pt x="553" y="27"/>
                  </a:lnTo>
                  <a:lnTo>
                    <a:pt x="555" y="19"/>
                  </a:lnTo>
                  <a:lnTo>
                    <a:pt x="555" y="11"/>
                  </a:lnTo>
                  <a:lnTo>
                    <a:pt x="552" y="2"/>
                  </a:lnTo>
                  <a:lnTo>
                    <a:pt x="423" y="2"/>
                  </a:lnTo>
                  <a:lnTo>
                    <a:pt x="425" y="21"/>
                  </a:lnTo>
                  <a:lnTo>
                    <a:pt x="423" y="33"/>
                  </a:lnTo>
                  <a:lnTo>
                    <a:pt x="423" y="44"/>
                  </a:lnTo>
                  <a:lnTo>
                    <a:pt x="423" y="53"/>
                  </a:lnTo>
                  <a:lnTo>
                    <a:pt x="421" y="63"/>
                  </a:lnTo>
                  <a:lnTo>
                    <a:pt x="419" y="72"/>
                  </a:lnTo>
                  <a:lnTo>
                    <a:pt x="416" y="79"/>
                  </a:lnTo>
                  <a:lnTo>
                    <a:pt x="411" y="85"/>
                  </a:lnTo>
                  <a:lnTo>
                    <a:pt x="404" y="90"/>
                  </a:lnTo>
                  <a:lnTo>
                    <a:pt x="397" y="94"/>
                  </a:lnTo>
                  <a:lnTo>
                    <a:pt x="388" y="96"/>
                  </a:lnTo>
                  <a:lnTo>
                    <a:pt x="379" y="97"/>
                  </a:lnTo>
                  <a:lnTo>
                    <a:pt x="370" y="98"/>
                  </a:lnTo>
                  <a:lnTo>
                    <a:pt x="359" y="98"/>
                  </a:lnTo>
                  <a:lnTo>
                    <a:pt x="348" y="97"/>
                  </a:lnTo>
                  <a:lnTo>
                    <a:pt x="339" y="96"/>
                  </a:lnTo>
                  <a:lnTo>
                    <a:pt x="329" y="95"/>
                  </a:lnTo>
                  <a:lnTo>
                    <a:pt x="316" y="95"/>
                  </a:lnTo>
                  <a:lnTo>
                    <a:pt x="303" y="95"/>
                  </a:lnTo>
                  <a:lnTo>
                    <a:pt x="292" y="95"/>
                  </a:lnTo>
                  <a:lnTo>
                    <a:pt x="280" y="97"/>
                  </a:lnTo>
                  <a:lnTo>
                    <a:pt x="268" y="99"/>
                  </a:lnTo>
                  <a:lnTo>
                    <a:pt x="260" y="103"/>
                  </a:lnTo>
                  <a:lnTo>
                    <a:pt x="250" y="108"/>
                  </a:lnTo>
                  <a:lnTo>
                    <a:pt x="245" y="115"/>
                  </a:lnTo>
                  <a:lnTo>
                    <a:pt x="238" y="122"/>
                  </a:lnTo>
                  <a:lnTo>
                    <a:pt x="236" y="129"/>
                  </a:lnTo>
                  <a:lnTo>
                    <a:pt x="235" y="137"/>
                  </a:lnTo>
                  <a:lnTo>
                    <a:pt x="236" y="146"/>
                  </a:lnTo>
                  <a:lnTo>
                    <a:pt x="236" y="154"/>
                  </a:lnTo>
                  <a:lnTo>
                    <a:pt x="236" y="164"/>
                  </a:lnTo>
                  <a:lnTo>
                    <a:pt x="234" y="171"/>
                  </a:lnTo>
                  <a:lnTo>
                    <a:pt x="231" y="179"/>
                  </a:lnTo>
                  <a:lnTo>
                    <a:pt x="227" y="185"/>
                  </a:lnTo>
                  <a:lnTo>
                    <a:pt x="222" y="191"/>
                  </a:lnTo>
                  <a:lnTo>
                    <a:pt x="213" y="196"/>
                  </a:lnTo>
                  <a:lnTo>
                    <a:pt x="203" y="199"/>
                  </a:lnTo>
                  <a:lnTo>
                    <a:pt x="192" y="202"/>
                  </a:lnTo>
                  <a:lnTo>
                    <a:pt x="182" y="204"/>
                  </a:lnTo>
                  <a:lnTo>
                    <a:pt x="172" y="206"/>
                  </a:lnTo>
                  <a:lnTo>
                    <a:pt x="158" y="208"/>
                  </a:lnTo>
                  <a:lnTo>
                    <a:pt x="147" y="210"/>
                  </a:lnTo>
                  <a:lnTo>
                    <a:pt x="135" y="212"/>
                  </a:lnTo>
                  <a:lnTo>
                    <a:pt x="126" y="215"/>
                  </a:lnTo>
                  <a:lnTo>
                    <a:pt x="117" y="218"/>
                  </a:lnTo>
                  <a:lnTo>
                    <a:pt x="109" y="223"/>
                  </a:lnTo>
                  <a:lnTo>
                    <a:pt x="103" y="227"/>
                  </a:lnTo>
                  <a:lnTo>
                    <a:pt x="95" y="235"/>
                  </a:lnTo>
                  <a:lnTo>
                    <a:pt x="91" y="241"/>
                  </a:lnTo>
                  <a:lnTo>
                    <a:pt x="87" y="249"/>
                  </a:lnTo>
                  <a:lnTo>
                    <a:pt x="85" y="258"/>
                  </a:lnTo>
                  <a:lnTo>
                    <a:pt x="86" y="267"/>
                  </a:lnTo>
                  <a:lnTo>
                    <a:pt x="88" y="276"/>
                  </a:lnTo>
                  <a:lnTo>
                    <a:pt x="91" y="286"/>
                  </a:lnTo>
                  <a:lnTo>
                    <a:pt x="94" y="298"/>
                  </a:lnTo>
                  <a:lnTo>
                    <a:pt x="97" y="308"/>
                  </a:lnTo>
                  <a:lnTo>
                    <a:pt x="98" y="316"/>
                  </a:lnTo>
                  <a:lnTo>
                    <a:pt x="98" y="324"/>
                  </a:lnTo>
                  <a:lnTo>
                    <a:pt x="97" y="334"/>
                  </a:lnTo>
                  <a:lnTo>
                    <a:pt x="94" y="343"/>
                  </a:lnTo>
                  <a:lnTo>
                    <a:pt x="91" y="351"/>
                  </a:lnTo>
                  <a:lnTo>
                    <a:pt x="87" y="358"/>
                  </a:lnTo>
                  <a:lnTo>
                    <a:pt x="81" y="367"/>
                  </a:lnTo>
                  <a:lnTo>
                    <a:pt x="74" y="378"/>
                  </a:lnTo>
                  <a:lnTo>
                    <a:pt x="66" y="385"/>
                  </a:lnTo>
                  <a:lnTo>
                    <a:pt x="59" y="391"/>
                  </a:lnTo>
                  <a:lnTo>
                    <a:pt x="51" y="397"/>
                  </a:lnTo>
                  <a:lnTo>
                    <a:pt x="43" y="401"/>
                  </a:lnTo>
                  <a:lnTo>
                    <a:pt x="35" y="404"/>
                  </a:lnTo>
                  <a:lnTo>
                    <a:pt x="24" y="406"/>
                  </a:lnTo>
                  <a:lnTo>
                    <a:pt x="11" y="408"/>
                  </a:lnTo>
                  <a:lnTo>
                    <a:pt x="0" y="408"/>
                  </a:lnTo>
                </a:path>
              </a:pathLst>
            </a:custGeom>
            <a:solidFill>
              <a:srgbClr val="C00000"/>
            </a:solidFill>
            <a:ln w="25400">
              <a:solidFill>
                <a:schemeClr val="tx1"/>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pPr eaLnBrk="1" hangingPunct="1"/>
              <a:endParaRPr lang="da-DK" sz="900" dirty="0">
                <a:solidFill>
                  <a:prstClr val="black"/>
                </a:solidFill>
                <a:latin typeface="Century Gothic" panose="020B0502020202020204"/>
              </a:endParaRPr>
            </a:p>
          </p:txBody>
        </p:sp>
        <p:sp>
          <p:nvSpPr>
            <p:cNvPr id="24" name="Freeform 7">
              <a:extLst>
                <a:ext uri="{FF2B5EF4-FFF2-40B4-BE49-F238E27FC236}">
                  <a16:creationId xmlns:a16="http://schemas.microsoft.com/office/drawing/2014/main" id="{5CBAEBEB-8EFD-4A12-9816-D7218D71B467}"/>
                </a:ext>
              </a:extLst>
            </p:cNvPr>
            <p:cNvSpPr>
              <a:spLocks/>
            </p:cNvSpPr>
            <p:nvPr/>
          </p:nvSpPr>
          <p:spPr bwMode="auto">
            <a:xfrm>
              <a:off x="7241381" y="456442"/>
              <a:ext cx="862012" cy="712787"/>
            </a:xfrm>
            <a:custGeom>
              <a:avLst/>
              <a:gdLst>
                <a:gd name="T0" fmla="*/ 2147483647 w 767"/>
                <a:gd name="T1" fmla="*/ 2147483647 h 617"/>
                <a:gd name="T2" fmla="*/ 0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0 h 617"/>
                <a:gd name="T26" fmla="*/ 2147483647 w 767"/>
                <a:gd name="T27" fmla="*/ 0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766" y="507"/>
                  </a:moveTo>
                  <a:lnTo>
                    <a:pt x="766" y="616"/>
                  </a:lnTo>
                  <a:lnTo>
                    <a:pt x="1" y="616"/>
                  </a:lnTo>
                  <a:lnTo>
                    <a:pt x="0" y="124"/>
                  </a:lnTo>
                  <a:lnTo>
                    <a:pt x="66" y="124"/>
                  </a:lnTo>
                  <a:lnTo>
                    <a:pt x="69" y="120"/>
                  </a:lnTo>
                  <a:lnTo>
                    <a:pt x="71" y="114"/>
                  </a:lnTo>
                  <a:lnTo>
                    <a:pt x="71" y="109"/>
                  </a:lnTo>
                  <a:lnTo>
                    <a:pt x="70" y="103"/>
                  </a:lnTo>
                  <a:lnTo>
                    <a:pt x="68" y="95"/>
                  </a:lnTo>
                  <a:lnTo>
                    <a:pt x="65" y="85"/>
                  </a:lnTo>
                  <a:lnTo>
                    <a:pt x="63" y="78"/>
                  </a:lnTo>
                  <a:lnTo>
                    <a:pt x="60" y="70"/>
                  </a:lnTo>
                  <a:lnTo>
                    <a:pt x="59" y="63"/>
                  </a:lnTo>
                  <a:lnTo>
                    <a:pt x="59" y="55"/>
                  </a:lnTo>
                  <a:lnTo>
                    <a:pt x="60" y="48"/>
                  </a:lnTo>
                  <a:lnTo>
                    <a:pt x="63" y="40"/>
                  </a:lnTo>
                  <a:lnTo>
                    <a:pt x="66" y="33"/>
                  </a:lnTo>
                  <a:lnTo>
                    <a:pt x="71" y="27"/>
                  </a:lnTo>
                  <a:lnTo>
                    <a:pt x="78" y="21"/>
                  </a:lnTo>
                  <a:lnTo>
                    <a:pt x="85" y="16"/>
                  </a:lnTo>
                  <a:lnTo>
                    <a:pt x="92" y="11"/>
                  </a:lnTo>
                  <a:lnTo>
                    <a:pt x="100" y="7"/>
                  </a:lnTo>
                  <a:lnTo>
                    <a:pt x="110" y="4"/>
                  </a:lnTo>
                  <a:lnTo>
                    <a:pt x="120" y="2"/>
                  </a:lnTo>
                  <a:lnTo>
                    <a:pt x="131" y="0"/>
                  </a:lnTo>
                  <a:lnTo>
                    <a:pt x="141" y="0"/>
                  </a:lnTo>
                  <a:lnTo>
                    <a:pt x="151" y="0"/>
                  </a:lnTo>
                  <a:lnTo>
                    <a:pt x="160" y="0"/>
                  </a:lnTo>
                  <a:lnTo>
                    <a:pt x="167" y="2"/>
                  </a:lnTo>
                  <a:lnTo>
                    <a:pt x="176" y="4"/>
                  </a:lnTo>
                  <a:lnTo>
                    <a:pt x="185" y="6"/>
                  </a:lnTo>
                  <a:lnTo>
                    <a:pt x="192" y="9"/>
                  </a:lnTo>
                  <a:lnTo>
                    <a:pt x="199" y="14"/>
                  </a:lnTo>
                  <a:lnTo>
                    <a:pt x="205" y="19"/>
                  </a:lnTo>
                  <a:lnTo>
                    <a:pt x="212" y="25"/>
                  </a:lnTo>
                  <a:lnTo>
                    <a:pt x="218" y="31"/>
                  </a:lnTo>
                  <a:lnTo>
                    <a:pt x="223" y="38"/>
                  </a:lnTo>
                  <a:lnTo>
                    <a:pt x="226" y="46"/>
                  </a:lnTo>
                  <a:lnTo>
                    <a:pt x="228" y="55"/>
                  </a:lnTo>
                  <a:lnTo>
                    <a:pt x="228" y="64"/>
                  </a:lnTo>
                  <a:lnTo>
                    <a:pt x="226" y="73"/>
                  </a:lnTo>
                  <a:lnTo>
                    <a:pt x="223" y="82"/>
                  </a:lnTo>
                  <a:lnTo>
                    <a:pt x="220" y="90"/>
                  </a:lnTo>
                  <a:lnTo>
                    <a:pt x="217" y="101"/>
                  </a:lnTo>
                  <a:lnTo>
                    <a:pt x="215" y="108"/>
                  </a:lnTo>
                  <a:lnTo>
                    <a:pt x="215" y="113"/>
                  </a:lnTo>
                  <a:lnTo>
                    <a:pt x="216" y="117"/>
                  </a:lnTo>
                  <a:lnTo>
                    <a:pt x="218" y="121"/>
                  </a:lnTo>
                  <a:lnTo>
                    <a:pt x="345" y="121"/>
                  </a:lnTo>
                  <a:lnTo>
                    <a:pt x="343" y="141"/>
                  </a:lnTo>
                  <a:lnTo>
                    <a:pt x="342" y="153"/>
                  </a:lnTo>
                  <a:lnTo>
                    <a:pt x="343" y="163"/>
                  </a:lnTo>
                  <a:lnTo>
                    <a:pt x="343" y="172"/>
                  </a:lnTo>
                  <a:lnTo>
                    <a:pt x="345" y="182"/>
                  </a:lnTo>
                  <a:lnTo>
                    <a:pt x="347" y="192"/>
                  </a:lnTo>
                  <a:lnTo>
                    <a:pt x="351" y="199"/>
                  </a:lnTo>
                  <a:lnTo>
                    <a:pt x="356" y="204"/>
                  </a:lnTo>
                  <a:lnTo>
                    <a:pt x="361" y="209"/>
                  </a:lnTo>
                  <a:lnTo>
                    <a:pt x="369" y="213"/>
                  </a:lnTo>
                  <a:lnTo>
                    <a:pt x="378" y="216"/>
                  </a:lnTo>
                  <a:lnTo>
                    <a:pt x="387" y="217"/>
                  </a:lnTo>
                  <a:lnTo>
                    <a:pt x="396" y="218"/>
                  </a:lnTo>
                  <a:lnTo>
                    <a:pt x="406" y="218"/>
                  </a:lnTo>
                  <a:lnTo>
                    <a:pt x="418" y="216"/>
                  </a:lnTo>
                  <a:lnTo>
                    <a:pt x="426" y="216"/>
                  </a:lnTo>
                  <a:lnTo>
                    <a:pt x="438" y="215"/>
                  </a:lnTo>
                  <a:lnTo>
                    <a:pt x="450" y="214"/>
                  </a:lnTo>
                  <a:lnTo>
                    <a:pt x="463" y="214"/>
                  </a:lnTo>
                  <a:lnTo>
                    <a:pt x="474" y="215"/>
                  </a:lnTo>
                  <a:lnTo>
                    <a:pt x="485" y="216"/>
                  </a:lnTo>
                  <a:lnTo>
                    <a:pt x="497" y="220"/>
                  </a:lnTo>
                  <a:lnTo>
                    <a:pt x="506" y="223"/>
                  </a:lnTo>
                  <a:lnTo>
                    <a:pt x="515" y="228"/>
                  </a:lnTo>
                  <a:lnTo>
                    <a:pt x="521" y="234"/>
                  </a:lnTo>
                  <a:lnTo>
                    <a:pt x="527" y="242"/>
                  </a:lnTo>
                  <a:lnTo>
                    <a:pt x="530" y="249"/>
                  </a:lnTo>
                  <a:lnTo>
                    <a:pt x="532" y="257"/>
                  </a:lnTo>
                  <a:lnTo>
                    <a:pt x="530" y="266"/>
                  </a:lnTo>
                  <a:lnTo>
                    <a:pt x="529" y="275"/>
                  </a:lnTo>
                  <a:lnTo>
                    <a:pt x="530" y="283"/>
                  </a:lnTo>
                  <a:lnTo>
                    <a:pt x="532" y="291"/>
                  </a:lnTo>
                  <a:lnTo>
                    <a:pt x="535" y="298"/>
                  </a:lnTo>
                  <a:lnTo>
                    <a:pt x="539" y="305"/>
                  </a:lnTo>
                  <a:lnTo>
                    <a:pt x="544" y="310"/>
                  </a:lnTo>
                  <a:lnTo>
                    <a:pt x="552" y="315"/>
                  </a:lnTo>
                  <a:lnTo>
                    <a:pt x="563" y="318"/>
                  </a:lnTo>
                  <a:lnTo>
                    <a:pt x="574" y="321"/>
                  </a:lnTo>
                  <a:lnTo>
                    <a:pt x="583" y="323"/>
                  </a:lnTo>
                  <a:lnTo>
                    <a:pt x="595" y="326"/>
                  </a:lnTo>
                  <a:lnTo>
                    <a:pt x="608" y="328"/>
                  </a:lnTo>
                  <a:lnTo>
                    <a:pt x="619" y="329"/>
                  </a:lnTo>
                  <a:lnTo>
                    <a:pt x="630" y="332"/>
                  </a:lnTo>
                  <a:lnTo>
                    <a:pt x="640" y="335"/>
                  </a:lnTo>
                  <a:lnTo>
                    <a:pt x="649" y="338"/>
                  </a:lnTo>
                  <a:lnTo>
                    <a:pt x="656" y="343"/>
                  </a:lnTo>
                  <a:lnTo>
                    <a:pt x="662" y="347"/>
                  </a:lnTo>
                  <a:lnTo>
                    <a:pt x="670" y="354"/>
                  </a:lnTo>
                  <a:lnTo>
                    <a:pt x="675" y="361"/>
                  </a:lnTo>
                  <a:lnTo>
                    <a:pt x="679" y="368"/>
                  </a:lnTo>
                  <a:lnTo>
                    <a:pt x="681" y="378"/>
                  </a:lnTo>
                  <a:lnTo>
                    <a:pt x="680" y="387"/>
                  </a:lnTo>
                  <a:lnTo>
                    <a:pt x="677" y="395"/>
                  </a:lnTo>
                  <a:lnTo>
                    <a:pt x="675" y="406"/>
                  </a:lnTo>
                  <a:lnTo>
                    <a:pt x="671" y="417"/>
                  </a:lnTo>
                  <a:lnTo>
                    <a:pt x="668" y="428"/>
                  </a:lnTo>
                  <a:lnTo>
                    <a:pt x="667" y="437"/>
                  </a:lnTo>
                  <a:lnTo>
                    <a:pt x="667" y="444"/>
                  </a:lnTo>
                  <a:lnTo>
                    <a:pt x="669" y="454"/>
                  </a:lnTo>
                  <a:lnTo>
                    <a:pt x="671" y="463"/>
                  </a:lnTo>
                  <a:lnTo>
                    <a:pt x="675" y="469"/>
                  </a:lnTo>
                  <a:lnTo>
                    <a:pt x="680" y="476"/>
                  </a:lnTo>
                  <a:lnTo>
                    <a:pt x="687" y="483"/>
                  </a:lnTo>
                  <a:lnTo>
                    <a:pt x="694" y="490"/>
                  </a:lnTo>
                  <a:lnTo>
                    <a:pt x="703" y="496"/>
                  </a:lnTo>
                  <a:lnTo>
                    <a:pt x="713" y="501"/>
                  </a:lnTo>
                  <a:lnTo>
                    <a:pt x="722" y="504"/>
                  </a:lnTo>
                  <a:lnTo>
                    <a:pt x="732" y="506"/>
                  </a:lnTo>
                  <a:lnTo>
                    <a:pt x="742" y="507"/>
                  </a:lnTo>
                  <a:lnTo>
                    <a:pt x="754" y="508"/>
                  </a:lnTo>
                  <a:lnTo>
                    <a:pt x="766" y="507"/>
                  </a:lnTo>
                </a:path>
              </a:pathLst>
            </a:custGeom>
            <a:solidFill>
              <a:srgbClr val="7030A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25" name="Freeform 8">
              <a:extLst>
                <a:ext uri="{FF2B5EF4-FFF2-40B4-BE49-F238E27FC236}">
                  <a16:creationId xmlns:a16="http://schemas.microsoft.com/office/drawing/2014/main" id="{2E057C87-C5BD-70D8-02F0-34D99D494B66}"/>
                </a:ext>
              </a:extLst>
            </p:cNvPr>
            <p:cNvSpPr>
              <a:spLocks/>
            </p:cNvSpPr>
            <p:nvPr/>
          </p:nvSpPr>
          <p:spPr bwMode="auto">
            <a:xfrm>
              <a:off x="7241381" y="2417"/>
              <a:ext cx="866775" cy="598487"/>
            </a:xfrm>
            <a:custGeom>
              <a:avLst/>
              <a:gdLst>
                <a:gd name="T0" fmla="*/ 2147483647 w 771"/>
                <a:gd name="T1" fmla="*/ 0 h 517"/>
                <a:gd name="T2" fmla="*/ 1420594759 w 771"/>
                <a:gd name="T3" fmla="*/ 2147483647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770" y="128"/>
                  </a:moveTo>
                  <a:lnTo>
                    <a:pt x="770" y="0"/>
                  </a:lnTo>
                  <a:lnTo>
                    <a:pt x="0" y="0"/>
                  </a:lnTo>
                  <a:lnTo>
                    <a:pt x="1" y="516"/>
                  </a:lnTo>
                  <a:lnTo>
                    <a:pt x="69" y="516"/>
                  </a:lnTo>
                  <a:lnTo>
                    <a:pt x="73" y="506"/>
                  </a:lnTo>
                  <a:lnTo>
                    <a:pt x="73" y="499"/>
                  </a:lnTo>
                  <a:lnTo>
                    <a:pt x="70" y="489"/>
                  </a:lnTo>
                  <a:lnTo>
                    <a:pt x="66" y="479"/>
                  </a:lnTo>
                  <a:lnTo>
                    <a:pt x="63" y="466"/>
                  </a:lnTo>
                  <a:lnTo>
                    <a:pt x="61" y="456"/>
                  </a:lnTo>
                  <a:lnTo>
                    <a:pt x="60" y="447"/>
                  </a:lnTo>
                  <a:lnTo>
                    <a:pt x="62" y="438"/>
                  </a:lnTo>
                  <a:lnTo>
                    <a:pt x="65" y="428"/>
                  </a:lnTo>
                  <a:lnTo>
                    <a:pt x="73" y="419"/>
                  </a:lnTo>
                  <a:lnTo>
                    <a:pt x="81" y="412"/>
                  </a:lnTo>
                  <a:lnTo>
                    <a:pt x="91" y="405"/>
                  </a:lnTo>
                  <a:lnTo>
                    <a:pt x="101" y="400"/>
                  </a:lnTo>
                  <a:lnTo>
                    <a:pt x="113" y="395"/>
                  </a:lnTo>
                  <a:lnTo>
                    <a:pt x="125" y="394"/>
                  </a:lnTo>
                  <a:lnTo>
                    <a:pt x="141" y="393"/>
                  </a:lnTo>
                  <a:lnTo>
                    <a:pt x="160" y="394"/>
                  </a:lnTo>
                  <a:lnTo>
                    <a:pt x="172" y="395"/>
                  </a:lnTo>
                  <a:lnTo>
                    <a:pt x="182" y="398"/>
                  </a:lnTo>
                  <a:lnTo>
                    <a:pt x="192" y="403"/>
                  </a:lnTo>
                  <a:lnTo>
                    <a:pt x="205" y="411"/>
                  </a:lnTo>
                  <a:lnTo>
                    <a:pt x="213" y="419"/>
                  </a:lnTo>
                  <a:lnTo>
                    <a:pt x="220" y="427"/>
                  </a:lnTo>
                  <a:lnTo>
                    <a:pt x="224" y="436"/>
                  </a:lnTo>
                  <a:lnTo>
                    <a:pt x="227" y="444"/>
                  </a:lnTo>
                  <a:lnTo>
                    <a:pt x="227" y="453"/>
                  </a:lnTo>
                  <a:lnTo>
                    <a:pt x="225" y="463"/>
                  </a:lnTo>
                  <a:lnTo>
                    <a:pt x="223" y="471"/>
                  </a:lnTo>
                  <a:lnTo>
                    <a:pt x="220" y="480"/>
                  </a:lnTo>
                  <a:lnTo>
                    <a:pt x="217" y="489"/>
                  </a:lnTo>
                  <a:lnTo>
                    <a:pt x="215" y="497"/>
                  </a:lnTo>
                  <a:lnTo>
                    <a:pt x="215" y="505"/>
                  </a:lnTo>
                  <a:lnTo>
                    <a:pt x="218" y="514"/>
                  </a:lnTo>
                  <a:lnTo>
                    <a:pt x="347" y="514"/>
                  </a:lnTo>
                  <a:lnTo>
                    <a:pt x="345" y="496"/>
                  </a:lnTo>
                  <a:lnTo>
                    <a:pt x="347" y="483"/>
                  </a:lnTo>
                  <a:lnTo>
                    <a:pt x="347" y="473"/>
                  </a:lnTo>
                  <a:lnTo>
                    <a:pt x="347" y="463"/>
                  </a:lnTo>
                  <a:lnTo>
                    <a:pt x="348" y="453"/>
                  </a:lnTo>
                  <a:lnTo>
                    <a:pt x="351" y="444"/>
                  </a:lnTo>
                  <a:lnTo>
                    <a:pt x="354" y="437"/>
                  </a:lnTo>
                  <a:lnTo>
                    <a:pt x="359" y="431"/>
                  </a:lnTo>
                  <a:lnTo>
                    <a:pt x="366" y="426"/>
                  </a:lnTo>
                  <a:lnTo>
                    <a:pt x="373" y="422"/>
                  </a:lnTo>
                  <a:lnTo>
                    <a:pt x="382" y="420"/>
                  </a:lnTo>
                  <a:lnTo>
                    <a:pt x="391" y="419"/>
                  </a:lnTo>
                  <a:lnTo>
                    <a:pt x="400" y="418"/>
                  </a:lnTo>
                  <a:lnTo>
                    <a:pt x="411" y="418"/>
                  </a:lnTo>
                  <a:lnTo>
                    <a:pt x="422" y="419"/>
                  </a:lnTo>
                  <a:lnTo>
                    <a:pt x="430" y="420"/>
                  </a:lnTo>
                  <a:lnTo>
                    <a:pt x="441" y="421"/>
                  </a:lnTo>
                  <a:lnTo>
                    <a:pt x="453" y="421"/>
                  </a:lnTo>
                  <a:lnTo>
                    <a:pt x="467" y="421"/>
                  </a:lnTo>
                  <a:lnTo>
                    <a:pt x="478" y="421"/>
                  </a:lnTo>
                  <a:lnTo>
                    <a:pt x="489" y="419"/>
                  </a:lnTo>
                  <a:lnTo>
                    <a:pt x="502" y="417"/>
                  </a:lnTo>
                  <a:lnTo>
                    <a:pt x="510" y="413"/>
                  </a:lnTo>
                  <a:lnTo>
                    <a:pt x="519" y="408"/>
                  </a:lnTo>
                  <a:lnTo>
                    <a:pt x="525" y="401"/>
                  </a:lnTo>
                  <a:lnTo>
                    <a:pt x="531" y="394"/>
                  </a:lnTo>
                  <a:lnTo>
                    <a:pt x="534" y="387"/>
                  </a:lnTo>
                  <a:lnTo>
                    <a:pt x="535" y="379"/>
                  </a:lnTo>
                  <a:lnTo>
                    <a:pt x="534" y="370"/>
                  </a:lnTo>
                  <a:lnTo>
                    <a:pt x="533" y="362"/>
                  </a:lnTo>
                  <a:lnTo>
                    <a:pt x="534" y="352"/>
                  </a:lnTo>
                  <a:lnTo>
                    <a:pt x="536" y="345"/>
                  </a:lnTo>
                  <a:lnTo>
                    <a:pt x="538" y="337"/>
                  </a:lnTo>
                  <a:lnTo>
                    <a:pt x="543" y="331"/>
                  </a:lnTo>
                  <a:lnTo>
                    <a:pt x="548" y="325"/>
                  </a:lnTo>
                  <a:lnTo>
                    <a:pt x="557" y="321"/>
                  </a:lnTo>
                  <a:lnTo>
                    <a:pt x="567" y="317"/>
                  </a:lnTo>
                  <a:lnTo>
                    <a:pt x="578" y="315"/>
                  </a:lnTo>
                  <a:lnTo>
                    <a:pt x="588" y="312"/>
                  </a:lnTo>
                  <a:lnTo>
                    <a:pt x="598" y="310"/>
                  </a:lnTo>
                  <a:lnTo>
                    <a:pt x="612" y="308"/>
                  </a:lnTo>
                  <a:lnTo>
                    <a:pt x="623" y="306"/>
                  </a:lnTo>
                  <a:lnTo>
                    <a:pt x="634" y="304"/>
                  </a:lnTo>
                  <a:lnTo>
                    <a:pt x="644" y="301"/>
                  </a:lnTo>
                  <a:lnTo>
                    <a:pt x="653" y="298"/>
                  </a:lnTo>
                  <a:lnTo>
                    <a:pt x="660" y="293"/>
                  </a:lnTo>
                  <a:lnTo>
                    <a:pt x="667" y="289"/>
                  </a:lnTo>
                  <a:lnTo>
                    <a:pt x="674" y="282"/>
                  </a:lnTo>
                  <a:lnTo>
                    <a:pt x="679" y="275"/>
                  </a:lnTo>
                  <a:lnTo>
                    <a:pt x="683" y="267"/>
                  </a:lnTo>
                  <a:lnTo>
                    <a:pt x="685" y="257"/>
                  </a:lnTo>
                  <a:lnTo>
                    <a:pt x="683" y="249"/>
                  </a:lnTo>
                  <a:lnTo>
                    <a:pt x="682" y="240"/>
                  </a:lnTo>
                  <a:lnTo>
                    <a:pt x="679" y="230"/>
                  </a:lnTo>
                  <a:lnTo>
                    <a:pt x="676" y="218"/>
                  </a:lnTo>
                  <a:lnTo>
                    <a:pt x="672" y="208"/>
                  </a:lnTo>
                  <a:lnTo>
                    <a:pt x="672" y="200"/>
                  </a:lnTo>
                  <a:lnTo>
                    <a:pt x="672" y="192"/>
                  </a:lnTo>
                  <a:lnTo>
                    <a:pt x="673" y="182"/>
                  </a:lnTo>
                  <a:lnTo>
                    <a:pt x="676" y="173"/>
                  </a:lnTo>
                  <a:lnTo>
                    <a:pt x="679" y="166"/>
                  </a:lnTo>
                  <a:lnTo>
                    <a:pt x="684" y="160"/>
                  </a:lnTo>
                  <a:lnTo>
                    <a:pt x="691" y="152"/>
                  </a:lnTo>
                  <a:lnTo>
                    <a:pt x="698" y="146"/>
                  </a:lnTo>
                  <a:lnTo>
                    <a:pt x="707" y="140"/>
                  </a:lnTo>
                  <a:lnTo>
                    <a:pt x="718" y="134"/>
                  </a:lnTo>
                  <a:lnTo>
                    <a:pt x="727" y="132"/>
                  </a:lnTo>
                  <a:lnTo>
                    <a:pt x="736" y="130"/>
                  </a:lnTo>
                  <a:lnTo>
                    <a:pt x="746" y="128"/>
                  </a:lnTo>
                  <a:lnTo>
                    <a:pt x="758" y="128"/>
                  </a:lnTo>
                  <a:lnTo>
                    <a:pt x="770" y="128"/>
                  </a:lnTo>
                </a:path>
              </a:pathLst>
            </a:custGeom>
            <a:solidFill>
              <a:srgbClr val="0070C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26" name="Freeform 9">
              <a:extLst>
                <a:ext uri="{FF2B5EF4-FFF2-40B4-BE49-F238E27FC236}">
                  <a16:creationId xmlns:a16="http://schemas.microsoft.com/office/drawing/2014/main" id="{C8038BB4-AACC-48B7-04B7-EAB148043B1A}"/>
                </a:ext>
              </a:extLst>
            </p:cNvPr>
            <p:cNvSpPr>
              <a:spLocks/>
            </p:cNvSpPr>
            <p:nvPr/>
          </p:nvSpPr>
          <p:spPr bwMode="auto">
            <a:xfrm>
              <a:off x="7623968" y="150054"/>
              <a:ext cx="958850" cy="893763"/>
            </a:xfrm>
            <a:custGeom>
              <a:avLst/>
              <a:gdLst>
                <a:gd name="T0" fmla="*/ 2147483647 w 854"/>
                <a:gd name="T1" fmla="*/ 2147483647 h 773"/>
                <a:gd name="T2" fmla="*/ 2147483647 w 854"/>
                <a:gd name="T3" fmla="*/ 2147483647 h 773"/>
                <a:gd name="T4" fmla="*/ 2147483647 w 854"/>
                <a:gd name="T5" fmla="*/ 2147483647 h 773"/>
                <a:gd name="T6" fmla="*/ 2147483647 w 854"/>
                <a:gd name="T7" fmla="*/ 2147483647 h 773"/>
                <a:gd name="T8" fmla="*/ 2147483647 w 854"/>
                <a:gd name="T9" fmla="*/ 2147483647 h 773"/>
                <a:gd name="T10" fmla="*/ 2147483647 w 854"/>
                <a:gd name="T11" fmla="*/ 2147483647 h 773"/>
                <a:gd name="T12" fmla="*/ 2147483647 w 854"/>
                <a:gd name="T13" fmla="*/ 2147483647 h 773"/>
                <a:gd name="T14" fmla="*/ 2147483647 w 854"/>
                <a:gd name="T15" fmla="*/ 2147483647 h 773"/>
                <a:gd name="T16" fmla="*/ 2147483647 w 854"/>
                <a:gd name="T17" fmla="*/ 2147483647 h 773"/>
                <a:gd name="T18" fmla="*/ 2147483647 w 854"/>
                <a:gd name="T19" fmla="*/ 2147483647 h 773"/>
                <a:gd name="T20" fmla="*/ 2147483647 w 854"/>
                <a:gd name="T21" fmla="*/ 2147483647 h 773"/>
                <a:gd name="T22" fmla="*/ 2147483647 w 854"/>
                <a:gd name="T23" fmla="*/ 2147483647 h 773"/>
                <a:gd name="T24" fmla="*/ 2147483647 w 854"/>
                <a:gd name="T25" fmla="*/ 2147483647 h 773"/>
                <a:gd name="T26" fmla="*/ 2147483647 w 854"/>
                <a:gd name="T27" fmla="*/ 2147483647 h 773"/>
                <a:gd name="T28" fmla="*/ 2147483647 w 854"/>
                <a:gd name="T29" fmla="*/ 2147483647 h 773"/>
                <a:gd name="T30" fmla="*/ 2147483647 w 854"/>
                <a:gd name="T31" fmla="*/ 2147483647 h 773"/>
                <a:gd name="T32" fmla="*/ 2147483647 w 854"/>
                <a:gd name="T33" fmla="*/ 2147483647 h 773"/>
                <a:gd name="T34" fmla="*/ 2147483647 w 854"/>
                <a:gd name="T35" fmla="*/ 2147483647 h 773"/>
                <a:gd name="T36" fmla="*/ 2147483647 w 854"/>
                <a:gd name="T37" fmla="*/ 2147483647 h 773"/>
                <a:gd name="T38" fmla="*/ 2147483647 w 854"/>
                <a:gd name="T39" fmla="*/ 2147483647 h 773"/>
                <a:gd name="T40" fmla="*/ 2147483647 w 854"/>
                <a:gd name="T41" fmla="*/ 2147483647 h 773"/>
                <a:gd name="T42" fmla="*/ 2147483647 w 854"/>
                <a:gd name="T43" fmla="*/ 2147483647 h 773"/>
                <a:gd name="T44" fmla="*/ 2147483647 w 854"/>
                <a:gd name="T45" fmla="*/ 2147483647 h 773"/>
                <a:gd name="T46" fmla="*/ 2147483647 w 854"/>
                <a:gd name="T47" fmla="*/ 2147483647 h 773"/>
                <a:gd name="T48" fmla="*/ 2147483647 w 854"/>
                <a:gd name="T49" fmla="*/ 2147483647 h 773"/>
                <a:gd name="T50" fmla="*/ 2147483647 w 854"/>
                <a:gd name="T51" fmla="*/ 2147483647 h 773"/>
                <a:gd name="T52" fmla="*/ 2147483647 w 854"/>
                <a:gd name="T53" fmla="*/ 2147483647 h 773"/>
                <a:gd name="T54" fmla="*/ 2147483647 w 854"/>
                <a:gd name="T55" fmla="*/ 2147483647 h 773"/>
                <a:gd name="T56" fmla="*/ 2147483647 w 854"/>
                <a:gd name="T57" fmla="*/ 2147483647 h 773"/>
                <a:gd name="T58" fmla="*/ 2147483647 w 854"/>
                <a:gd name="T59" fmla="*/ 2147483647 h 773"/>
                <a:gd name="T60" fmla="*/ 2147483647 w 854"/>
                <a:gd name="T61" fmla="*/ 2147483647 h 773"/>
                <a:gd name="T62" fmla="*/ 2147483647 w 854"/>
                <a:gd name="T63" fmla="*/ 2147483647 h 773"/>
                <a:gd name="T64" fmla="*/ 2147483647 w 854"/>
                <a:gd name="T65" fmla="*/ 2147483647 h 773"/>
                <a:gd name="T66" fmla="*/ 2147483647 w 854"/>
                <a:gd name="T67" fmla="*/ 2147483647 h 773"/>
                <a:gd name="T68" fmla="*/ 2147483647 w 854"/>
                <a:gd name="T69" fmla="*/ 2147483647 h 773"/>
                <a:gd name="T70" fmla="*/ 2147483647 w 854"/>
                <a:gd name="T71" fmla="*/ 2147483647 h 773"/>
                <a:gd name="T72" fmla="*/ 2147483647 w 854"/>
                <a:gd name="T73" fmla="*/ 2147483647 h 773"/>
                <a:gd name="T74" fmla="*/ 2147483647 w 854"/>
                <a:gd name="T75" fmla="*/ 2147483647 h 773"/>
                <a:gd name="T76" fmla="*/ 2147483647 w 854"/>
                <a:gd name="T77" fmla="*/ 2147483647 h 773"/>
                <a:gd name="T78" fmla="*/ 2147483647 w 854"/>
                <a:gd name="T79" fmla="*/ 2147483647 h 773"/>
                <a:gd name="T80" fmla="*/ 2147483647 w 854"/>
                <a:gd name="T81" fmla="*/ 2147483647 h 773"/>
                <a:gd name="T82" fmla="*/ 2147483647 w 854"/>
                <a:gd name="T83" fmla="*/ 2147483647 h 773"/>
                <a:gd name="T84" fmla="*/ 1415681395 w 854"/>
                <a:gd name="T85" fmla="*/ 2147483647 h 773"/>
                <a:gd name="T86" fmla="*/ 2147483647 w 854"/>
                <a:gd name="T87" fmla="*/ 2147483647 h 773"/>
                <a:gd name="T88" fmla="*/ 2147483647 w 854"/>
                <a:gd name="T89" fmla="*/ 2147483647 h 773"/>
                <a:gd name="T90" fmla="*/ 2147483647 w 854"/>
                <a:gd name="T91" fmla="*/ 2147483647 h 773"/>
                <a:gd name="T92" fmla="*/ 2147483647 w 854"/>
                <a:gd name="T93" fmla="*/ 2147483647 h 773"/>
                <a:gd name="T94" fmla="*/ 2147483647 w 854"/>
                <a:gd name="T95" fmla="*/ 2147483647 h 773"/>
                <a:gd name="T96" fmla="*/ 2147483647 w 854"/>
                <a:gd name="T97" fmla="*/ 2147483647 h 773"/>
                <a:gd name="T98" fmla="*/ 2147483647 w 854"/>
                <a:gd name="T99" fmla="*/ 2147483647 h 773"/>
                <a:gd name="T100" fmla="*/ 2147483647 w 854"/>
                <a:gd name="T101" fmla="*/ 2147483647 h 7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773"/>
                <a:gd name="T155" fmla="*/ 854 w 854"/>
                <a:gd name="T156" fmla="*/ 773 h 7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773">
                  <a:moveTo>
                    <a:pt x="325" y="161"/>
                  </a:moveTo>
                  <a:lnTo>
                    <a:pt x="334" y="153"/>
                  </a:lnTo>
                  <a:lnTo>
                    <a:pt x="339" y="145"/>
                  </a:lnTo>
                  <a:lnTo>
                    <a:pt x="343" y="135"/>
                  </a:lnTo>
                  <a:lnTo>
                    <a:pt x="343" y="123"/>
                  </a:lnTo>
                  <a:lnTo>
                    <a:pt x="339" y="110"/>
                  </a:lnTo>
                  <a:lnTo>
                    <a:pt x="336" y="98"/>
                  </a:lnTo>
                  <a:lnTo>
                    <a:pt x="331" y="83"/>
                  </a:lnTo>
                  <a:lnTo>
                    <a:pt x="329" y="68"/>
                  </a:lnTo>
                  <a:lnTo>
                    <a:pt x="331" y="59"/>
                  </a:lnTo>
                  <a:lnTo>
                    <a:pt x="334" y="48"/>
                  </a:lnTo>
                  <a:lnTo>
                    <a:pt x="341" y="35"/>
                  </a:lnTo>
                  <a:lnTo>
                    <a:pt x="350" y="24"/>
                  </a:lnTo>
                  <a:lnTo>
                    <a:pt x="362" y="15"/>
                  </a:lnTo>
                  <a:lnTo>
                    <a:pt x="373" y="7"/>
                  </a:lnTo>
                  <a:lnTo>
                    <a:pt x="387" y="3"/>
                  </a:lnTo>
                  <a:lnTo>
                    <a:pt x="404" y="1"/>
                  </a:lnTo>
                  <a:lnTo>
                    <a:pt x="423" y="0"/>
                  </a:lnTo>
                  <a:lnTo>
                    <a:pt x="449" y="0"/>
                  </a:lnTo>
                  <a:lnTo>
                    <a:pt x="468" y="2"/>
                  </a:lnTo>
                  <a:lnTo>
                    <a:pt x="480" y="5"/>
                  </a:lnTo>
                  <a:lnTo>
                    <a:pt x="488" y="9"/>
                  </a:lnTo>
                  <a:lnTo>
                    <a:pt x="498" y="15"/>
                  </a:lnTo>
                  <a:lnTo>
                    <a:pt x="507" y="22"/>
                  </a:lnTo>
                  <a:lnTo>
                    <a:pt x="516" y="32"/>
                  </a:lnTo>
                  <a:lnTo>
                    <a:pt x="522" y="41"/>
                  </a:lnTo>
                  <a:lnTo>
                    <a:pt x="526" y="48"/>
                  </a:lnTo>
                  <a:lnTo>
                    <a:pt x="528" y="62"/>
                  </a:lnTo>
                  <a:lnTo>
                    <a:pt x="528" y="73"/>
                  </a:lnTo>
                  <a:lnTo>
                    <a:pt x="526" y="85"/>
                  </a:lnTo>
                  <a:lnTo>
                    <a:pt x="524" y="93"/>
                  </a:lnTo>
                  <a:lnTo>
                    <a:pt x="521" y="108"/>
                  </a:lnTo>
                  <a:lnTo>
                    <a:pt x="516" y="122"/>
                  </a:lnTo>
                  <a:lnTo>
                    <a:pt x="514" y="132"/>
                  </a:lnTo>
                  <a:lnTo>
                    <a:pt x="517" y="141"/>
                  </a:lnTo>
                  <a:lnTo>
                    <a:pt x="521" y="148"/>
                  </a:lnTo>
                  <a:lnTo>
                    <a:pt x="528" y="157"/>
                  </a:lnTo>
                  <a:lnTo>
                    <a:pt x="539" y="163"/>
                  </a:lnTo>
                  <a:lnTo>
                    <a:pt x="549" y="170"/>
                  </a:lnTo>
                  <a:lnTo>
                    <a:pt x="563" y="175"/>
                  </a:lnTo>
                  <a:lnTo>
                    <a:pt x="578" y="178"/>
                  </a:lnTo>
                  <a:lnTo>
                    <a:pt x="592" y="181"/>
                  </a:lnTo>
                  <a:lnTo>
                    <a:pt x="606" y="182"/>
                  </a:lnTo>
                  <a:lnTo>
                    <a:pt x="622" y="186"/>
                  </a:lnTo>
                  <a:lnTo>
                    <a:pt x="634" y="189"/>
                  </a:lnTo>
                  <a:lnTo>
                    <a:pt x="643" y="193"/>
                  </a:lnTo>
                  <a:lnTo>
                    <a:pt x="650" y="197"/>
                  </a:lnTo>
                  <a:lnTo>
                    <a:pt x="656" y="202"/>
                  </a:lnTo>
                  <a:lnTo>
                    <a:pt x="660" y="208"/>
                  </a:lnTo>
                  <a:lnTo>
                    <a:pt x="663" y="215"/>
                  </a:lnTo>
                  <a:lnTo>
                    <a:pt x="664" y="222"/>
                  </a:lnTo>
                  <a:lnTo>
                    <a:pt x="666" y="228"/>
                  </a:lnTo>
                  <a:lnTo>
                    <a:pt x="666" y="236"/>
                  </a:lnTo>
                  <a:lnTo>
                    <a:pt x="664" y="245"/>
                  </a:lnTo>
                  <a:lnTo>
                    <a:pt x="664" y="252"/>
                  </a:lnTo>
                  <a:lnTo>
                    <a:pt x="667" y="261"/>
                  </a:lnTo>
                  <a:lnTo>
                    <a:pt x="671" y="269"/>
                  </a:lnTo>
                  <a:lnTo>
                    <a:pt x="676" y="276"/>
                  </a:lnTo>
                  <a:lnTo>
                    <a:pt x="683" y="280"/>
                  </a:lnTo>
                  <a:lnTo>
                    <a:pt x="692" y="286"/>
                  </a:lnTo>
                  <a:lnTo>
                    <a:pt x="700" y="289"/>
                  </a:lnTo>
                  <a:lnTo>
                    <a:pt x="714" y="291"/>
                  </a:lnTo>
                  <a:lnTo>
                    <a:pt x="725" y="293"/>
                  </a:lnTo>
                  <a:lnTo>
                    <a:pt x="735" y="293"/>
                  </a:lnTo>
                  <a:lnTo>
                    <a:pt x="747" y="293"/>
                  </a:lnTo>
                  <a:lnTo>
                    <a:pt x="762" y="291"/>
                  </a:lnTo>
                  <a:lnTo>
                    <a:pt x="773" y="291"/>
                  </a:lnTo>
                  <a:lnTo>
                    <a:pt x="785" y="290"/>
                  </a:lnTo>
                  <a:lnTo>
                    <a:pt x="796" y="289"/>
                  </a:lnTo>
                  <a:lnTo>
                    <a:pt x="808" y="290"/>
                  </a:lnTo>
                  <a:lnTo>
                    <a:pt x="815" y="291"/>
                  </a:lnTo>
                  <a:lnTo>
                    <a:pt x="822" y="293"/>
                  </a:lnTo>
                  <a:lnTo>
                    <a:pt x="830" y="296"/>
                  </a:lnTo>
                  <a:lnTo>
                    <a:pt x="838" y="301"/>
                  </a:lnTo>
                  <a:lnTo>
                    <a:pt x="844" y="306"/>
                  </a:lnTo>
                  <a:lnTo>
                    <a:pt x="848" y="315"/>
                  </a:lnTo>
                  <a:lnTo>
                    <a:pt x="850" y="322"/>
                  </a:lnTo>
                  <a:lnTo>
                    <a:pt x="852" y="330"/>
                  </a:lnTo>
                  <a:lnTo>
                    <a:pt x="853" y="346"/>
                  </a:lnTo>
                  <a:lnTo>
                    <a:pt x="852" y="365"/>
                  </a:lnTo>
                  <a:lnTo>
                    <a:pt x="853" y="385"/>
                  </a:lnTo>
                  <a:lnTo>
                    <a:pt x="851" y="408"/>
                  </a:lnTo>
                  <a:lnTo>
                    <a:pt x="849" y="424"/>
                  </a:lnTo>
                  <a:lnTo>
                    <a:pt x="847" y="436"/>
                  </a:lnTo>
                  <a:lnTo>
                    <a:pt x="844" y="443"/>
                  </a:lnTo>
                  <a:lnTo>
                    <a:pt x="838" y="450"/>
                  </a:lnTo>
                  <a:lnTo>
                    <a:pt x="833" y="454"/>
                  </a:lnTo>
                  <a:lnTo>
                    <a:pt x="825" y="458"/>
                  </a:lnTo>
                  <a:lnTo>
                    <a:pt x="815" y="460"/>
                  </a:lnTo>
                  <a:lnTo>
                    <a:pt x="807" y="462"/>
                  </a:lnTo>
                  <a:lnTo>
                    <a:pt x="791" y="463"/>
                  </a:lnTo>
                  <a:lnTo>
                    <a:pt x="776" y="462"/>
                  </a:lnTo>
                  <a:lnTo>
                    <a:pt x="764" y="460"/>
                  </a:lnTo>
                  <a:lnTo>
                    <a:pt x="754" y="460"/>
                  </a:lnTo>
                  <a:lnTo>
                    <a:pt x="742" y="459"/>
                  </a:lnTo>
                  <a:lnTo>
                    <a:pt x="731" y="459"/>
                  </a:lnTo>
                  <a:lnTo>
                    <a:pt x="721" y="460"/>
                  </a:lnTo>
                  <a:lnTo>
                    <a:pt x="712" y="460"/>
                  </a:lnTo>
                  <a:lnTo>
                    <a:pt x="700" y="463"/>
                  </a:lnTo>
                  <a:lnTo>
                    <a:pt x="693" y="465"/>
                  </a:lnTo>
                  <a:lnTo>
                    <a:pt x="687" y="468"/>
                  </a:lnTo>
                  <a:lnTo>
                    <a:pt x="679" y="472"/>
                  </a:lnTo>
                  <a:lnTo>
                    <a:pt x="674" y="478"/>
                  </a:lnTo>
                  <a:lnTo>
                    <a:pt x="670" y="482"/>
                  </a:lnTo>
                  <a:lnTo>
                    <a:pt x="666" y="488"/>
                  </a:lnTo>
                  <a:lnTo>
                    <a:pt x="664" y="494"/>
                  </a:lnTo>
                  <a:lnTo>
                    <a:pt x="663" y="501"/>
                  </a:lnTo>
                  <a:lnTo>
                    <a:pt x="664" y="508"/>
                  </a:lnTo>
                  <a:lnTo>
                    <a:pt x="664" y="520"/>
                  </a:lnTo>
                  <a:lnTo>
                    <a:pt x="663" y="533"/>
                  </a:lnTo>
                  <a:lnTo>
                    <a:pt x="659" y="542"/>
                  </a:lnTo>
                  <a:lnTo>
                    <a:pt x="655" y="550"/>
                  </a:lnTo>
                  <a:lnTo>
                    <a:pt x="649" y="555"/>
                  </a:lnTo>
                  <a:lnTo>
                    <a:pt x="641" y="560"/>
                  </a:lnTo>
                  <a:lnTo>
                    <a:pt x="632" y="564"/>
                  </a:lnTo>
                  <a:lnTo>
                    <a:pt x="622" y="566"/>
                  </a:lnTo>
                  <a:lnTo>
                    <a:pt x="609" y="568"/>
                  </a:lnTo>
                  <a:lnTo>
                    <a:pt x="599" y="570"/>
                  </a:lnTo>
                  <a:lnTo>
                    <a:pt x="586" y="572"/>
                  </a:lnTo>
                  <a:lnTo>
                    <a:pt x="575" y="574"/>
                  </a:lnTo>
                  <a:lnTo>
                    <a:pt x="563" y="576"/>
                  </a:lnTo>
                  <a:lnTo>
                    <a:pt x="554" y="580"/>
                  </a:lnTo>
                  <a:lnTo>
                    <a:pt x="543" y="584"/>
                  </a:lnTo>
                  <a:lnTo>
                    <a:pt x="533" y="589"/>
                  </a:lnTo>
                  <a:lnTo>
                    <a:pt x="526" y="595"/>
                  </a:lnTo>
                  <a:lnTo>
                    <a:pt x="519" y="603"/>
                  </a:lnTo>
                  <a:lnTo>
                    <a:pt x="514" y="612"/>
                  </a:lnTo>
                  <a:lnTo>
                    <a:pt x="513" y="621"/>
                  </a:lnTo>
                  <a:lnTo>
                    <a:pt x="514" y="630"/>
                  </a:lnTo>
                  <a:lnTo>
                    <a:pt x="516" y="638"/>
                  </a:lnTo>
                  <a:lnTo>
                    <a:pt x="519" y="648"/>
                  </a:lnTo>
                  <a:lnTo>
                    <a:pt x="522" y="659"/>
                  </a:lnTo>
                  <a:lnTo>
                    <a:pt x="524" y="668"/>
                  </a:lnTo>
                  <a:lnTo>
                    <a:pt x="526" y="680"/>
                  </a:lnTo>
                  <a:lnTo>
                    <a:pt x="526" y="692"/>
                  </a:lnTo>
                  <a:lnTo>
                    <a:pt x="523" y="704"/>
                  </a:lnTo>
                  <a:lnTo>
                    <a:pt x="519" y="713"/>
                  </a:lnTo>
                  <a:lnTo>
                    <a:pt x="516" y="723"/>
                  </a:lnTo>
                  <a:lnTo>
                    <a:pt x="510" y="731"/>
                  </a:lnTo>
                  <a:lnTo>
                    <a:pt x="503" y="742"/>
                  </a:lnTo>
                  <a:lnTo>
                    <a:pt x="495" y="749"/>
                  </a:lnTo>
                  <a:lnTo>
                    <a:pt x="488" y="754"/>
                  </a:lnTo>
                  <a:lnTo>
                    <a:pt x="480" y="760"/>
                  </a:lnTo>
                  <a:lnTo>
                    <a:pt x="470" y="766"/>
                  </a:lnTo>
                  <a:lnTo>
                    <a:pt x="462" y="769"/>
                  </a:lnTo>
                  <a:lnTo>
                    <a:pt x="454" y="770"/>
                  </a:lnTo>
                  <a:lnTo>
                    <a:pt x="441" y="772"/>
                  </a:lnTo>
                  <a:lnTo>
                    <a:pt x="425" y="772"/>
                  </a:lnTo>
                  <a:lnTo>
                    <a:pt x="407" y="772"/>
                  </a:lnTo>
                  <a:lnTo>
                    <a:pt x="398" y="772"/>
                  </a:lnTo>
                  <a:lnTo>
                    <a:pt x="387" y="770"/>
                  </a:lnTo>
                  <a:lnTo>
                    <a:pt x="374" y="767"/>
                  </a:lnTo>
                  <a:lnTo>
                    <a:pt x="364" y="762"/>
                  </a:lnTo>
                  <a:lnTo>
                    <a:pt x="357" y="758"/>
                  </a:lnTo>
                  <a:lnTo>
                    <a:pt x="350" y="751"/>
                  </a:lnTo>
                  <a:lnTo>
                    <a:pt x="344" y="746"/>
                  </a:lnTo>
                  <a:lnTo>
                    <a:pt x="338" y="739"/>
                  </a:lnTo>
                  <a:lnTo>
                    <a:pt x="334" y="732"/>
                  </a:lnTo>
                  <a:lnTo>
                    <a:pt x="329" y="723"/>
                  </a:lnTo>
                  <a:lnTo>
                    <a:pt x="327" y="714"/>
                  </a:lnTo>
                  <a:lnTo>
                    <a:pt x="327" y="707"/>
                  </a:lnTo>
                  <a:lnTo>
                    <a:pt x="327" y="697"/>
                  </a:lnTo>
                  <a:lnTo>
                    <a:pt x="327" y="689"/>
                  </a:lnTo>
                  <a:lnTo>
                    <a:pt x="331" y="680"/>
                  </a:lnTo>
                  <a:lnTo>
                    <a:pt x="334" y="669"/>
                  </a:lnTo>
                  <a:lnTo>
                    <a:pt x="337" y="659"/>
                  </a:lnTo>
                  <a:lnTo>
                    <a:pt x="339" y="651"/>
                  </a:lnTo>
                  <a:lnTo>
                    <a:pt x="339" y="642"/>
                  </a:lnTo>
                  <a:lnTo>
                    <a:pt x="339" y="636"/>
                  </a:lnTo>
                  <a:lnTo>
                    <a:pt x="337" y="629"/>
                  </a:lnTo>
                  <a:lnTo>
                    <a:pt x="331" y="621"/>
                  </a:lnTo>
                  <a:lnTo>
                    <a:pt x="326" y="616"/>
                  </a:lnTo>
                  <a:lnTo>
                    <a:pt x="320" y="609"/>
                  </a:lnTo>
                  <a:lnTo>
                    <a:pt x="312" y="605"/>
                  </a:lnTo>
                  <a:lnTo>
                    <a:pt x="305" y="601"/>
                  </a:lnTo>
                  <a:lnTo>
                    <a:pt x="294" y="597"/>
                  </a:lnTo>
                  <a:lnTo>
                    <a:pt x="285" y="595"/>
                  </a:lnTo>
                  <a:lnTo>
                    <a:pt x="273" y="593"/>
                  </a:lnTo>
                  <a:lnTo>
                    <a:pt x="263" y="592"/>
                  </a:lnTo>
                  <a:lnTo>
                    <a:pt x="252" y="590"/>
                  </a:lnTo>
                  <a:lnTo>
                    <a:pt x="240" y="588"/>
                  </a:lnTo>
                  <a:lnTo>
                    <a:pt x="230" y="585"/>
                  </a:lnTo>
                  <a:lnTo>
                    <a:pt x="219" y="582"/>
                  </a:lnTo>
                  <a:lnTo>
                    <a:pt x="209" y="578"/>
                  </a:lnTo>
                  <a:lnTo>
                    <a:pt x="202" y="573"/>
                  </a:lnTo>
                  <a:lnTo>
                    <a:pt x="196" y="567"/>
                  </a:lnTo>
                  <a:lnTo>
                    <a:pt x="192" y="558"/>
                  </a:lnTo>
                  <a:lnTo>
                    <a:pt x="189" y="548"/>
                  </a:lnTo>
                  <a:lnTo>
                    <a:pt x="188" y="539"/>
                  </a:lnTo>
                  <a:lnTo>
                    <a:pt x="189" y="529"/>
                  </a:lnTo>
                  <a:lnTo>
                    <a:pt x="190" y="521"/>
                  </a:lnTo>
                  <a:lnTo>
                    <a:pt x="189" y="512"/>
                  </a:lnTo>
                  <a:lnTo>
                    <a:pt x="185" y="505"/>
                  </a:lnTo>
                  <a:lnTo>
                    <a:pt x="179" y="497"/>
                  </a:lnTo>
                  <a:lnTo>
                    <a:pt x="174" y="492"/>
                  </a:lnTo>
                  <a:lnTo>
                    <a:pt x="166" y="487"/>
                  </a:lnTo>
                  <a:lnTo>
                    <a:pt x="156" y="484"/>
                  </a:lnTo>
                  <a:lnTo>
                    <a:pt x="144" y="481"/>
                  </a:lnTo>
                  <a:lnTo>
                    <a:pt x="133" y="480"/>
                  </a:lnTo>
                  <a:lnTo>
                    <a:pt x="123" y="478"/>
                  </a:lnTo>
                  <a:lnTo>
                    <a:pt x="111" y="478"/>
                  </a:lnTo>
                  <a:lnTo>
                    <a:pt x="102" y="480"/>
                  </a:lnTo>
                  <a:lnTo>
                    <a:pt x="92" y="480"/>
                  </a:lnTo>
                  <a:lnTo>
                    <a:pt x="82" y="481"/>
                  </a:lnTo>
                  <a:lnTo>
                    <a:pt x="71" y="482"/>
                  </a:lnTo>
                  <a:lnTo>
                    <a:pt x="55" y="482"/>
                  </a:lnTo>
                  <a:lnTo>
                    <a:pt x="45" y="482"/>
                  </a:lnTo>
                  <a:lnTo>
                    <a:pt x="33" y="480"/>
                  </a:lnTo>
                  <a:lnTo>
                    <a:pt x="25" y="476"/>
                  </a:lnTo>
                  <a:lnTo>
                    <a:pt x="17" y="471"/>
                  </a:lnTo>
                  <a:lnTo>
                    <a:pt x="10" y="465"/>
                  </a:lnTo>
                  <a:lnTo>
                    <a:pt x="7" y="458"/>
                  </a:lnTo>
                  <a:lnTo>
                    <a:pt x="2" y="445"/>
                  </a:lnTo>
                  <a:lnTo>
                    <a:pt x="1" y="432"/>
                  </a:lnTo>
                  <a:lnTo>
                    <a:pt x="1" y="419"/>
                  </a:lnTo>
                  <a:lnTo>
                    <a:pt x="0" y="403"/>
                  </a:lnTo>
                  <a:lnTo>
                    <a:pt x="1" y="389"/>
                  </a:lnTo>
                  <a:lnTo>
                    <a:pt x="2" y="373"/>
                  </a:lnTo>
                  <a:lnTo>
                    <a:pt x="3" y="359"/>
                  </a:lnTo>
                  <a:lnTo>
                    <a:pt x="4" y="345"/>
                  </a:lnTo>
                  <a:lnTo>
                    <a:pt x="6" y="334"/>
                  </a:lnTo>
                  <a:lnTo>
                    <a:pt x="8" y="322"/>
                  </a:lnTo>
                  <a:lnTo>
                    <a:pt x="10" y="313"/>
                  </a:lnTo>
                  <a:lnTo>
                    <a:pt x="15" y="307"/>
                  </a:lnTo>
                  <a:lnTo>
                    <a:pt x="21" y="301"/>
                  </a:lnTo>
                  <a:lnTo>
                    <a:pt x="26" y="297"/>
                  </a:lnTo>
                  <a:lnTo>
                    <a:pt x="34" y="293"/>
                  </a:lnTo>
                  <a:lnTo>
                    <a:pt x="42" y="291"/>
                  </a:lnTo>
                  <a:lnTo>
                    <a:pt x="51" y="290"/>
                  </a:lnTo>
                  <a:lnTo>
                    <a:pt x="63" y="289"/>
                  </a:lnTo>
                  <a:lnTo>
                    <a:pt x="74" y="290"/>
                  </a:lnTo>
                  <a:lnTo>
                    <a:pt x="88" y="291"/>
                  </a:lnTo>
                  <a:lnTo>
                    <a:pt x="101" y="292"/>
                  </a:lnTo>
                  <a:lnTo>
                    <a:pt x="111" y="293"/>
                  </a:lnTo>
                  <a:lnTo>
                    <a:pt x="126" y="293"/>
                  </a:lnTo>
                  <a:lnTo>
                    <a:pt x="141" y="291"/>
                  </a:lnTo>
                  <a:lnTo>
                    <a:pt x="154" y="289"/>
                  </a:lnTo>
                  <a:lnTo>
                    <a:pt x="166" y="285"/>
                  </a:lnTo>
                  <a:lnTo>
                    <a:pt x="174" y="282"/>
                  </a:lnTo>
                  <a:lnTo>
                    <a:pt x="182" y="276"/>
                  </a:lnTo>
                  <a:lnTo>
                    <a:pt x="188" y="268"/>
                  </a:lnTo>
                  <a:lnTo>
                    <a:pt x="192" y="260"/>
                  </a:lnTo>
                  <a:lnTo>
                    <a:pt x="193" y="252"/>
                  </a:lnTo>
                  <a:lnTo>
                    <a:pt x="193" y="246"/>
                  </a:lnTo>
                  <a:lnTo>
                    <a:pt x="192" y="235"/>
                  </a:lnTo>
                  <a:lnTo>
                    <a:pt x="193" y="223"/>
                  </a:lnTo>
                  <a:lnTo>
                    <a:pt x="195" y="214"/>
                  </a:lnTo>
                  <a:lnTo>
                    <a:pt x="198" y="206"/>
                  </a:lnTo>
                  <a:lnTo>
                    <a:pt x="203" y="200"/>
                  </a:lnTo>
                  <a:lnTo>
                    <a:pt x="212" y="194"/>
                  </a:lnTo>
                  <a:lnTo>
                    <a:pt x="223" y="190"/>
                  </a:lnTo>
                  <a:lnTo>
                    <a:pt x="235" y="186"/>
                  </a:lnTo>
                  <a:lnTo>
                    <a:pt x="248" y="184"/>
                  </a:lnTo>
                  <a:lnTo>
                    <a:pt x="258" y="181"/>
                  </a:lnTo>
                  <a:lnTo>
                    <a:pt x="272" y="180"/>
                  </a:lnTo>
                  <a:lnTo>
                    <a:pt x="284" y="177"/>
                  </a:lnTo>
                  <a:lnTo>
                    <a:pt x="299" y="174"/>
                  </a:lnTo>
                  <a:lnTo>
                    <a:pt x="313" y="169"/>
                  </a:lnTo>
                  <a:lnTo>
                    <a:pt x="325" y="161"/>
                  </a:lnTo>
                </a:path>
              </a:pathLst>
            </a:custGeom>
            <a:noFill/>
            <a:ln w="254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eaLnBrk="1" hangingPunct="1"/>
              <a:endParaRPr lang="da-DK" sz="900" dirty="0">
                <a:solidFill>
                  <a:prstClr val="white"/>
                </a:solidFill>
                <a:latin typeface="Arial" pitchFamily="34" charset="0"/>
              </a:endParaRPr>
            </a:p>
          </p:txBody>
        </p:sp>
        <p:sp>
          <p:nvSpPr>
            <p:cNvPr id="27" name="Rectangle 12">
              <a:extLst>
                <a:ext uri="{FF2B5EF4-FFF2-40B4-BE49-F238E27FC236}">
                  <a16:creationId xmlns:a16="http://schemas.microsoft.com/office/drawing/2014/main" id="{1008E6FF-EC3C-3202-5206-81F90C97EF5F}"/>
                </a:ext>
              </a:extLst>
            </p:cNvPr>
            <p:cNvSpPr>
              <a:spLocks noChangeArrowheads="1"/>
            </p:cNvSpPr>
            <p:nvPr/>
          </p:nvSpPr>
          <p:spPr bwMode="auto">
            <a:xfrm>
              <a:off x="8105871" y="853385"/>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Regler</a:t>
              </a:r>
            </a:p>
          </p:txBody>
        </p:sp>
        <p:sp>
          <p:nvSpPr>
            <p:cNvPr id="28" name="Rectangle 12">
              <a:extLst>
                <a:ext uri="{FF2B5EF4-FFF2-40B4-BE49-F238E27FC236}">
                  <a16:creationId xmlns:a16="http://schemas.microsoft.com/office/drawing/2014/main" id="{DE3BDF74-845D-2AC9-696D-BDAEB9DD499D}"/>
                </a:ext>
              </a:extLst>
            </p:cNvPr>
            <p:cNvSpPr>
              <a:spLocks noChangeArrowheads="1"/>
            </p:cNvSpPr>
            <p:nvPr/>
          </p:nvSpPr>
          <p:spPr bwMode="auto">
            <a:xfrm>
              <a:off x="8108156" y="101066"/>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Rammer</a:t>
              </a:r>
            </a:p>
          </p:txBody>
        </p:sp>
        <p:sp>
          <p:nvSpPr>
            <p:cNvPr id="29" name="Rectangle 12">
              <a:extLst>
                <a:ext uri="{FF2B5EF4-FFF2-40B4-BE49-F238E27FC236}">
                  <a16:creationId xmlns:a16="http://schemas.microsoft.com/office/drawing/2014/main" id="{E828F0AF-DDF5-4543-50EF-7BF84D7A28F7}"/>
                </a:ext>
              </a:extLst>
            </p:cNvPr>
            <p:cNvSpPr>
              <a:spLocks noChangeArrowheads="1"/>
            </p:cNvSpPr>
            <p:nvPr/>
          </p:nvSpPr>
          <p:spPr bwMode="auto">
            <a:xfrm>
              <a:off x="7241381" y="132206"/>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eaLnBrk="1" hangingPunct="1"/>
              <a:r>
                <a:rPr lang="da-DK" sz="900" dirty="0">
                  <a:solidFill>
                    <a:prstClr val="black"/>
                  </a:solidFill>
                  <a:latin typeface="Verdana" pitchFamily="34" charset="0"/>
                </a:rPr>
                <a:t>Retning</a:t>
              </a:r>
            </a:p>
          </p:txBody>
        </p:sp>
        <p:sp>
          <p:nvSpPr>
            <p:cNvPr id="30" name="Rectangle 12">
              <a:extLst>
                <a:ext uri="{FF2B5EF4-FFF2-40B4-BE49-F238E27FC236}">
                  <a16:creationId xmlns:a16="http://schemas.microsoft.com/office/drawing/2014/main" id="{E62D77EC-9851-B54C-FB0E-C57BB004C688}"/>
                </a:ext>
              </a:extLst>
            </p:cNvPr>
            <p:cNvSpPr>
              <a:spLocks noChangeArrowheads="1"/>
            </p:cNvSpPr>
            <p:nvPr/>
          </p:nvSpPr>
          <p:spPr bwMode="auto">
            <a:xfrm>
              <a:off x="7241381" y="796359"/>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eaLnBrk="1" hangingPunct="1"/>
              <a:r>
                <a:rPr lang="da-DK" sz="900" dirty="0">
                  <a:solidFill>
                    <a:prstClr val="black"/>
                  </a:solidFill>
                  <a:latin typeface="Verdana" pitchFamily="34" charset="0"/>
                </a:rPr>
                <a:t>Roller</a:t>
              </a:r>
            </a:p>
          </p:txBody>
        </p:sp>
      </p:grpSp>
      <p:sp>
        <p:nvSpPr>
          <p:cNvPr id="31" name="Tekstfelt 30">
            <a:extLst>
              <a:ext uri="{FF2B5EF4-FFF2-40B4-BE49-F238E27FC236}">
                <a16:creationId xmlns:a16="http://schemas.microsoft.com/office/drawing/2014/main" id="{18CAF8C8-3410-9DF8-E569-22DA1370C507}"/>
              </a:ext>
            </a:extLst>
          </p:cNvPr>
          <p:cNvSpPr txBox="1"/>
          <p:nvPr/>
        </p:nvSpPr>
        <p:spPr>
          <a:xfrm>
            <a:off x="464103" y="2791598"/>
            <a:ext cx="10165798" cy="2231380"/>
          </a:xfrm>
          <a:prstGeom prst="rect">
            <a:avLst/>
          </a:prstGeom>
          <a:solidFill>
            <a:srgbClr val="7030A0"/>
          </a:solidFill>
        </p:spPr>
        <p:txBody>
          <a:bodyPr wrap="square" rtlCol="0">
            <a:spAutoFit/>
          </a:bodyPr>
          <a:lstStyle/>
          <a:p>
            <a:pPr>
              <a:spcBef>
                <a:spcPct val="50000"/>
              </a:spcBef>
            </a:pPr>
            <a:r>
              <a:rPr lang="da-DK" sz="2500" dirty="0">
                <a:solidFill>
                  <a:prstClr val="white"/>
                </a:solidFill>
              </a:rPr>
              <a:t>Et effektivt team har roller som beskriver:</a:t>
            </a:r>
          </a:p>
          <a:p>
            <a:pPr marL="342900" indent="-342900">
              <a:spcBef>
                <a:spcPct val="50000"/>
              </a:spcBef>
              <a:buFont typeface="Arial" panose="020B0604020202020204" pitchFamily="34" charset="0"/>
              <a:buChar char="•"/>
            </a:pPr>
            <a:r>
              <a:rPr lang="da-DK" sz="1900" dirty="0">
                <a:solidFill>
                  <a:prstClr val="white"/>
                </a:solidFill>
              </a:rPr>
              <a:t>Hvordan vi fordeler vore opgaver </a:t>
            </a:r>
          </a:p>
          <a:p>
            <a:pPr marL="342900" indent="-342900">
              <a:spcBef>
                <a:spcPct val="50000"/>
              </a:spcBef>
              <a:buFont typeface="Arial" panose="020B0604020202020204" pitchFamily="34" charset="0"/>
              <a:buChar char="•"/>
            </a:pPr>
            <a:r>
              <a:rPr lang="da-DK" sz="1900" dirty="0">
                <a:solidFill>
                  <a:prstClr val="white"/>
                </a:solidFill>
              </a:rPr>
              <a:t>Hvad er vi gode og svage til </a:t>
            </a:r>
          </a:p>
          <a:p>
            <a:pPr marL="342900" indent="-342900">
              <a:spcBef>
                <a:spcPct val="50000"/>
              </a:spcBef>
              <a:buFont typeface="Arial" panose="020B0604020202020204" pitchFamily="34" charset="0"/>
              <a:buChar char="•"/>
            </a:pPr>
            <a:r>
              <a:rPr lang="da-DK" sz="1900" dirty="0">
                <a:solidFill>
                  <a:prstClr val="white"/>
                </a:solidFill>
              </a:rPr>
              <a:t>Hvordan vi kan hjælpe hinanden </a:t>
            </a:r>
          </a:p>
          <a:p>
            <a:pPr marL="342900" indent="-342900">
              <a:spcBef>
                <a:spcPct val="50000"/>
              </a:spcBef>
              <a:buFont typeface="Arial" panose="020B0604020202020204" pitchFamily="34" charset="0"/>
              <a:buChar char="•"/>
            </a:pPr>
            <a:r>
              <a:rPr lang="da-DK" sz="1900" dirty="0">
                <a:solidFill>
                  <a:prstClr val="white"/>
                </a:solidFill>
              </a:rPr>
              <a:t>Om der er lederskab i teamet </a:t>
            </a:r>
          </a:p>
        </p:txBody>
      </p:sp>
      <p:sp>
        <p:nvSpPr>
          <p:cNvPr id="33" name="Titel 3">
            <a:extLst>
              <a:ext uri="{FF2B5EF4-FFF2-40B4-BE49-F238E27FC236}">
                <a16:creationId xmlns:a16="http://schemas.microsoft.com/office/drawing/2014/main" id="{9249B763-5C33-A3F9-68E8-C96A49B868DD}"/>
              </a:ext>
            </a:extLst>
          </p:cNvPr>
          <p:cNvSpPr txBox="1">
            <a:spLocks/>
          </p:cNvSpPr>
          <p:nvPr/>
        </p:nvSpPr>
        <p:spPr>
          <a:xfrm>
            <a:off x="1960466" y="1651303"/>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b="1" dirty="0"/>
              <a:t>R</a:t>
            </a:r>
            <a:r>
              <a:rPr lang="da-DK" dirty="0"/>
              <a:t>oller</a:t>
            </a:r>
          </a:p>
        </p:txBody>
      </p:sp>
    </p:spTree>
    <p:extLst>
      <p:ext uri="{BB962C8B-B14F-4D97-AF65-F5344CB8AC3E}">
        <p14:creationId xmlns:p14="http://schemas.microsoft.com/office/powerpoint/2010/main" val="2095420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grpSp>
        <p:nvGrpSpPr>
          <p:cNvPr id="14" name="Gruppe 13">
            <a:extLst>
              <a:ext uri="{FF2B5EF4-FFF2-40B4-BE49-F238E27FC236}">
                <a16:creationId xmlns:a16="http://schemas.microsoft.com/office/drawing/2014/main" id="{2B846683-57A6-91A2-F0E7-2E027BBF66F1}"/>
              </a:ext>
            </a:extLst>
          </p:cNvPr>
          <p:cNvGrpSpPr/>
          <p:nvPr/>
        </p:nvGrpSpPr>
        <p:grpSpPr>
          <a:xfrm>
            <a:off x="473536" y="1566455"/>
            <a:ext cx="1592746" cy="979577"/>
            <a:chOff x="7241381" y="2417"/>
            <a:chExt cx="1819664" cy="1166812"/>
          </a:xfrm>
        </p:grpSpPr>
        <p:sp>
          <p:nvSpPr>
            <p:cNvPr id="15" name="Freeform 5">
              <a:extLst>
                <a:ext uri="{FF2B5EF4-FFF2-40B4-BE49-F238E27FC236}">
                  <a16:creationId xmlns:a16="http://schemas.microsoft.com/office/drawing/2014/main" id="{49D4811D-804C-949A-EB38-CB6C4FD256CB}"/>
                </a:ext>
              </a:extLst>
            </p:cNvPr>
            <p:cNvSpPr>
              <a:spLocks/>
            </p:cNvSpPr>
            <p:nvPr/>
          </p:nvSpPr>
          <p:spPr bwMode="auto">
            <a:xfrm>
              <a:off x="8106568" y="2417"/>
              <a:ext cx="862013" cy="712787"/>
            </a:xfrm>
            <a:custGeom>
              <a:avLst/>
              <a:gdLst>
                <a:gd name="T0" fmla="*/ 0 w 767"/>
                <a:gd name="T1" fmla="*/ 0 h 617"/>
                <a:gd name="T2" fmla="*/ 2147483647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2147483647 h 617"/>
                <a:gd name="T26" fmla="*/ 2147483647 w 767"/>
                <a:gd name="T27" fmla="*/ 2147483647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0" y="129"/>
                  </a:moveTo>
                  <a:lnTo>
                    <a:pt x="0" y="0"/>
                  </a:lnTo>
                  <a:lnTo>
                    <a:pt x="765" y="0"/>
                  </a:lnTo>
                  <a:lnTo>
                    <a:pt x="766" y="492"/>
                  </a:lnTo>
                  <a:lnTo>
                    <a:pt x="699" y="492"/>
                  </a:lnTo>
                  <a:lnTo>
                    <a:pt x="697" y="496"/>
                  </a:lnTo>
                  <a:lnTo>
                    <a:pt x="695" y="502"/>
                  </a:lnTo>
                  <a:lnTo>
                    <a:pt x="695" y="507"/>
                  </a:lnTo>
                  <a:lnTo>
                    <a:pt x="696" y="514"/>
                  </a:lnTo>
                  <a:lnTo>
                    <a:pt x="698" y="521"/>
                  </a:lnTo>
                  <a:lnTo>
                    <a:pt x="701" y="531"/>
                  </a:lnTo>
                  <a:lnTo>
                    <a:pt x="703" y="538"/>
                  </a:lnTo>
                  <a:lnTo>
                    <a:pt x="705" y="546"/>
                  </a:lnTo>
                  <a:lnTo>
                    <a:pt x="706" y="553"/>
                  </a:lnTo>
                  <a:lnTo>
                    <a:pt x="706" y="561"/>
                  </a:lnTo>
                  <a:lnTo>
                    <a:pt x="705" y="568"/>
                  </a:lnTo>
                  <a:lnTo>
                    <a:pt x="703" y="576"/>
                  </a:lnTo>
                  <a:lnTo>
                    <a:pt x="700" y="583"/>
                  </a:lnTo>
                  <a:lnTo>
                    <a:pt x="695" y="589"/>
                  </a:lnTo>
                  <a:lnTo>
                    <a:pt x="687" y="595"/>
                  </a:lnTo>
                  <a:lnTo>
                    <a:pt x="680" y="600"/>
                  </a:lnTo>
                  <a:lnTo>
                    <a:pt x="673" y="605"/>
                  </a:lnTo>
                  <a:lnTo>
                    <a:pt x="666" y="609"/>
                  </a:lnTo>
                  <a:lnTo>
                    <a:pt x="656" y="612"/>
                  </a:lnTo>
                  <a:lnTo>
                    <a:pt x="645" y="614"/>
                  </a:lnTo>
                  <a:lnTo>
                    <a:pt x="635" y="616"/>
                  </a:lnTo>
                  <a:lnTo>
                    <a:pt x="625" y="616"/>
                  </a:lnTo>
                  <a:lnTo>
                    <a:pt x="615" y="616"/>
                  </a:lnTo>
                  <a:lnTo>
                    <a:pt x="606" y="616"/>
                  </a:lnTo>
                  <a:lnTo>
                    <a:pt x="598" y="614"/>
                  </a:lnTo>
                  <a:lnTo>
                    <a:pt x="590" y="612"/>
                  </a:lnTo>
                  <a:lnTo>
                    <a:pt x="581" y="610"/>
                  </a:lnTo>
                  <a:lnTo>
                    <a:pt x="575" y="607"/>
                  </a:lnTo>
                  <a:lnTo>
                    <a:pt x="567" y="602"/>
                  </a:lnTo>
                  <a:lnTo>
                    <a:pt x="561" y="597"/>
                  </a:lnTo>
                  <a:lnTo>
                    <a:pt x="554" y="591"/>
                  </a:lnTo>
                  <a:lnTo>
                    <a:pt x="548" y="585"/>
                  </a:lnTo>
                  <a:lnTo>
                    <a:pt x="543" y="578"/>
                  </a:lnTo>
                  <a:lnTo>
                    <a:pt x="540" y="570"/>
                  </a:lnTo>
                  <a:lnTo>
                    <a:pt x="537" y="561"/>
                  </a:lnTo>
                  <a:lnTo>
                    <a:pt x="537" y="552"/>
                  </a:lnTo>
                  <a:lnTo>
                    <a:pt x="540" y="543"/>
                  </a:lnTo>
                  <a:lnTo>
                    <a:pt x="542" y="534"/>
                  </a:lnTo>
                  <a:lnTo>
                    <a:pt x="546" y="526"/>
                  </a:lnTo>
                  <a:lnTo>
                    <a:pt x="549" y="516"/>
                  </a:lnTo>
                  <a:lnTo>
                    <a:pt x="550" y="508"/>
                  </a:lnTo>
                  <a:lnTo>
                    <a:pt x="550" y="503"/>
                  </a:lnTo>
                  <a:lnTo>
                    <a:pt x="549" y="499"/>
                  </a:lnTo>
                  <a:lnTo>
                    <a:pt x="547" y="495"/>
                  </a:lnTo>
                  <a:lnTo>
                    <a:pt x="420" y="495"/>
                  </a:lnTo>
                  <a:lnTo>
                    <a:pt x="422" y="477"/>
                  </a:lnTo>
                  <a:lnTo>
                    <a:pt x="421" y="466"/>
                  </a:lnTo>
                  <a:lnTo>
                    <a:pt x="420" y="456"/>
                  </a:lnTo>
                  <a:lnTo>
                    <a:pt x="418" y="447"/>
                  </a:lnTo>
                  <a:lnTo>
                    <a:pt x="417" y="441"/>
                  </a:lnTo>
                  <a:lnTo>
                    <a:pt x="413" y="436"/>
                  </a:lnTo>
                  <a:lnTo>
                    <a:pt x="409" y="431"/>
                  </a:lnTo>
                  <a:lnTo>
                    <a:pt x="403" y="426"/>
                  </a:lnTo>
                  <a:lnTo>
                    <a:pt x="395" y="422"/>
                  </a:lnTo>
                  <a:lnTo>
                    <a:pt x="388" y="420"/>
                  </a:lnTo>
                  <a:lnTo>
                    <a:pt x="381" y="419"/>
                  </a:lnTo>
                  <a:lnTo>
                    <a:pt x="370" y="419"/>
                  </a:lnTo>
                  <a:lnTo>
                    <a:pt x="357" y="419"/>
                  </a:lnTo>
                  <a:lnTo>
                    <a:pt x="344" y="419"/>
                  </a:lnTo>
                  <a:lnTo>
                    <a:pt x="330" y="420"/>
                  </a:lnTo>
                  <a:lnTo>
                    <a:pt x="319" y="421"/>
                  </a:lnTo>
                  <a:lnTo>
                    <a:pt x="305" y="422"/>
                  </a:lnTo>
                  <a:lnTo>
                    <a:pt x="294" y="421"/>
                  </a:lnTo>
                  <a:lnTo>
                    <a:pt x="284" y="420"/>
                  </a:lnTo>
                  <a:lnTo>
                    <a:pt x="269" y="417"/>
                  </a:lnTo>
                  <a:lnTo>
                    <a:pt x="259" y="413"/>
                  </a:lnTo>
                  <a:lnTo>
                    <a:pt x="250" y="408"/>
                  </a:lnTo>
                  <a:lnTo>
                    <a:pt x="244" y="402"/>
                  </a:lnTo>
                  <a:lnTo>
                    <a:pt x="239" y="395"/>
                  </a:lnTo>
                  <a:lnTo>
                    <a:pt x="234" y="387"/>
                  </a:lnTo>
                  <a:lnTo>
                    <a:pt x="234" y="378"/>
                  </a:lnTo>
                  <a:lnTo>
                    <a:pt x="234" y="368"/>
                  </a:lnTo>
                  <a:lnTo>
                    <a:pt x="234" y="359"/>
                  </a:lnTo>
                  <a:lnTo>
                    <a:pt x="234" y="351"/>
                  </a:lnTo>
                  <a:lnTo>
                    <a:pt x="231" y="341"/>
                  </a:lnTo>
                  <a:lnTo>
                    <a:pt x="229" y="336"/>
                  </a:lnTo>
                  <a:lnTo>
                    <a:pt x="226" y="331"/>
                  </a:lnTo>
                  <a:lnTo>
                    <a:pt x="222" y="327"/>
                  </a:lnTo>
                  <a:lnTo>
                    <a:pt x="218" y="323"/>
                  </a:lnTo>
                  <a:lnTo>
                    <a:pt x="209" y="320"/>
                  </a:lnTo>
                  <a:lnTo>
                    <a:pt x="199" y="316"/>
                  </a:lnTo>
                  <a:lnTo>
                    <a:pt x="188" y="314"/>
                  </a:lnTo>
                  <a:lnTo>
                    <a:pt x="175" y="311"/>
                  </a:lnTo>
                  <a:lnTo>
                    <a:pt x="161" y="308"/>
                  </a:lnTo>
                  <a:lnTo>
                    <a:pt x="148" y="307"/>
                  </a:lnTo>
                  <a:lnTo>
                    <a:pt x="138" y="304"/>
                  </a:lnTo>
                  <a:lnTo>
                    <a:pt x="127" y="302"/>
                  </a:lnTo>
                  <a:lnTo>
                    <a:pt x="116" y="298"/>
                  </a:lnTo>
                  <a:lnTo>
                    <a:pt x="109" y="293"/>
                  </a:lnTo>
                  <a:lnTo>
                    <a:pt x="100" y="287"/>
                  </a:lnTo>
                  <a:lnTo>
                    <a:pt x="94" y="282"/>
                  </a:lnTo>
                  <a:lnTo>
                    <a:pt x="89" y="275"/>
                  </a:lnTo>
                  <a:lnTo>
                    <a:pt x="85" y="267"/>
                  </a:lnTo>
                  <a:lnTo>
                    <a:pt x="84" y="259"/>
                  </a:lnTo>
                  <a:lnTo>
                    <a:pt x="84" y="251"/>
                  </a:lnTo>
                  <a:lnTo>
                    <a:pt x="86" y="244"/>
                  </a:lnTo>
                  <a:lnTo>
                    <a:pt x="89" y="234"/>
                  </a:lnTo>
                  <a:lnTo>
                    <a:pt x="92" y="224"/>
                  </a:lnTo>
                  <a:lnTo>
                    <a:pt x="94" y="214"/>
                  </a:lnTo>
                  <a:lnTo>
                    <a:pt x="96" y="205"/>
                  </a:lnTo>
                  <a:lnTo>
                    <a:pt x="98" y="195"/>
                  </a:lnTo>
                  <a:lnTo>
                    <a:pt x="96" y="185"/>
                  </a:lnTo>
                  <a:lnTo>
                    <a:pt x="94" y="177"/>
                  </a:lnTo>
                  <a:lnTo>
                    <a:pt x="90" y="168"/>
                  </a:lnTo>
                  <a:lnTo>
                    <a:pt x="84" y="160"/>
                  </a:lnTo>
                  <a:lnTo>
                    <a:pt x="78" y="153"/>
                  </a:lnTo>
                  <a:lnTo>
                    <a:pt x="75" y="150"/>
                  </a:lnTo>
                  <a:lnTo>
                    <a:pt x="69" y="144"/>
                  </a:lnTo>
                  <a:lnTo>
                    <a:pt x="63" y="140"/>
                  </a:lnTo>
                  <a:lnTo>
                    <a:pt x="57" y="137"/>
                  </a:lnTo>
                  <a:lnTo>
                    <a:pt x="49" y="134"/>
                  </a:lnTo>
                  <a:lnTo>
                    <a:pt x="41" y="131"/>
                  </a:lnTo>
                  <a:lnTo>
                    <a:pt x="31" y="129"/>
                  </a:lnTo>
                  <a:lnTo>
                    <a:pt x="20" y="129"/>
                  </a:lnTo>
                  <a:lnTo>
                    <a:pt x="10" y="129"/>
                  </a:lnTo>
                  <a:lnTo>
                    <a:pt x="0" y="129"/>
                  </a:lnTo>
                </a:path>
              </a:pathLst>
            </a:custGeom>
            <a:solidFill>
              <a:srgbClr val="92D05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16" name="Freeform 6">
              <a:extLst>
                <a:ext uri="{FF2B5EF4-FFF2-40B4-BE49-F238E27FC236}">
                  <a16:creationId xmlns:a16="http://schemas.microsoft.com/office/drawing/2014/main" id="{55926C4B-03A5-9B48-41AD-7F0E1664E71A}"/>
                </a:ext>
              </a:extLst>
            </p:cNvPr>
            <p:cNvSpPr>
              <a:spLocks/>
            </p:cNvSpPr>
            <p:nvPr/>
          </p:nvSpPr>
          <p:spPr bwMode="auto">
            <a:xfrm>
              <a:off x="8101806" y="570742"/>
              <a:ext cx="866775" cy="598487"/>
            </a:xfrm>
            <a:custGeom>
              <a:avLst/>
              <a:gdLst>
                <a:gd name="T0" fmla="*/ 0 w 771"/>
                <a:gd name="T1" fmla="*/ 2147483647 h 517"/>
                <a:gd name="T2" fmla="*/ 2147483647 w 771"/>
                <a:gd name="T3" fmla="*/ 0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0" y="408"/>
                  </a:moveTo>
                  <a:lnTo>
                    <a:pt x="0" y="516"/>
                  </a:lnTo>
                  <a:lnTo>
                    <a:pt x="770" y="516"/>
                  </a:lnTo>
                  <a:lnTo>
                    <a:pt x="769" y="0"/>
                  </a:lnTo>
                  <a:lnTo>
                    <a:pt x="701" y="0"/>
                  </a:lnTo>
                  <a:lnTo>
                    <a:pt x="697" y="10"/>
                  </a:lnTo>
                  <a:lnTo>
                    <a:pt x="697" y="17"/>
                  </a:lnTo>
                  <a:lnTo>
                    <a:pt x="700" y="27"/>
                  </a:lnTo>
                  <a:lnTo>
                    <a:pt x="703" y="37"/>
                  </a:lnTo>
                  <a:lnTo>
                    <a:pt x="707" y="50"/>
                  </a:lnTo>
                  <a:lnTo>
                    <a:pt x="709" y="60"/>
                  </a:lnTo>
                  <a:lnTo>
                    <a:pt x="709" y="69"/>
                  </a:lnTo>
                  <a:lnTo>
                    <a:pt x="708" y="79"/>
                  </a:lnTo>
                  <a:lnTo>
                    <a:pt x="705" y="88"/>
                  </a:lnTo>
                  <a:lnTo>
                    <a:pt x="697" y="97"/>
                  </a:lnTo>
                  <a:lnTo>
                    <a:pt x="689" y="104"/>
                  </a:lnTo>
                  <a:lnTo>
                    <a:pt x="679" y="111"/>
                  </a:lnTo>
                  <a:lnTo>
                    <a:pt x="669" y="116"/>
                  </a:lnTo>
                  <a:lnTo>
                    <a:pt x="656" y="120"/>
                  </a:lnTo>
                  <a:lnTo>
                    <a:pt x="645" y="122"/>
                  </a:lnTo>
                  <a:lnTo>
                    <a:pt x="629" y="123"/>
                  </a:lnTo>
                  <a:lnTo>
                    <a:pt x="610" y="122"/>
                  </a:lnTo>
                  <a:lnTo>
                    <a:pt x="598" y="120"/>
                  </a:lnTo>
                  <a:lnTo>
                    <a:pt x="588" y="118"/>
                  </a:lnTo>
                  <a:lnTo>
                    <a:pt x="578" y="113"/>
                  </a:lnTo>
                  <a:lnTo>
                    <a:pt x="565" y="105"/>
                  </a:lnTo>
                  <a:lnTo>
                    <a:pt x="557" y="97"/>
                  </a:lnTo>
                  <a:lnTo>
                    <a:pt x="550" y="89"/>
                  </a:lnTo>
                  <a:lnTo>
                    <a:pt x="546" y="80"/>
                  </a:lnTo>
                  <a:lnTo>
                    <a:pt x="543" y="72"/>
                  </a:lnTo>
                  <a:lnTo>
                    <a:pt x="543" y="63"/>
                  </a:lnTo>
                  <a:lnTo>
                    <a:pt x="545" y="54"/>
                  </a:lnTo>
                  <a:lnTo>
                    <a:pt x="547" y="45"/>
                  </a:lnTo>
                  <a:lnTo>
                    <a:pt x="550" y="36"/>
                  </a:lnTo>
                  <a:lnTo>
                    <a:pt x="553" y="27"/>
                  </a:lnTo>
                  <a:lnTo>
                    <a:pt x="555" y="19"/>
                  </a:lnTo>
                  <a:lnTo>
                    <a:pt x="555" y="11"/>
                  </a:lnTo>
                  <a:lnTo>
                    <a:pt x="552" y="2"/>
                  </a:lnTo>
                  <a:lnTo>
                    <a:pt x="423" y="2"/>
                  </a:lnTo>
                  <a:lnTo>
                    <a:pt x="425" y="21"/>
                  </a:lnTo>
                  <a:lnTo>
                    <a:pt x="423" y="33"/>
                  </a:lnTo>
                  <a:lnTo>
                    <a:pt x="423" y="44"/>
                  </a:lnTo>
                  <a:lnTo>
                    <a:pt x="423" y="53"/>
                  </a:lnTo>
                  <a:lnTo>
                    <a:pt x="421" y="63"/>
                  </a:lnTo>
                  <a:lnTo>
                    <a:pt x="419" y="72"/>
                  </a:lnTo>
                  <a:lnTo>
                    <a:pt x="416" y="79"/>
                  </a:lnTo>
                  <a:lnTo>
                    <a:pt x="411" y="85"/>
                  </a:lnTo>
                  <a:lnTo>
                    <a:pt x="404" y="90"/>
                  </a:lnTo>
                  <a:lnTo>
                    <a:pt x="397" y="94"/>
                  </a:lnTo>
                  <a:lnTo>
                    <a:pt x="388" y="96"/>
                  </a:lnTo>
                  <a:lnTo>
                    <a:pt x="379" y="97"/>
                  </a:lnTo>
                  <a:lnTo>
                    <a:pt x="370" y="98"/>
                  </a:lnTo>
                  <a:lnTo>
                    <a:pt x="359" y="98"/>
                  </a:lnTo>
                  <a:lnTo>
                    <a:pt x="348" y="97"/>
                  </a:lnTo>
                  <a:lnTo>
                    <a:pt x="339" y="96"/>
                  </a:lnTo>
                  <a:lnTo>
                    <a:pt x="329" y="95"/>
                  </a:lnTo>
                  <a:lnTo>
                    <a:pt x="316" y="95"/>
                  </a:lnTo>
                  <a:lnTo>
                    <a:pt x="303" y="95"/>
                  </a:lnTo>
                  <a:lnTo>
                    <a:pt x="292" y="95"/>
                  </a:lnTo>
                  <a:lnTo>
                    <a:pt x="280" y="97"/>
                  </a:lnTo>
                  <a:lnTo>
                    <a:pt x="268" y="99"/>
                  </a:lnTo>
                  <a:lnTo>
                    <a:pt x="260" y="103"/>
                  </a:lnTo>
                  <a:lnTo>
                    <a:pt x="250" y="108"/>
                  </a:lnTo>
                  <a:lnTo>
                    <a:pt x="245" y="115"/>
                  </a:lnTo>
                  <a:lnTo>
                    <a:pt x="238" y="122"/>
                  </a:lnTo>
                  <a:lnTo>
                    <a:pt x="236" y="129"/>
                  </a:lnTo>
                  <a:lnTo>
                    <a:pt x="235" y="137"/>
                  </a:lnTo>
                  <a:lnTo>
                    <a:pt x="236" y="146"/>
                  </a:lnTo>
                  <a:lnTo>
                    <a:pt x="236" y="154"/>
                  </a:lnTo>
                  <a:lnTo>
                    <a:pt x="236" y="164"/>
                  </a:lnTo>
                  <a:lnTo>
                    <a:pt x="234" y="171"/>
                  </a:lnTo>
                  <a:lnTo>
                    <a:pt x="231" y="179"/>
                  </a:lnTo>
                  <a:lnTo>
                    <a:pt x="227" y="185"/>
                  </a:lnTo>
                  <a:lnTo>
                    <a:pt x="222" y="191"/>
                  </a:lnTo>
                  <a:lnTo>
                    <a:pt x="213" y="196"/>
                  </a:lnTo>
                  <a:lnTo>
                    <a:pt x="203" y="199"/>
                  </a:lnTo>
                  <a:lnTo>
                    <a:pt x="192" y="202"/>
                  </a:lnTo>
                  <a:lnTo>
                    <a:pt x="182" y="204"/>
                  </a:lnTo>
                  <a:lnTo>
                    <a:pt x="172" y="206"/>
                  </a:lnTo>
                  <a:lnTo>
                    <a:pt x="158" y="208"/>
                  </a:lnTo>
                  <a:lnTo>
                    <a:pt x="147" y="210"/>
                  </a:lnTo>
                  <a:lnTo>
                    <a:pt x="135" y="212"/>
                  </a:lnTo>
                  <a:lnTo>
                    <a:pt x="126" y="215"/>
                  </a:lnTo>
                  <a:lnTo>
                    <a:pt x="117" y="218"/>
                  </a:lnTo>
                  <a:lnTo>
                    <a:pt x="109" y="223"/>
                  </a:lnTo>
                  <a:lnTo>
                    <a:pt x="103" y="227"/>
                  </a:lnTo>
                  <a:lnTo>
                    <a:pt x="95" y="235"/>
                  </a:lnTo>
                  <a:lnTo>
                    <a:pt x="91" y="241"/>
                  </a:lnTo>
                  <a:lnTo>
                    <a:pt x="87" y="249"/>
                  </a:lnTo>
                  <a:lnTo>
                    <a:pt x="85" y="258"/>
                  </a:lnTo>
                  <a:lnTo>
                    <a:pt x="86" y="267"/>
                  </a:lnTo>
                  <a:lnTo>
                    <a:pt x="88" y="276"/>
                  </a:lnTo>
                  <a:lnTo>
                    <a:pt x="91" y="286"/>
                  </a:lnTo>
                  <a:lnTo>
                    <a:pt x="94" y="298"/>
                  </a:lnTo>
                  <a:lnTo>
                    <a:pt x="97" y="308"/>
                  </a:lnTo>
                  <a:lnTo>
                    <a:pt x="98" y="316"/>
                  </a:lnTo>
                  <a:lnTo>
                    <a:pt x="98" y="324"/>
                  </a:lnTo>
                  <a:lnTo>
                    <a:pt x="97" y="334"/>
                  </a:lnTo>
                  <a:lnTo>
                    <a:pt x="94" y="343"/>
                  </a:lnTo>
                  <a:lnTo>
                    <a:pt x="91" y="351"/>
                  </a:lnTo>
                  <a:lnTo>
                    <a:pt x="87" y="358"/>
                  </a:lnTo>
                  <a:lnTo>
                    <a:pt x="81" y="367"/>
                  </a:lnTo>
                  <a:lnTo>
                    <a:pt x="74" y="378"/>
                  </a:lnTo>
                  <a:lnTo>
                    <a:pt x="66" y="385"/>
                  </a:lnTo>
                  <a:lnTo>
                    <a:pt x="59" y="391"/>
                  </a:lnTo>
                  <a:lnTo>
                    <a:pt x="51" y="397"/>
                  </a:lnTo>
                  <a:lnTo>
                    <a:pt x="43" y="401"/>
                  </a:lnTo>
                  <a:lnTo>
                    <a:pt x="35" y="404"/>
                  </a:lnTo>
                  <a:lnTo>
                    <a:pt x="24" y="406"/>
                  </a:lnTo>
                  <a:lnTo>
                    <a:pt x="11" y="408"/>
                  </a:lnTo>
                  <a:lnTo>
                    <a:pt x="0" y="408"/>
                  </a:lnTo>
                </a:path>
              </a:pathLst>
            </a:custGeom>
            <a:solidFill>
              <a:srgbClr val="C00000"/>
            </a:solidFill>
            <a:ln w="25400">
              <a:solidFill>
                <a:schemeClr val="tx1"/>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pPr eaLnBrk="1" hangingPunct="1"/>
              <a:endParaRPr lang="da-DK" sz="900" dirty="0">
                <a:solidFill>
                  <a:prstClr val="black"/>
                </a:solidFill>
                <a:latin typeface="Century Gothic" panose="020B0502020202020204"/>
              </a:endParaRPr>
            </a:p>
          </p:txBody>
        </p:sp>
        <p:sp>
          <p:nvSpPr>
            <p:cNvPr id="17" name="Freeform 7">
              <a:extLst>
                <a:ext uri="{FF2B5EF4-FFF2-40B4-BE49-F238E27FC236}">
                  <a16:creationId xmlns:a16="http://schemas.microsoft.com/office/drawing/2014/main" id="{EDC9C9D3-418D-D9DD-0330-48F475C259DB}"/>
                </a:ext>
              </a:extLst>
            </p:cNvPr>
            <p:cNvSpPr>
              <a:spLocks/>
            </p:cNvSpPr>
            <p:nvPr/>
          </p:nvSpPr>
          <p:spPr bwMode="auto">
            <a:xfrm>
              <a:off x="7241381" y="456442"/>
              <a:ext cx="862012" cy="712787"/>
            </a:xfrm>
            <a:custGeom>
              <a:avLst/>
              <a:gdLst>
                <a:gd name="T0" fmla="*/ 2147483647 w 767"/>
                <a:gd name="T1" fmla="*/ 2147483647 h 617"/>
                <a:gd name="T2" fmla="*/ 0 w 767"/>
                <a:gd name="T3" fmla="*/ 2147483647 h 617"/>
                <a:gd name="T4" fmla="*/ 2147483647 w 767"/>
                <a:gd name="T5" fmla="*/ 2147483647 h 617"/>
                <a:gd name="T6" fmla="*/ 2147483647 w 767"/>
                <a:gd name="T7" fmla="*/ 2147483647 h 617"/>
                <a:gd name="T8" fmla="*/ 2147483647 w 767"/>
                <a:gd name="T9" fmla="*/ 2147483647 h 617"/>
                <a:gd name="T10" fmla="*/ 2147483647 w 767"/>
                <a:gd name="T11" fmla="*/ 2147483647 h 617"/>
                <a:gd name="T12" fmla="*/ 2147483647 w 767"/>
                <a:gd name="T13" fmla="*/ 2147483647 h 617"/>
                <a:gd name="T14" fmla="*/ 2147483647 w 767"/>
                <a:gd name="T15" fmla="*/ 2147483647 h 617"/>
                <a:gd name="T16" fmla="*/ 2147483647 w 767"/>
                <a:gd name="T17" fmla="*/ 2147483647 h 617"/>
                <a:gd name="T18" fmla="*/ 2147483647 w 767"/>
                <a:gd name="T19" fmla="*/ 2147483647 h 617"/>
                <a:gd name="T20" fmla="*/ 2147483647 w 767"/>
                <a:gd name="T21" fmla="*/ 2147483647 h 617"/>
                <a:gd name="T22" fmla="*/ 2147483647 w 767"/>
                <a:gd name="T23" fmla="*/ 2147483647 h 617"/>
                <a:gd name="T24" fmla="*/ 2147483647 w 767"/>
                <a:gd name="T25" fmla="*/ 0 h 617"/>
                <a:gd name="T26" fmla="*/ 2147483647 w 767"/>
                <a:gd name="T27" fmla="*/ 0 h 617"/>
                <a:gd name="T28" fmla="*/ 2147483647 w 767"/>
                <a:gd name="T29" fmla="*/ 2147483647 h 617"/>
                <a:gd name="T30" fmla="*/ 2147483647 w 767"/>
                <a:gd name="T31" fmla="*/ 2147483647 h 617"/>
                <a:gd name="T32" fmla="*/ 2147483647 w 767"/>
                <a:gd name="T33" fmla="*/ 2147483647 h 617"/>
                <a:gd name="T34" fmla="*/ 2147483647 w 767"/>
                <a:gd name="T35" fmla="*/ 2147483647 h 617"/>
                <a:gd name="T36" fmla="*/ 2147483647 w 767"/>
                <a:gd name="T37" fmla="*/ 2147483647 h 617"/>
                <a:gd name="T38" fmla="*/ 2147483647 w 767"/>
                <a:gd name="T39" fmla="*/ 2147483647 h 617"/>
                <a:gd name="T40" fmla="*/ 2147483647 w 767"/>
                <a:gd name="T41" fmla="*/ 2147483647 h 617"/>
                <a:gd name="T42" fmla="*/ 2147483647 w 767"/>
                <a:gd name="T43" fmla="*/ 2147483647 h 617"/>
                <a:gd name="T44" fmla="*/ 2147483647 w 767"/>
                <a:gd name="T45" fmla="*/ 2147483647 h 617"/>
                <a:gd name="T46" fmla="*/ 2147483647 w 767"/>
                <a:gd name="T47" fmla="*/ 2147483647 h 617"/>
                <a:gd name="T48" fmla="*/ 2147483647 w 767"/>
                <a:gd name="T49" fmla="*/ 2147483647 h 617"/>
                <a:gd name="T50" fmla="*/ 2147483647 w 767"/>
                <a:gd name="T51" fmla="*/ 2147483647 h 617"/>
                <a:gd name="T52" fmla="*/ 2147483647 w 767"/>
                <a:gd name="T53" fmla="*/ 2147483647 h 617"/>
                <a:gd name="T54" fmla="*/ 2147483647 w 767"/>
                <a:gd name="T55" fmla="*/ 2147483647 h 617"/>
                <a:gd name="T56" fmla="*/ 2147483647 w 767"/>
                <a:gd name="T57" fmla="*/ 2147483647 h 617"/>
                <a:gd name="T58" fmla="*/ 2147483647 w 767"/>
                <a:gd name="T59" fmla="*/ 2147483647 h 617"/>
                <a:gd name="T60" fmla="*/ 2147483647 w 767"/>
                <a:gd name="T61" fmla="*/ 2147483647 h 617"/>
                <a:gd name="T62" fmla="*/ 2147483647 w 767"/>
                <a:gd name="T63" fmla="*/ 2147483647 h 617"/>
                <a:gd name="T64" fmla="*/ 2147483647 w 767"/>
                <a:gd name="T65" fmla="*/ 2147483647 h 617"/>
                <a:gd name="T66" fmla="*/ 2147483647 w 767"/>
                <a:gd name="T67" fmla="*/ 2147483647 h 617"/>
                <a:gd name="T68" fmla="*/ 2147483647 w 767"/>
                <a:gd name="T69" fmla="*/ 2147483647 h 617"/>
                <a:gd name="T70" fmla="*/ 2147483647 w 767"/>
                <a:gd name="T71" fmla="*/ 2147483647 h 617"/>
                <a:gd name="T72" fmla="*/ 2147483647 w 767"/>
                <a:gd name="T73" fmla="*/ 2147483647 h 617"/>
                <a:gd name="T74" fmla="*/ 2147483647 w 767"/>
                <a:gd name="T75" fmla="*/ 2147483647 h 617"/>
                <a:gd name="T76" fmla="*/ 2147483647 w 767"/>
                <a:gd name="T77" fmla="*/ 2147483647 h 617"/>
                <a:gd name="T78" fmla="*/ 2147483647 w 767"/>
                <a:gd name="T79" fmla="*/ 2147483647 h 617"/>
                <a:gd name="T80" fmla="*/ 2147483647 w 767"/>
                <a:gd name="T81" fmla="*/ 2147483647 h 617"/>
                <a:gd name="T82" fmla="*/ 2147483647 w 767"/>
                <a:gd name="T83" fmla="*/ 2147483647 h 617"/>
                <a:gd name="T84" fmla="*/ 2147483647 w 767"/>
                <a:gd name="T85" fmla="*/ 2147483647 h 617"/>
                <a:gd name="T86" fmla="*/ 2147483647 w 767"/>
                <a:gd name="T87" fmla="*/ 2147483647 h 617"/>
                <a:gd name="T88" fmla="*/ 2147483647 w 767"/>
                <a:gd name="T89" fmla="*/ 2147483647 h 617"/>
                <a:gd name="T90" fmla="*/ 2147483647 w 767"/>
                <a:gd name="T91" fmla="*/ 2147483647 h 617"/>
                <a:gd name="T92" fmla="*/ 2147483647 w 767"/>
                <a:gd name="T93" fmla="*/ 2147483647 h 617"/>
                <a:gd name="T94" fmla="*/ 2147483647 w 767"/>
                <a:gd name="T95" fmla="*/ 2147483647 h 617"/>
                <a:gd name="T96" fmla="*/ 2147483647 w 767"/>
                <a:gd name="T97" fmla="*/ 2147483647 h 617"/>
                <a:gd name="T98" fmla="*/ 2147483647 w 767"/>
                <a:gd name="T99" fmla="*/ 2147483647 h 617"/>
                <a:gd name="T100" fmla="*/ 2147483647 w 767"/>
                <a:gd name="T101" fmla="*/ 2147483647 h 617"/>
                <a:gd name="T102" fmla="*/ 2147483647 w 767"/>
                <a:gd name="T103" fmla="*/ 2147483647 h 617"/>
                <a:gd name="T104" fmla="*/ 2147483647 w 767"/>
                <a:gd name="T105" fmla="*/ 2147483647 h 617"/>
                <a:gd name="T106" fmla="*/ 2147483647 w 767"/>
                <a:gd name="T107" fmla="*/ 2147483647 h 617"/>
                <a:gd name="T108" fmla="*/ 2147483647 w 767"/>
                <a:gd name="T109" fmla="*/ 2147483647 h 617"/>
                <a:gd name="T110" fmla="*/ 2147483647 w 767"/>
                <a:gd name="T111" fmla="*/ 2147483647 h 617"/>
                <a:gd name="T112" fmla="*/ 2147483647 w 767"/>
                <a:gd name="T113" fmla="*/ 2147483647 h 617"/>
                <a:gd name="T114" fmla="*/ 2147483647 w 767"/>
                <a:gd name="T115" fmla="*/ 2147483647 h 617"/>
                <a:gd name="T116" fmla="*/ 2147483647 w 767"/>
                <a:gd name="T117" fmla="*/ 2147483647 h 617"/>
                <a:gd name="T118" fmla="*/ 2147483647 w 767"/>
                <a:gd name="T119" fmla="*/ 2147483647 h 6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
                <a:gd name="T181" fmla="*/ 0 h 617"/>
                <a:gd name="T182" fmla="*/ 767 w 767"/>
                <a:gd name="T183" fmla="*/ 617 h 6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 h="617">
                  <a:moveTo>
                    <a:pt x="766" y="507"/>
                  </a:moveTo>
                  <a:lnTo>
                    <a:pt x="766" y="616"/>
                  </a:lnTo>
                  <a:lnTo>
                    <a:pt x="1" y="616"/>
                  </a:lnTo>
                  <a:lnTo>
                    <a:pt x="0" y="124"/>
                  </a:lnTo>
                  <a:lnTo>
                    <a:pt x="66" y="124"/>
                  </a:lnTo>
                  <a:lnTo>
                    <a:pt x="69" y="120"/>
                  </a:lnTo>
                  <a:lnTo>
                    <a:pt x="71" y="114"/>
                  </a:lnTo>
                  <a:lnTo>
                    <a:pt x="71" y="109"/>
                  </a:lnTo>
                  <a:lnTo>
                    <a:pt x="70" y="103"/>
                  </a:lnTo>
                  <a:lnTo>
                    <a:pt x="68" y="95"/>
                  </a:lnTo>
                  <a:lnTo>
                    <a:pt x="65" y="85"/>
                  </a:lnTo>
                  <a:lnTo>
                    <a:pt x="63" y="78"/>
                  </a:lnTo>
                  <a:lnTo>
                    <a:pt x="60" y="70"/>
                  </a:lnTo>
                  <a:lnTo>
                    <a:pt x="59" y="63"/>
                  </a:lnTo>
                  <a:lnTo>
                    <a:pt x="59" y="55"/>
                  </a:lnTo>
                  <a:lnTo>
                    <a:pt x="60" y="48"/>
                  </a:lnTo>
                  <a:lnTo>
                    <a:pt x="63" y="40"/>
                  </a:lnTo>
                  <a:lnTo>
                    <a:pt x="66" y="33"/>
                  </a:lnTo>
                  <a:lnTo>
                    <a:pt x="71" y="27"/>
                  </a:lnTo>
                  <a:lnTo>
                    <a:pt x="78" y="21"/>
                  </a:lnTo>
                  <a:lnTo>
                    <a:pt x="85" y="16"/>
                  </a:lnTo>
                  <a:lnTo>
                    <a:pt x="92" y="11"/>
                  </a:lnTo>
                  <a:lnTo>
                    <a:pt x="100" y="7"/>
                  </a:lnTo>
                  <a:lnTo>
                    <a:pt x="110" y="4"/>
                  </a:lnTo>
                  <a:lnTo>
                    <a:pt x="120" y="2"/>
                  </a:lnTo>
                  <a:lnTo>
                    <a:pt x="131" y="0"/>
                  </a:lnTo>
                  <a:lnTo>
                    <a:pt x="141" y="0"/>
                  </a:lnTo>
                  <a:lnTo>
                    <a:pt x="151" y="0"/>
                  </a:lnTo>
                  <a:lnTo>
                    <a:pt x="160" y="0"/>
                  </a:lnTo>
                  <a:lnTo>
                    <a:pt x="167" y="2"/>
                  </a:lnTo>
                  <a:lnTo>
                    <a:pt x="176" y="4"/>
                  </a:lnTo>
                  <a:lnTo>
                    <a:pt x="185" y="6"/>
                  </a:lnTo>
                  <a:lnTo>
                    <a:pt x="192" y="9"/>
                  </a:lnTo>
                  <a:lnTo>
                    <a:pt x="199" y="14"/>
                  </a:lnTo>
                  <a:lnTo>
                    <a:pt x="205" y="19"/>
                  </a:lnTo>
                  <a:lnTo>
                    <a:pt x="212" y="25"/>
                  </a:lnTo>
                  <a:lnTo>
                    <a:pt x="218" y="31"/>
                  </a:lnTo>
                  <a:lnTo>
                    <a:pt x="223" y="38"/>
                  </a:lnTo>
                  <a:lnTo>
                    <a:pt x="226" y="46"/>
                  </a:lnTo>
                  <a:lnTo>
                    <a:pt x="228" y="55"/>
                  </a:lnTo>
                  <a:lnTo>
                    <a:pt x="228" y="64"/>
                  </a:lnTo>
                  <a:lnTo>
                    <a:pt x="226" y="73"/>
                  </a:lnTo>
                  <a:lnTo>
                    <a:pt x="223" y="82"/>
                  </a:lnTo>
                  <a:lnTo>
                    <a:pt x="220" y="90"/>
                  </a:lnTo>
                  <a:lnTo>
                    <a:pt x="217" y="101"/>
                  </a:lnTo>
                  <a:lnTo>
                    <a:pt x="215" y="108"/>
                  </a:lnTo>
                  <a:lnTo>
                    <a:pt x="215" y="113"/>
                  </a:lnTo>
                  <a:lnTo>
                    <a:pt x="216" y="117"/>
                  </a:lnTo>
                  <a:lnTo>
                    <a:pt x="218" y="121"/>
                  </a:lnTo>
                  <a:lnTo>
                    <a:pt x="345" y="121"/>
                  </a:lnTo>
                  <a:lnTo>
                    <a:pt x="343" y="141"/>
                  </a:lnTo>
                  <a:lnTo>
                    <a:pt x="342" y="153"/>
                  </a:lnTo>
                  <a:lnTo>
                    <a:pt x="343" y="163"/>
                  </a:lnTo>
                  <a:lnTo>
                    <a:pt x="343" y="172"/>
                  </a:lnTo>
                  <a:lnTo>
                    <a:pt x="345" y="182"/>
                  </a:lnTo>
                  <a:lnTo>
                    <a:pt x="347" y="192"/>
                  </a:lnTo>
                  <a:lnTo>
                    <a:pt x="351" y="199"/>
                  </a:lnTo>
                  <a:lnTo>
                    <a:pt x="356" y="204"/>
                  </a:lnTo>
                  <a:lnTo>
                    <a:pt x="361" y="209"/>
                  </a:lnTo>
                  <a:lnTo>
                    <a:pt x="369" y="213"/>
                  </a:lnTo>
                  <a:lnTo>
                    <a:pt x="378" y="216"/>
                  </a:lnTo>
                  <a:lnTo>
                    <a:pt x="387" y="217"/>
                  </a:lnTo>
                  <a:lnTo>
                    <a:pt x="396" y="218"/>
                  </a:lnTo>
                  <a:lnTo>
                    <a:pt x="406" y="218"/>
                  </a:lnTo>
                  <a:lnTo>
                    <a:pt x="418" y="216"/>
                  </a:lnTo>
                  <a:lnTo>
                    <a:pt x="426" y="216"/>
                  </a:lnTo>
                  <a:lnTo>
                    <a:pt x="438" y="215"/>
                  </a:lnTo>
                  <a:lnTo>
                    <a:pt x="450" y="214"/>
                  </a:lnTo>
                  <a:lnTo>
                    <a:pt x="463" y="214"/>
                  </a:lnTo>
                  <a:lnTo>
                    <a:pt x="474" y="215"/>
                  </a:lnTo>
                  <a:lnTo>
                    <a:pt x="485" y="216"/>
                  </a:lnTo>
                  <a:lnTo>
                    <a:pt x="497" y="220"/>
                  </a:lnTo>
                  <a:lnTo>
                    <a:pt x="506" y="223"/>
                  </a:lnTo>
                  <a:lnTo>
                    <a:pt x="515" y="228"/>
                  </a:lnTo>
                  <a:lnTo>
                    <a:pt x="521" y="234"/>
                  </a:lnTo>
                  <a:lnTo>
                    <a:pt x="527" y="242"/>
                  </a:lnTo>
                  <a:lnTo>
                    <a:pt x="530" y="249"/>
                  </a:lnTo>
                  <a:lnTo>
                    <a:pt x="532" y="257"/>
                  </a:lnTo>
                  <a:lnTo>
                    <a:pt x="530" y="266"/>
                  </a:lnTo>
                  <a:lnTo>
                    <a:pt x="529" y="275"/>
                  </a:lnTo>
                  <a:lnTo>
                    <a:pt x="530" y="283"/>
                  </a:lnTo>
                  <a:lnTo>
                    <a:pt x="532" y="291"/>
                  </a:lnTo>
                  <a:lnTo>
                    <a:pt x="535" y="298"/>
                  </a:lnTo>
                  <a:lnTo>
                    <a:pt x="539" y="305"/>
                  </a:lnTo>
                  <a:lnTo>
                    <a:pt x="544" y="310"/>
                  </a:lnTo>
                  <a:lnTo>
                    <a:pt x="552" y="315"/>
                  </a:lnTo>
                  <a:lnTo>
                    <a:pt x="563" y="318"/>
                  </a:lnTo>
                  <a:lnTo>
                    <a:pt x="574" y="321"/>
                  </a:lnTo>
                  <a:lnTo>
                    <a:pt x="583" y="323"/>
                  </a:lnTo>
                  <a:lnTo>
                    <a:pt x="595" y="326"/>
                  </a:lnTo>
                  <a:lnTo>
                    <a:pt x="608" y="328"/>
                  </a:lnTo>
                  <a:lnTo>
                    <a:pt x="619" y="329"/>
                  </a:lnTo>
                  <a:lnTo>
                    <a:pt x="630" y="332"/>
                  </a:lnTo>
                  <a:lnTo>
                    <a:pt x="640" y="335"/>
                  </a:lnTo>
                  <a:lnTo>
                    <a:pt x="649" y="338"/>
                  </a:lnTo>
                  <a:lnTo>
                    <a:pt x="656" y="343"/>
                  </a:lnTo>
                  <a:lnTo>
                    <a:pt x="662" y="347"/>
                  </a:lnTo>
                  <a:lnTo>
                    <a:pt x="670" y="354"/>
                  </a:lnTo>
                  <a:lnTo>
                    <a:pt x="675" y="361"/>
                  </a:lnTo>
                  <a:lnTo>
                    <a:pt x="679" y="368"/>
                  </a:lnTo>
                  <a:lnTo>
                    <a:pt x="681" y="378"/>
                  </a:lnTo>
                  <a:lnTo>
                    <a:pt x="680" y="387"/>
                  </a:lnTo>
                  <a:lnTo>
                    <a:pt x="677" y="395"/>
                  </a:lnTo>
                  <a:lnTo>
                    <a:pt x="675" y="406"/>
                  </a:lnTo>
                  <a:lnTo>
                    <a:pt x="671" y="417"/>
                  </a:lnTo>
                  <a:lnTo>
                    <a:pt x="668" y="428"/>
                  </a:lnTo>
                  <a:lnTo>
                    <a:pt x="667" y="437"/>
                  </a:lnTo>
                  <a:lnTo>
                    <a:pt x="667" y="444"/>
                  </a:lnTo>
                  <a:lnTo>
                    <a:pt x="669" y="454"/>
                  </a:lnTo>
                  <a:lnTo>
                    <a:pt x="671" y="463"/>
                  </a:lnTo>
                  <a:lnTo>
                    <a:pt x="675" y="469"/>
                  </a:lnTo>
                  <a:lnTo>
                    <a:pt x="680" y="476"/>
                  </a:lnTo>
                  <a:lnTo>
                    <a:pt x="687" y="483"/>
                  </a:lnTo>
                  <a:lnTo>
                    <a:pt x="694" y="490"/>
                  </a:lnTo>
                  <a:lnTo>
                    <a:pt x="703" y="496"/>
                  </a:lnTo>
                  <a:lnTo>
                    <a:pt x="713" y="501"/>
                  </a:lnTo>
                  <a:lnTo>
                    <a:pt x="722" y="504"/>
                  </a:lnTo>
                  <a:lnTo>
                    <a:pt x="732" y="506"/>
                  </a:lnTo>
                  <a:lnTo>
                    <a:pt x="742" y="507"/>
                  </a:lnTo>
                  <a:lnTo>
                    <a:pt x="754" y="508"/>
                  </a:lnTo>
                  <a:lnTo>
                    <a:pt x="766" y="507"/>
                  </a:lnTo>
                </a:path>
              </a:pathLst>
            </a:custGeom>
            <a:solidFill>
              <a:srgbClr val="7030A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18" name="Freeform 8">
              <a:extLst>
                <a:ext uri="{FF2B5EF4-FFF2-40B4-BE49-F238E27FC236}">
                  <a16:creationId xmlns:a16="http://schemas.microsoft.com/office/drawing/2014/main" id="{73B0B925-D7FD-B17F-99A6-4481DEBAD733}"/>
                </a:ext>
              </a:extLst>
            </p:cNvPr>
            <p:cNvSpPr>
              <a:spLocks/>
            </p:cNvSpPr>
            <p:nvPr/>
          </p:nvSpPr>
          <p:spPr bwMode="auto">
            <a:xfrm>
              <a:off x="7241381" y="2417"/>
              <a:ext cx="866775" cy="598487"/>
            </a:xfrm>
            <a:custGeom>
              <a:avLst/>
              <a:gdLst>
                <a:gd name="T0" fmla="*/ 2147483647 w 771"/>
                <a:gd name="T1" fmla="*/ 0 h 517"/>
                <a:gd name="T2" fmla="*/ 1420594759 w 771"/>
                <a:gd name="T3" fmla="*/ 2147483647 h 517"/>
                <a:gd name="T4" fmla="*/ 2147483647 w 771"/>
                <a:gd name="T5" fmla="*/ 2147483647 h 517"/>
                <a:gd name="T6" fmla="*/ 2147483647 w 771"/>
                <a:gd name="T7" fmla="*/ 2147483647 h 517"/>
                <a:gd name="T8" fmla="*/ 2147483647 w 771"/>
                <a:gd name="T9" fmla="*/ 2147483647 h 517"/>
                <a:gd name="T10" fmla="*/ 2147483647 w 771"/>
                <a:gd name="T11" fmla="*/ 2147483647 h 517"/>
                <a:gd name="T12" fmla="*/ 2147483647 w 771"/>
                <a:gd name="T13" fmla="*/ 2147483647 h 517"/>
                <a:gd name="T14" fmla="*/ 2147483647 w 771"/>
                <a:gd name="T15" fmla="*/ 2147483647 h 517"/>
                <a:gd name="T16" fmla="*/ 2147483647 w 771"/>
                <a:gd name="T17" fmla="*/ 2147483647 h 517"/>
                <a:gd name="T18" fmla="*/ 2147483647 w 771"/>
                <a:gd name="T19" fmla="*/ 2147483647 h 517"/>
                <a:gd name="T20" fmla="*/ 2147483647 w 771"/>
                <a:gd name="T21" fmla="*/ 2147483647 h 517"/>
                <a:gd name="T22" fmla="*/ 2147483647 w 771"/>
                <a:gd name="T23" fmla="*/ 2147483647 h 517"/>
                <a:gd name="T24" fmla="*/ 2147483647 w 771"/>
                <a:gd name="T25" fmla="*/ 2147483647 h 517"/>
                <a:gd name="T26" fmla="*/ 2147483647 w 771"/>
                <a:gd name="T27" fmla="*/ 2147483647 h 517"/>
                <a:gd name="T28" fmla="*/ 2147483647 w 771"/>
                <a:gd name="T29" fmla="*/ 2147483647 h 517"/>
                <a:gd name="T30" fmla="*/ 2147483647 w 771"/>
                <a:gd name="T31" fmla="*/ 2147483647 h 517"/>
                <a:gd name="T32" fmla="*/ 2147483647 w 771"/>
                <a:gd name="T33" fmla="*/ 2147483647 h 517"/>
                <a:gd name="T34" fmla="*/ 2147483647 w 771"/>
                <a:gd name="T35" fmla="*/ 2147483647 h 517"/>
                <a:gd name="T36" fmla="*/ 2147483647 w 771"/>
                <a:gd name="T37" fmla="*/ 2147483647 h 517"/>
                <a:gd name="T38" fmla="*/ 2147483647 w 771"/>
                <a:gd name="T39" fmla="*/ 2147483647 h 517"/>
                <a:gd name="T40" fmla="*/ 2147483647 w 771"/>
                <a:gd name="T41" fmla="*/ 2147483647 h 517"/>
                <a:gd name="T42" fmla="*/ 2147483647 w 771"/>
                <a:gd name="T43" fmla="*/ 2147483647 h 517"/>
                <a:gd name="T44" fmla="*/ 2147483647 w 771"/>
                <a:gd name="T45" fmla="*/ 2147483647 h 517"/>
                <a:gd name="T46" fmla="*/ 2147483647 w 771"/>
                <a:gd name="T47" fmla="*/ 2147483647 h 517"/>
                <a:gd name="T48" fmla="*/ 2147483647 w 771"/>
                <a:gd name="T49" fmla="*/ 2147483647 h 517"/>
                <a:gd name="T50" fmla="*/ 2147483647 w 771"/>
                <a:gd name="T51" fmla="*/ 2147483647 h 517"/>
                <a:gd name="T52" fmla="*/ 2147483647 w 771"/>
                <a:gd name="T53" fmla="*/ 2147483647 h 517"/>
                <a:gd name="T54" fmla="*/ 2147483647 w 771"/>
                <a:gd name="T55" fmla="*/ 2147483647 h 517"/>
                <a:gd name="T56" fmla="*/ 2147483647 w 771"/>
                <a:gd name="T57" fmla="*/ 2147483647 h 517"/>
                <a:gd name="T58" fmla="*/ 2147483647 w 771"/>
                <a:gd name="T59" fmla="*/ 2147483647 h 517"/>
                <a:gd name="T60" fmla="*/ 2147483647 w 771"/>
                <a:gd name="T61" fmla="*/ 2147483647 h 517"/>
                <a:gd name="T62" fmla="*/ 2147483647 w 771"/>
                <a:gd name="T63" fmla="*/ 2147483647 h 517"/>
                <a:gd name="T64" fmla="*/ 2147483647 w 771"/>
                <a:gd name="T65" fmla="*/ 2147483647 h 517"/>
                <a:gd name="T66" fmla="*/ 2147483647 w 771"/>
                <a:gd name="T67" fmla="*/ 2147483647 h 517"/>
                <a:gd name="T68" fmla="*/ 2147483647 w 771"/>
                <a:gd name="T69" fmla="*/ 2147483647 h 517"/>
                <a:gd name="T70" fmla="*/ 2147483647 w 771"/>
                <a:gd name="T71" fmla="*/ 2147483647 h 517"/>
                <a:gd name="T72" fmla="*/ 2147483647 w 771"/>
                <a:gd name="T73" fmla="*/ 2147483647 h 517"/>
                <a:gd name="T74" fmla="*/ 2147483647 w 771"/>
                <a:gd name="T75" fmla="*/ 2147483647 h 517"/>
                <a:gd name="T76" fmla="*/ 2147483647 w 771"/>
                <a:gd name="T77" fmla="*/ 2147483647 h 517"/>
                <a:gd name="T78" fmla="*/ 2147483647 w 771"/>
                <a:gd name="T79" fmla="*/ 2147483647 h 517"/>
                <a:gd name="T80" fmla="*/ 2147483647 w 771"/>
                <a:gd name="T81" fmla="*/ 2147483647 h 517"/>
                <a:gd name="T82" fmla="*/ 2147483647 w 771"/>
                <a:gd name="T83" fmla="*/ 2147483647 h 517"/>
                <a:gd name="T84" fmla="*/ 2147483647 w 771"/>
                <a:gd name="T85" fmla="*/ 2147483647 h 517"/>
                <a:gd name="T86" fmla="*/ 2147483647 w 771"/>
                <a:gd name="T87" fmla="*/ 2147483647 h 517"/>
                <a:gd name="T88" fmla="*/ 2147483647 w 771"/>
                <a:gd name="T89" fmla="*/ 2147483647 h 517"/>
                <a:gd name="T90" fmla="*/ 2147483647 w 771"/>
                <a:gd name="T91" fmla="*/ 2147483647 h 517"/>
                <a:gd name="T92" fmla="*/ 2147483647 w 771"/>
                <a:gd name="T93" fmla="*/ 2147483647 h 517"/>
                <a:gd name="T94" fmla="*/ 2147483647 w 771"/>
                <a:gd name="T95" fmla="*/ 2147483647 h 517"/>
                <a:gd name="T96" fmla="*/ 2147483647 w 771"/>
                <a:gd name="T97" fmla="*/ 2147483647 h 517"/>
                <a:gd name="T98" fmla="*/ 2147483647 w 771"/>
                <a:gd name="T99" fmla="*/ 2147483647 h 517"/>
                <a:gd name="T100" fmla="*/ 2147483647 w 771"/>
                <a:gd name="T101" fmla="*/ 2147483647 h 517"/>
                <a:gd name="T102" fmla="*/ 2147483647 w 771"/>
                <a:gd name="T103" fmla="*/ 2147483647 h 517"/>
                <a:gd name="T104" fmla="*/ 2147483647 w 771"/>
                <a:gd name="T105" fmla="*/ 2147483647 h 517"/>
                <a:gd name="T106" fmla="*/ 2147483647 w 771"/>
                <a:gd name="T107" fmla="*/ 2147483647 h 517"/>
                <a:gd name="T108" fmla="*/ 2147483647 w 771"/>
                <a:gd name="T109" fmla="*/ 2147483647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1"/>
                <a:gd name="T166" fmla="*/ 0 h 517"/>
                <a:gd name="T167" fmla="*/ 771 w 771"/>
                <a:gd name="T168" fmla="*/ 517 h 5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1" h="517">
                  <a:moveTo>
                    <a:pt x="770" y="128"/>
                  </a:moveTo>
                  <a:lnTo>
                    <a:pt x="770" y="0"/>
                  </a:lnTo>
                  <a:lnTo>
                    <a:pt x="0" y="0"/>
                  </a:lnTo>
                  <a:lnTo>
                    <a:pt x="1" y="516"/>
                  </a:lnTo>
                  <a:lnTo>
                    <a:pt x="69" y="516"/>
                  </a:lnTo>
                  <a:lnTo>
                    <a:pt x="73" y="506"/>
                  </a:lnTo>
                  <a:lnTo>
                    <a:pt x="73" y="499"/>
                  </a:lnTo>
                  <a:lnTo>
                    <a:pt x="70" y="489"/>
                  </a:lnTo>
                  <a:lnTo>
                    <a:pt x="66" y="479"/>
                  </a:lnTo>
                  <a:lnTo>
                    <a:pt x="63" y="466"/>
                  </a:lnTo>
                  <a:lnTo>
                    <a:pt x="61" y="456"/>
                  </a:lnTo>
                  <a:lnTo>
                    <a:pt x="60" y="447"/>
                  </a:lnTo>
                  <a:lnTo>
                    <a:pt x="62" y="438"/>
                  </a:lnTo>
                  <a:lnTo>
                    <a:pt x="65" y="428"/>
                  </a:lnTo>
                  <a:lnTo>
                    <a:pt x="73" y="419"/>
                  </a:lnTo>
                  <a:lnTo>
                    <a:pt x="81" y="412"/>
                  </a:lnTo>
                  <a:lnTo>
                    <a:pt x="91" y="405"/>
                  </a:lnTo>
                  <a:lnTo>
                    <a:pt x="101" y="400"/>
                  </a:lnTo>
                  <a:lnTo>
                    <a:pt x="113" y="395"/>
                  </a:lnTo>
                  <a:lnTo>
                    <a:pt x="125" y="394"/>
                  </a:lnTo>
                  <a:lnTo>
                    <a:pt x="141" y="393"/>
                  </a:lnTo>
                  <a:lnTo>
                    <a:pt x="160" y="394"/>
                  </a:lnTo>
                  <a:lnTo>
                    <a:pt x="172" y="395"/>
                  </a:lnTo>
                  <a:lnTo>
                    <a:pt x="182" y="398"/>
                  </a:lnTo>
                  <a:lnTo>
                    <a:pt x="192" y="403"/>
                  </a:lnTo>
                  <a:lnTo>
                    <a:pt x="205" y="411"/>
                  </a:lnTo>
                  <a:lnTo>
                    <a:pt x="213" y="419"/>
                  </a:lnTo>
                  <a:lnTo>
                    <a:pt x="220" y="427"/>
                  </a:lnTo>
                  <a:lnTo>
                    <a:pt x="224" y="436"/>
                  </a:lnTo>
                  <a:lnTo>
                    <a:pt x="227" y="444"/>
                  </a:lnTo>
                  <a:lnTo>
                    <a:pt x="227" y="453"/>
                  </a:lnTo>
                  <a:lnTo>
                    <a:pt x="225" y="463"/>
                  </a:lnTo>
                  <a:lnTo>
                    <a:pt x="223" y="471"/>
                  </a:lnTo>
                  <a:lnTo>
                    <a:pt x="220" y="480"/>
                  </a:lnTo>
                  <a:lnTo>
                    <a:pt x="217" y="489"/>
                  </a:lnTo>
                  <a:lnTo>
                    <a:pt x="215" y="497"/>
                  </a:lnTo>
                  <a:lnTo>
                    <a:pt x="215" y="505"/>
                  </a:lnTo>
                  <a:lnTo>
                    <a:pt x="218" y="514"/>
                  </a:lnTo>
                  <a:lnTo>
                    <a:pt x="347" y="514"/>
                  </a:lnTo>
                  <a:lnTo>
                    <a:pt x="345" y="496"/>
                  </a:lnTo>
                  <a:lnTo>
                    <a:pt x="347" y="483"/>
                  </a:lnTo>
                  <a:lnTo>
                    <a:pt x="347" y="473"/>
                  </a:lnTo>
                  <a:lnTo>
                    <a:pt x="347" y="463"/>
                  </a:lnTo>
                  <a:lnTo>
                    <a:pt x="348" y="453"/>
                  </a:lnTo>
                  <a:lnTo>
                    <a:pt x="351" y="444"/>
                  </a:lnTo>
                  <a:lnTo>
                    <a:pt x="354" y="437"/>
                  </a:lnTo>
                  <a:lnTo>
                    <a:pt x="359" y="431"/>
                  </a:lnTo>
                  <a:lnTo>
                    <a:pt x="366" y="426"/>
                  </a:lnTo>
                  <a:lnTo>
                    <a:pt x="373" y="422"/>
                  </a:lnTo>
                  <a:lnTo>
                    <a:pt x="382" y="420"/>
                  </a:lnTo>
                  <a:lnTo>
                    <a:pt x="391" y="419"/>
                  </a:lnTo>
                  <a:lnTo>
                    <a:pt x="400" y="418"/>
                  </a:lnTo>
                  <a:lnTo>
                    <a:pt x="411" y="418"/>
                  </a:lnTo>
                  <a:lnTo>
                    <a:pt x="422" y="419"/>
                  </a:lnTo>
                  <a:lnTo>
                    <a:pt x="430" y="420"/>
                  </a:lnTo>
                  <a:lnTo>
                    <a:pt x="441" y="421"/>
                  </a:lnTo>
                  <a:lnTo>
                    <a:pt x="453" y="421"/>
                  </a:lnTo>
                  <a:lnTo>
                    <a:pt x="467" y="421"/>
                  </a:lnTo>
                  <a:lnTo>
                    <a:pt x="478" y="421"/>
                  </a:lnTo>
                  <a:lnTo>
                    <a:pt x="489" y="419"/>
                  </a:lnTo>
                  <a:lnTo>
                    <a:pt x="502" y="417"/>
                  </a:lnTo>
                  <a:lnTo>
                    <a:pt x="510" y="413"/>
                  </a:lnTo>
                  <a:lnTo>
                    <a:pt x="519" y="408"/>
                  </a:lnTo>
                  <a:lnTo>
                    <a:pt x="525" y="401"/>
                  </a:lnTo>
                  <a:lnTo>
                    <a:pt x="531" y="394"/>
                  </a:lnTo>
                  <a:lnTo>
                    <a:pt x="534" y="387"/>
                  </a:lnTo>
                  <a:lnTo>
                    <a:pt x="535" y="379"/>
                  </a:lnTo>
                  <a:lnTo>
                    <a:pt x="534" y="370"/>
                  </a:lnTo>
                  <a:lnTo>
                    <a:pt x="533" y="362"/>
                  </a:lnTo>
                  <a:lnTo>
                    <a:pt x="534" y="352"/>
                  </a:lnTo>
                  <a:lnTo>
                    <a:pt x="536" y="345"/>
                  </a:lnTo>
                  <a:lnTo>
                    <a:pt x="538" y="337"/>
                  </a:lnTo>
                  <a:lnTo>
                    <a:pt x="543" y="331"/>
                  </a:lnTo>
                  <a:lnTo>
                    <a:pt x="548" y="325"/>
                  </a:lnTo>
                  <a:lnTo>
                    <a:pt x="557" y="321"/>
                  </a:lnTo>
                  <a:lnTo>
                    <a:pt x="567" y="317"/>
                  </a:lnTo>
                  <a:lnTo>
                    <a:pt x="578" y="315"/>
                  </a:lnTo>
                  <a:lnTo>
                    <a:pt x="588" y="312"/>
                  </a:lnTo>
                  <a:lnTo>
                    <a:pt x="598" y="310"/>
                  </a:lnTo>
                  <a:lnTo>
                    <a:pt x="612" y="308"/>
                  </a:lnTo>
                  <a:lnTo>
                    <a:pt x="623" y="306"/>
                  </a:lnTo>
                  <a:lnTo>
                    <a:pt x="634" y="304"/>
                  </a:lnTo>
                  <a:lnTo>
                    <a:pt x="644" y="301"/>
                  </a:lnTo>
                  <a:lnTo>
                    <a:pt x="653" y="298"/>
                  </a:lnTo>
                  <a:lnTo>
                    <a:pt x="660" y="293"/>
                  </a:lnTo>
                  <a:lnTo>
                    <a:pt x="667" y="289"/>
                  </a:lnTo>
                  <a:lnTo>
                    <a:pt x="674" y="282"/>
                  </a:lnTo>
                  <a:lnTo>
                    <a:pt x="679" y="275"/>
                  </a:lnTo>
                  <a:lnTo>
                    <a:pt x="683" y="267"/>
                  </a:lnTo>
                  <a:lnTo>
                    <a:pt x="685" y="257"/>
                  </a:lnTo>
                  <a:lnTo>
                    <a:pt x="683" y="249"/>
                  </a:lnTo>
                  <a:lnTo>
                    <a:pt x="682" y="240"/>
                  </a:lnTo>
                  <a:lnTo>
                    <a:pt x="679" y="230"/>
                  </a:lnTo>
                  <a:lnTo>
                    <a:pt x="676" y="218"/>
                  </a:lnTo>
                  <a:lnTo>
                    <a:pt x="672" y="208"/>
                  </a:lnTo>
                  <a:lnTo>
                    <a:pt x="672" y="200"/>
                  </a:lnTo>
                  <a:lnTo>
                    <a:pt x="672" y="192"/>
                  </a:lnTo>
                  <a:lnTo>
                    <a:pt x="673" y="182"/>
                  </a:lnTo>
                  <a:lnTo>
                    <a:pt x="676" y="173"/>
                  </a:lnTo>
                  <a:lnTo>
                    <a:pt x="679" y="166"/>
                  </a:lnTo>
                  <a:lnTo>
                    <a:pt x="684" y="160"/>
                  </a:lnTo>
                  <a:lnTo>
                    <a:pt x="691" y="152"/>
                  </a:lnTo>
                  <a:lnTo>
                    <a:pt x="698" y="146"/>
                  </a:lnTo>
                  <a:lnTo>
                    <a:pt x="707" y="140"/>
                  </a:lnTo>
                  <a:lnTo>
                    <a:pt x="718" y="134"/>
                  </a:lnTo>
                  <a:lnTo>
                    <a:pt x="727" y="132"/>
                  </a:lnTo>
                  <a:lnTo>
                    <a:pt x="736" y="130"/>
                  </a:lnTo>
                  <a:lnTo>
                    <a:pt x="746" y="128"/>
                  </a:lnTo>
                  <a:lnTo>
                    <a:pt x="758" y="128"/>
                  </a:lnTo>
                  <a:lnTo>
                    <a:pt x="770" y="128"/>
                  </a:lnTo>
                </a:path>
              </a:pathLst>
            </a:custGeom>
            <a:solidFill>
              <a:srgbClr val="0070C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19" name="Freeform 9">
              <a:extLst>
                <a:ext uri="{FF2B5EF4-FFF2-40B4-BE49-F238E27FC236}">
                  <a16:creationId xmlns:a16="http://schemas.microsoft.com/office/drawing/2014/main" id="{3FD6600F-B02E-52A6-52E7-070A3A89411A}"/>
                </a:ext>
              </a:extLst>
            </p:cNvPr>
            <p:cNvSpPr>
              <a:spLocks/>
            </p:cNvSpPr>
            <p:nvPr/>
          </p:nvSpPr>
          <p:spPr bwMode="auto">
            <a:xfrm>
              <a:off x="7623968" y="150054"/>
              <a:ext cx="958850" cy="893763"/>
            </a:xfrm>
            <a:custGeom>
              <a:avLst/>
              <a:gdLst>
                <a:gd name="T0" fmla="*/ 2147483647 w 854"/>
                <a:gd name="T1" fmla="*/ 2147483647 h 773"/>
                <a:gd name="T2" fmla="*/ 2147483647 w 854"/>
                <a:gd name="T3" fmla="*/ 2147483647 h 773"/>
                <a:gd name="T4" fmla="*/ 2147483647 w 854"/>
                <a:gd name="T5" fmla="*/ 2147483647 h 773"/>
                <a:gd name="T6" fmla="*/ 2147483647 w 854"/>
                <a:gd name="T7" fmla="*/ 2147483647 h 773"/>
                <a:gd name="T8" fmla="*/ 2147483647 w 854"/>
                <a:gd name="T9" fmla="*/ 2147483647 h 773"/>
                <a:gd name="T10" fmla="*/ 2147483647 w 854"/>
                <a:gd name="T11" fmla="*/ 2147483647 h 773"/>
                <a:gd name="T12" fmla="*/ 2147483647 w 854"/>
                <a:gd name="T13" fmla="*/ 2147483647 h 773"/>
                <a:gd name="T14" fmla="*/ 2147483647 w 854"/>
                <a:gd name="T15" fmla="*/ 2147483647 h 773"/>
                <a:gd name="T16" fmla="*/ 2147483647 w 854"/>
                <a:gd name="T17" fmla="*/ 2147483647 h 773"/>
                <a:gd name="T18" fmla="*/ 2147483647 w 854"/>
                <a:gd name="T19" fmla="*/ 2147483647 h 773"/>
                <a:gd name="T20" fmla="*/ 2147483647 w 854"/>
                <a:gd name="T21" fmla="*/ 2147483647 h 773"/>
                <a:gd name="T22" fmla="*/ 2147483647 w 854"/>
                <a:gd name="T23" fmla="*/ 2147483647 h 773"/>
                <a:gd name="T24" fmla="*/ 2147483647 w 854"/>
                <a:gd name="T25" fmla="*/ 2147483647 h 773"/>
                <a:gd name="T26" fmla="*/ 2147483647 w 854"/>
                <a:gd name="T27" fmla="*/ 2147483647 h 773"/>
                <a:gd name="T28" fmla="*/ 2147483647 w 854"/>
                <a:gd name="T29" fmla="*/ 2147483647 h 773"/>
                <a:gd name="T30" fmla="*/ 2147483647 w 854"/>
                <a:gd name="T31" fmla="*/ 2147483647 h 773"/>
                <a:gd name="T32" fmla="*/ 2147483647 w 854"/>
                <a:gd name="T33" fmla="*/ 2147483647 h 773"/>
                <a:gd name="T34" fmla="*/ 2147483647 w 854"/>
                <a:gd name="T35" fmla="*/ 2147483647 h 773"/>
                <a:gd name="T36" fmla="*/ 2147483647 w 854"/>
                <a:gd name="T37" fmla="*/ 2147483647 h 773"/>
                <a:gd name="T38" fmla="*/ 2147483647 w 854"/>
                <a:gd name="T39" fmla="*/ 2147483647 h 773"/>
                <a:gd name="T40" fmla="*/ 2147483647 w 854"/>
                <a:gd name="T41" fmla="*/ 2147483647 h 773"/>
                <a:gd name="T42" fmla="*/ 2147483647 w 854"/>
                <a:gd name="T43" fmla="*/ 2147483647 h 773"/>
                <a:gd name="T44" fmla="*/ 2147483647 w 854"/>
                <a:gd name="T45" fmla="*/ 2147483647 h 773"/>
                <a:gd name="T46" fmla="*/ 2147483647 w 854"/>
                <a:gd name="T47" fmla="*/ 2147483647 h 773"/>
                <a:gd name="T48" fmla="*/ 2147483647 w 854"/>
                <a:gd name="T49" fmla="*/ 2147483647 h 773"/>
                <a:gd name="T50" fmla="*/ 2147483647 w 854"/>
                <a:gd name="T51" fmla="*/ 2147483647 h 773"/>
                <a:gd name="T52" fmla="*/ 2147483647 w 854"/>
                <a:gd name="T53" fmla="*/ 2147483647 h 773"/>
                <a:gd name="T54" fmla="*/ 2147483647 w 854"/>
                <a:gd name="T55" fmla="*/ 2147483647 h 773"/>
                <a:gd name="T56" fmla="*/ 2147483647 w 854"/>
                <a:gd name="T57" fmla="*/ 2147483647 h 773"/>
                <a:gd name="T58" fmla="*/ 2147483647 w 854"/>
                <a:gd name="T59" fmla="*/ 2147483647 h 773"/>
                <a:gd name="T60" fmla="*/ 2147483647 w 854"/>
                <a:gd name="T61" fmla="*/ 2147483647 h 773"/>
                <a:gd name="T62" fmla="*/ 2147483647 w 854"/>
                <a:gd name="T63" fmla="*/ 2147483647 h 773"/>
                <a:gd name="T64" fmla="*/ 2147483647 w 854"/>
                <a:gd name="T65" fmla="*/ 2147483647 h 773"/>
                <a:gd name="T66" fmla="*/ 2147483647 w 854"/>
                <a:gd name="T67" fmla="*/ 2147483647 h 773"/>
                <a:gd name="T68" fmla="*/ 2147483647 w 854"/>
                <a:gd name="T69" fmla="*/ 2147483647 h 773"/>
                <a:gd name="T70" fmla="*/ 2147483647 w 854"/>
                <a:gd name="T71" fmla="*/ 2147483647 h 773"/>
                <a:gd name="T72" fmla="*/ 2147483647 w 854"/>
                <a:gd name="T73" fmla="*/ 2147483647 h 773"/>
                <a:gd name="T74" fmla="*/ 2147483647 w 854"/>
                <a:gd name="T75" fmla="*/ 2147483647 h 773"/>
                <a:gd name="T76" fmla="*/ 2147483647 w 854"/>
                <a:gd name="T77" fmla="*/ 2147483647 h 773"/>
                <a:gd name="T78" fmla="*/ 2147483647 w 854"/>
                <a:gd name="T79" fmla="*/ 2147483647 h 773"/>
                <a:gd name="T80" fmla="*/ 2147483647 w 854"/>
                <a:gd name="T81" fmla="*/ 2147483647 h 773"/>
                <a:gd name="T82" fmla="*/ 2147483647 w 854"/>
                <a:gd name="T83" fmla="*/ 2147483647 h 773"/>
                <a:gd name="T84" fmla="*/ 1415681395 w 854"/>
                <a:gd name="T85" fmla="*/ 2147483647 h 773"/>
                <a:gd name="T86" fmla="*/ 2147483647 w 854"/>
                <a:gd name="T87" fmla="*/ 2147483647 h 773"/>
                <a:gd name="T88" fmla="*/ 2147483647 w 854"/>
                <a:gd name="T89" fmla="*/ 2147483647 h 773"/>
                <a:gd name="T90" fmla="*/ 2147483647 w 854"/>
                <a:gd name="T91" fmla="*/ 2147483647 h 773"/>
                <a:gd name="T92" fmla="*/ 2147483647 w 854"/>
                <a:gd name="T93" fmla="*/ 2147483647 h 773"/>
                <a:gd name="T94" fmla="*/ 2147483647 w 854"/>
                <a:gd name="T95" fmla="*/ 2147483647 h 773"/>
                <a:gd name="T96" fmla="*/ 2147483647 w 854"/>
                <a:gd name="T97" fmla="*/ 2147483647 h 773"/>
                <a:gd name="T98" fmla="*/ 2147483647 w 854"/>
                <a:gd name="T99" fmla="*/ 2147483647 h 773"/>
                <a:gd name="T100" fmla="*/ 2147483647 w 854"/>
                <a:gd name="T101" fmla="*/ 2147483647 h 7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54"/>
                <a:gd name="T154" fmla="*/ 0 h 773"/>
                <a:gd name="T155" fmla="*/ 854 w 854"/>
                <a:gd name="T156" fmla="*/ 773 h 7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54" h="773">
                  <a:moveTo>
                    <a:pt x="325" y="161"/>
                  </a:moveTo>
                  <a:lnTo>
                    <a:pt x="334" y="153"/>
                  </a:lnTo>
                  <a:lnTo>
                    <a:pt x="339" y="145"/>
                  </a:lnTo>
                  <a:lnTo>
                    <a:pt x="343" y="135"/>
                  </a:lnTo>
                  <a:lnTo>
                    <a:pt x="343" y="123"/>
                  </a:lnTo>
                  <a:lnTo>
                    <a:pt x="339" y="110"/>
                  </a:lnTo>
                  <a:lnTo>
                    <a:pt x="336" y="98"/>
                  </a:lnTo>
                  <a:lnTo>
                    <a:pt x="331" y="83"/>
                  </a:lnTo>
                  <a:lnTo>
                    <a:pt x="329" y="68"/>
                  </a:lnTo>
                  <a:lnTo>
                    <a:pt x="331" y="59"/>
                  </a:lnTo>
                  <a:lnTo>
                    <a:pt x="334" y="48"/>
                  </a:lnTo>
                  <a:lnTo>
                    <a:pt x="341" y="35"/>
                  </a:lnTo>
                  <a:lnTo>
                    <a:pt x="350" y="24"/>
                  </a:lnTo>
                  <a:lnTo>
                    <a:pt x="362" y="15"/>
                  </a:lnTo>
                  <a:lnTo>
                    <a:pt x="373" y="7"/>
                  </a:lnTo>
                  <a:lnTo>
                    <a:pt x="387" y="3"/>
                  </a:lnTo>
                  <a:lnTo>
                    <a:pt x="404" y="1"/>
                  </a:lnTo>
                  <a:lnTo>
                    <a:pt x="423" y="0"/>
                  </a:lnTo>
                  <a:lnTo>
                    <a:pt x="449" y="0"/>
                  </a:lnTo>
                  <a:lnTo>
                    <a:pt x="468" y="2"/>
                  </a:lnTo>
                  <a:lnTo>
                    <a:pt x="480" y="5"/>
                  </a:lnTo>
                  <a:lnTo>
                    <a:pt x="488" y="9"/>
                  </a:lnTo>
                  <a:lnTo>
                    <a:pt x="498" y="15"/>
                  </a:lnTo>
                  <a:lnTo>
                    <a:pt x="507" y="22"/>
                  </a:lnTo>
                  <a:lnTo>
                    <a:pt x="516" y="32"/>
                  </a:lnTo>
                  <a:lnTo>
                    <a:pt x="522" y="41"/>
                  </a:lnTo>
                  <a:lnTo>
                    <a:pt x="526" y="48"/>
                  </a:lnTo>
                  <a:lnTo>
                    <a:pt x="528" y="62"/>
                  </a:lnTo>
                  <a:lnTo>
                    <a:pt x="528" y="73"/>
                  </a:lnTo>
                  <a:lnTo>
                    <a:pt x="526" y="85"/>
                  </a:lnTo>
                  <a:lnTo>
                    <a:pt x="524" y="93"/>
                  </a:lnTo>
                  <a:lnTo>
                    <a:pt x="521" y="108"/>
                  </a:lnTo>
                  <a:lnTo>
                    <a:pt x="516" y="122"/>
                  </a:lnTo>
                  <a:lnTo>
                    <a:pt x="514" y="132"/>
                  </a:lnTo>
                  <a:lnTo>
                    <a:pt x="517" y="141"/>
                  </a:lnTo>
                  <a:lnTo>
                    <a:pt x="521" y="148"/>
                  </a:lnTo>
                  <a:lnTo>
                    <a:pt x="528" y="157"/>
                  </a:lnTo>
                  <a:lnTo>
                    <a:pt x="539" y="163"/>
                  </a:lnTo>
                  <a:lnTo>
                    <a:pt x="549" y="170"/>
                  </a:lnTo>
                  <a:lnTo>
                    <a:pt x="563" y="175"/>
                  </a:lnTo>
                  <a:lnTo>
                    <a:pt x="578" y="178"/>
                  </a:lnTo>
                  <a:lnTo>
                    <a:pt x="592" y="181"/>
                  </a:lnTo>
                  <a:lnTo>
                    <a:pt x="606" y="182"/>
                  </a:lnTo>
                  <a:lnTo>
                    <a:pt x="622" y="186"/>
                  </a:lnTo>
                  <a:lnTo>
                    <a:pt x="634" y="189"/>
                  </a:lnTo>
                  <a:lnTo>
                    <a:pt x="643" y="193"/>
                  </a:lnTo>
                  <a:lnTo>
                    <a:pt x="650" y="197"/>
                  </a:lnTo>
                  <a:lnTo>
                    <a:pt x="656" y="202"/>
                  </a:lnTo>
                  <a:lnTo>
                    <a:pt x="660" y="208"/>
                  </a:lnTo>
                  <a:lnTo>
                    <a:pt x="663" y="215"/>
                  </a:lnTo>
                  <a:lnTo>
                    <a:pt x="664" y="222"/>
                  </a:lnTo>
                  <a:lnTo>
                    <a:pt x="666" y="228"/>
                  </a:lnTo>
                  <a:lnTo>
                    <a:pt x="666" y="236"/>
                  </a:lnTo>
                  <a:lnTo>
                    <a:pt x="664" y="245"/>
                  </a:lnTo>
                  <a:lnTo>
                    <a:pt x="664" y="252"/>
                  </a:lnTo>
                  <a:lnTo>
                    <a:pt x="667" y="261"/>
                  </a:lnTo>
                  <a:lnTo>
                    <a:pt x="671" y="269"/>
                  </a:lnTo>
                  <a:lnTo>
                    <a:pt x="676" y="276"/>
                  </a:lnTo>
                  <a:lnTo>
                    <a:pt x="683" y="280"/>
                  </a:lnTo>
                  <a:lnTo>
                    <a:pt x="692" y="286"/>
                  </a:lnTo>
                  <a:lnTo>
                    <a:pt x="700" y="289"/>
                  </a:lnTo>
                  <a:lnTo>
                    <a:pt x="714" y="291"/>
                  </a:lnTo>
                  <a:lnTo>
                    <a:pt x="725" y="293"/>
                  </a:lnTo>
                  <a:lnTo>
                    <a:pt x="735" y="293"/>
                  </a:lnTo>
                  <a:lnTo>
                    <a:pt x="747" y="293"/>
                  </a:lnTo>
                  <a:lnTo>
                    <a:pt x="762" y="291"/>
                  </a:lnTo>
                  <a:lnTo>
                    <a:pt x="773" y="291"/>
                  </a:lnTo>
                  <a:lnTo>
                    <a:pt x="785" y="290"/>
                  </a:lnTo>
                  <a:lnTo>
                    <a:pt x="796" y="289"/>
                  </a:lnTo>
                  <a:lnTo>
                    <a:pt x="808" y="290"/>
                  </a:lnTo>
                  <a:lnTo>
                    <a:pt x="815" y="291"/>
                  </a:lnTo>
                  <a:lnTo>
                    <a:pt x="822" y="293"/>
                  </a:lnTo>
                  <a:lnTo>
                    <a:pt x="830" y="296"/>
                  </a:lnTo>
                  <a:lnTo>
                    <a:pt x="838" y="301"/>
                  </a:lnTo>
                  <a:lnTo>
                    <a:pt x="844" y="306"/>
                  </a:lnTo>
                  <a:lnTo>
                    <a:pt x="848" y="315"/>
                  </a:lnTo>
                  <a:lnTo>
                    <a:pt x="850" y="322"/>
                  </a:lnTo>
                  <a:lnTo>
                    <a:pt x="852" y="330"/>
                  </a:lnTo>
                  <a:lnTo>
                    <a:pt x="853" y="346"/>
                  </a:lnTo>
                  <a:lnTo>
                    <a:pt x="852" y="365"/>
                  </a:lnTo>
                  <a:lnTo>
                    <a:pt x="853" y="385"/>
                  </a:lnTo>
                  <a:lnTo>
                    <a:pt x="851" y="408"/>
                  </a:lnTo>
                  <a:lnTo>
                    <a:pt x="849" y="424"/>
                  </a:lnTo>
                  <a:lnTo>
                    <a:pt x="847" y="436"/>
                  </a:lnTo>
                  <a:lnTo>
                    <a:pt x="844" y="443"/>
                  </a:lnTo>
                  <a:lnTo>
                    <a:pt x="838" y="450"/>
                  </a:lnTo>
                  <a:lnTo>
                    <a:pt x="833" y="454"/>
                  </a:lnTo>
                  <a:lnTo>
                    <a:pt x="825" y="458"/>
                  </a:lnTo>
                  <a:lnTo>
                    <a:pt x="815" y="460"/>
                  </a:lnTo>
                  <a:lnTo>
                    <a:pt x="807" y="462"/>
                  </a:lnTo>
                  <a:lnTo>
                    <a:pt x="791" y="463"/>
                  </a:lnTo>
                  <a:lnTo>
                    <a:pt x="776" y="462"/>
                  </a:lnTo>
                  <a:lnTo>
                    <a:pt x="764" y="460"/>
                  </a:lnTo>
                  <a:lnTo>
                    <a:pt x="754" y="460"/>
                  </a:lnTo>
                  <a:lnTo>
                    <a:pt x="742" y="459"/>
                  </a:lnTo>
                  <a:lnTo>
                    <a:pt x="731" y="459"/>
                  </a:lnTo>
                  <a:lnTo>
                    <a:pt x="721" y="460"/>
                  </a:lnTo>
                  <a:lnTo>
                    <a:pt x="712" y="460"/>
                  </a:lnTo>
                  <a:lnTo>
                    <a:pt x="700" y="463"/>
                  </a:lnTo>
                  <a:lnTo>
                    <a:pt x="693" y="465"/>
                  </a:lnTo>
                  <a:lnTo>
                    <a:pt x="687" y="468"/>
                  </a:lnTo>
                  <a:lnTo>
                    <a:pt x="679" y="472"/>
                  </a:lnTo>
                  <a:lnTo>
                    <a:pt x="674" y="478"/>
                  </a:lnTo>
                  <a:lnTo>
                    <a:pt x="670" y="482"/>
                  </a:lnTo>
                  <a:lnTo>
                    <a:pt x="666" y="488"/>
                  </a:lnTo>
                  <a:lnTo>
                    <a:pt x="664" y="494"/>
                  </a:lnTo>
                  <a:lnTo>
                    <a:pt x="663" y="501"/>
                  </a:lnTo>
                  <a:lnTo>
                    <a:pt x="664" y="508"/>
                  </a:lnTo>
                  <a:lnTo>
                    <a:pt x="664" y="520"/>
                  </a:lnTo>
                  <a:lnTo>
                    <a:pt x="663" y="533"/>
                  </a:lnTo>
                  <a:lnTo>
                    <a:pt x="659" y="542"/>
                  </a:lnTo>
                  <a:lnTo>
                    <a:pt x="655" y="550"/>
                  </a:lnTo>
                  <a:lnTo>
                    <a:pt x="649" y="555"/>
                  </a:lnTo>
                  <a:lnTo>
                    <a:pt x="641" y="560"/>
                  </a:lnTo>
                  <a:lnTo>
                    <a:pt x="632" y="564"/>
                  </a:lnTo>
                  <a:lnTo>
                    <a:pt x="622" y="566"/>
                  </a:lnTo>
                  <a:lnTo>
                    <a:pt x="609" y="568"/>
                  </a:lnTo>
                  <a:lnTo>
                    <a:pt x="599" y="570"/>
                  </a:lnTo>
                  <a:lnTo>
                    <a:pt x="586" y="572"/>
                  </a:lnTo>
                  <a:lnTo>
                    <a:pt x="575" y="574"/>
                  </a:lnTo>
                  <a:lnTo>
                    <a:pt x="563" y="576"/>
                  </a:lnTo>
                  <a:lnTo>
                    <a:pt x="554" y="580"/>
                  </a:lnTo>
                  <a:lnTo>
                    <a:pt x="543" y="584"/>
                  </a:lnTo>
                  <a:lnTo>
                    <a:pt x="533" y="589"/>
                  </a:lnTo>
                  <a:lnTo>
                    <a:pt x="526" y="595"/>
                  </a:lnTo>
                  <a:lnTo>
                    <a:pt x="519" y="603"/>
                  </a:lnTo>
                  <a:lnTo>
                    <a:pt x="514" y="612"/>
                  </a:lnTo>
                  <a:lnTo>
                    <a:pt x="513" y="621"/>
                  </a:lnTo>
                  <a:lnTo>
                    <a:pt x="514" y="630"/>
                  </a:lnTo>
                  <a:lnTo>
                    <a:pt x="516" y="638"/>
                  </a:lnTo>
                  <a:lnTo>
                    <a:pt x="519" y="648"/>
                  </a:lnTo>
                  <a:lnTo>
                    <a:pt x="522" y="659"/>
                  </a:lnTo>
                  <a:lnTo>
                    <a:pt x="524" y="668"/>
                  </a:lnTo>
                  <a:lnTo>
                    <a:pt x="526" y="680"/>
                  </a:lnTo>
                  <a:lnTo>
                    <a:pt x="526" y="692"/>
                  </a:lnTo>
                  <a:lnTo>
                    <a:pt x="523" y="704"/>
                  </a:lnTo>
                  <a:lnTo>
                    <a:pt x="519" y="713"/>
                  </a:lnTo>
                  <a:lnTo>
                    <a:pt x="516" y="723"/>
                  </a:lnTo>
                  <a:lnTo>
                    <a:pt x="510" y="731"/>
                  </a:lnTo>
                  <a:lnTo>
                    <a:pt x="503" y="742"/>
                  </a:lnTo>
                  <a:lnTo>
                    <a:pt x="495" y="749"/>
                  </a:lnTo>
                  <a:lnTo>
                    <a:pt x="488" y="754"/>
                  </a:lnTo>
                  <a:lnTo>
                    <a:pt x="480" y="760"/>
                  </a:lnTo>
                  <a:lnTo>
                    <a:pt x="470" y="766"/>
                  </a:lnTo>
                  <a:lnTo>
                    <a:pt x="462" y="769"/>
                  </a:lnTo>
                  <a:lnTo>
                    <a:pt x="454" y="770"/>
                  </a:lnTo>
                  <a:lnTo>
                    <a:pt x="441" y="772"/>
                  </a:lnTo>
                  <a:lnTo>
                    <a:pt x="425" y="772"/>
                  </a:lnTo>
                  <a:lnTo>
                    <a:pt x="407" y="772"/>
                  </a:lnTo>
                  <a:lnTo>
                    <a:pt x="398" y="772"/>
                  </a:lnTo>
                  <a:lnTo>
                    <a:pt x="387" y="770"/>
                  </a:lnTo>
                  <a:lnTo>
                    <a:pt x="374" y="767"/>
                  </a:lnTo>
                  <a:lnTo>
                    <a:pt x="364" y="762"/>
                  </a:lnTo>
                  <a:lnTo>
                    <a:pt x="357" y="758"/>
                  </a:lnTo>
                  <a:lnTo>
                    <a:pt x="350" y="751"/>
                  </a:lnTo>
                  <a:lnTo>
                    <a:pt x="344" y="746"/>
                  </a:lnTo>
                  <a:lnTo>
                    <a:pt x="338" y="739"/>
                  </a:lnTo>
                  <a:lnTo>
                    <a:pt x="334" y="732"/>
                  </a:lnTo>
                  <a:lnTo>
                    <a:pt x="329" y="723"/>
                  </a:lnTo>
                  <a:lnTo>
                    <a:pt x="327" y="714"/>
                  </a:lnTo>
                  <a:lnTo>
                    <a:pt x="327" y="707"/>
                  </a:lnTo>
                  <a:lnTo>
                    <a:pt x="327" y="697"/>
                  </a:lnTo>
                  <a:lnTo>
                    <a:pt x="327" y="689"/>
                  </a:lnTo>
                  <a:lnTo>
                    <a:pt x="331" y="680"/>
                  </a:lnTo>
                  <a:lnTo>
                    <a:pt x="334" y="669"/>
                  </a:lnTo>
                  <a:lnTo>
                    <a:pt x="337" y="659"/>
                  </a:lnTo>
                  <a:lnTo>
                    <a:pt x="339" y="651"/>
                  </a:lnTo>
                  <a:lnTo>
                    <a:pt x="339" y="642"/>
                  </a:lnTo>
                  <a:lnTo>
                    <a:pt x="339" y="636"/>
                  </a:lnTo>
                  <a:lnTo>
                    <a:pt x="337" y="629"/>
                  </a:lnTo>
                  <a:lnTo>
                    <a:pt x="331" y="621"/>
                  </a:lnTo>
                  <a:lnTo>
                    <a:pt x="326" y="616"/>
                  </a:lnTo>
                  <a:lnTo>
                    <a:pt x="320" y="609"/>
                  </a:lnTo>
                  <a:lnTo>
                    <a:pt x="312" y="605"/>
                  </a:lnTo>
                  <a:lnTo>
                    <a:pt x="305" y="601"/>
                  </a:lnTo>
                  <a:lnTo>
                    <a:pt x="294" y="597"/>
                  </a:lnTo>
                  <a:lnTo>
                    <a:pt x="285" y="595"/>
                  </a:lnTo>
                  <a:lnTo>
                    <a:pt x="273" y="593"/>
                  </a:lnTo>
                  <a:lnTo>
                    <a:pt x="263" y="592"/>
                  </a:lnTo>
                  <a:lnTo>
                    <a:pt x="252" y="590"/>
                  </a:lnTo>
                  <a:lnTo>
                    <a:pt x="240" y="588"/>
                  </a:lnTo>
                  <a:lnTo>
                    <a:pt x="230" y="585"/>
                  </a:lnTo>
                  <a:lnTo>
                    <a:pt x="219" y="582"/>
                  </a:lnTo>
                  <a:lnTo>
                    <a:pt x="209" y="578"/>
                  </a:lnTo>
                  <a:lnTo>
                    <a:pt x="202" y="573"/>
                  </a:lnTo>
                  <a:lnTo>
                    <a:pt x="196" y="567"/>
                  </a:lnTo>
                  <a:lnTo>
                    <a:pt x="192" y="558"/>
                  </a:lnTo>
                  <a:lnTo>
                    <a:pt x="189" y="548"/>
                  </a:lnTo>
                  <a:lnTo>
                    <a:pt x="188" y="539"/>
                  </a:lnTo>
                  <a:lnTo>
                    <a:pt x="189" y="529"/>
                  </a:lnTo>
                  <a:lnTo>
                    <a:pt x="190" y="521"/>
                  </a:lnTo>
                  <a:lnTo>
                    <a:pt x="189" y="512"/>
                  </a:lnTo>
                  <a:lnTo>
                    <a:pt x="185" y="505"/>
                  </a:lnTo>
                  <a:lnTo>
                    <a:pt x="179" y="497"/>
                  </a:lnTo>
                  <a:lnTo>
                    <a:pt x="174" y="492"/>
                  </a:lnTo>
                  <a:lnTo>
                    <a:pt x="166" y="487"/>
                  </a:lnTo>
                  <a:lnTo>
                    <a:pt x="156" y="484"/>
                  </a:lnTo>
                  <a:lnTo>
                    <a:pt x="144" y="481"/>
                  </a:lnTo>
                  <a:lnTo>
                    <a:pt x="133" y="480"/>
                  </a:lnTo>
                  <a:lnTo>
                    <a:pt x="123" y="478"/>
                  </a:lnTo>
                  <a:lnTo>
                    <a:pt x="111" y="478"/>
                  </a:lnTo>
                  <a:lnTo>
                    <a:pt x="102" y="480"/>
                  </a:lnTo>
                  <a:lnTo>
                    <a:pt x="92" y="480"/>
                  </a:lnTo>
                  <a:lnTo>
                    <a:pt x="82" y="481"/>
                  </a:lnTo>
                  <a:lnTo>
                    <a:pt x="71" y="482"/>
                  </a:lnTo>
                  <a:lnTo>
                    <a:pt x="55" y="482"/>
                  </a:lnTo>
                  <a:lnTo>
                    <a:pt x="45" y="482"/>
                  </a:lnTo>
                  <a:lnTo>
                    <a:pt x="33" y="480"/>
                  </a:lnTo>
                  <a:lnTo>
                    <a:pt x="25" y="476"/>
                  </a:lnTo>
                  <a:lnTo>
                    <a:pt x="17" y="471"/>
                  </a:lnTo>
                  <a:lnTo>
                    <a:pt x="10" y="465"/>
                  </a:lnTo>
                  <a:lnTo>
                    <a:pt x="7" y="458"/>
                  </a:lnTo>
                  <a:lnTo>
                    <a:pt x="2" y="445"/>
                  </a:lnTo>
                  <a:lnTo>
                    <a:pt x="1" y="432"/>
                  </a:lnTo>
                  <a:lnTo>
                    <a:pt x="1" y="419"/>
                  </a:lnTo>
                  <a:lnTo>
                    <a:pt x="0" y="403"/>
                  </a:lnTo>
                  <a:lnTo>
                    <a:pt x="1" y="389"/>
                  </a:lnTo>
                  <a:lnTo>
                    <a:pt x="2" y="373"/>
                  </a:lnTo>
                  <a:lnTo>
                    <a:pt x="3" y="359"/>
                  </a:lnTo>
                  <a:lnTo>
                    <a:pt x="4" y="345"/>
                  </a:lnTo>
                  <a:lnTo>
                    <a:pt x="6" y="334"/>
                  </a:lnTo>
                  <a:lnTo>
                    <a:pt x="8" y="322"/>
                  </a:lnTo>
                  <a:lnTo>
                    <a:pt x="10" y="313"/>
                  </a:lnTo>
                  <a:lnTo>
                    <a:pt x="15" y="307"/>
                  </a:lnTo>
                  <a:lnTo>
                    <a:pt x="21" y="301"/>
                  </a:lnTo>
                  <a:lnTo>
                    <a:pt x="26" y="297"/>
                  </a:lnTo>
                  <a:lnTo>
                    <a:pt x="34" y="293"/>
                  </a:lnTo>
                  <a:lnTo>
                    <a:pt x="42" y="291"/>
                  </a:lnTo>
                  <a:lnTo>
                    <a:pt x="51" y="290"/>
                  </a:lnTo>
                  <a:lnTo>
                    <a:pt x="63" y="289"/>
                  </a:lnTo>
                  <a:lnTo>
                    <a:pt x="74" y="290"/>
                  </a:lnTo>
                  <a:lnTo>
                    <a:pt x="88" y="291"/>
                  </a:lnTo>
                  <a:lnTo>
                    <a:pt x="101" y="292"/>
                  </a:lnTo>
                  <a:lnTo>
                    <a:pt x="111" y="293"/>
                  </a:lnTo>
                  <a:lnTo>
                    <a:pt x="126" y="293"/>
                  </a:lnTo>
                  <a:lnTo>
                    <a:pt x="141" y="291"/>
                  </a:lnTo>
                  <a:lnTo>
                    <a:pt x="154" y="289"/>
                  </a:lnTo>
                  <a:lnTo>
                    <a:pt x="166" y="285"/>
                  </a:lnTo>
                  <a:lnTo>
                    <a:pt x="174" y="282"/>
                  </a:lnTo>
                  <a:lnTo>
                    <a:pt x="182" y="276"/>
                  </a:lnTo>
                  <a:lnTo>
                    <a:pt x="188" y="268"/>
                  </a:lnTo>
                  <a:lnTo>
                    <a:pt x="192" y="260"/>
                  </a:lnTo>
                  <a:lnTo>
                    <a:pt x="193" y="252"/>
                  </a:lnTo>
                  <a:lnTo>
                    <a:pt x="193" y="246"/>
                  </a:lnTo>
                  <a:lnTo>
                    <a:pt x="192" y="235"/>
                  </a:lnTo>
                  <a:lnTo>
                    <a:pt x="193" y="223"/>
                  </a:lnTo>
                  <a:lnTo>
                    <a:pt x="195" y="214"/>
                  </a:lnTo>
                  <a:lnTo>
                    <a:pt x="198" y="206"/>
                  </a:lnTo>
                  <a:lnTo>
                    <a:pt x="203" y="200"/>
                  </a:lnTo>
                  <a:lnTo>
                    <a:pt x="212" y="194"/>
                  </a:lnTo>
                  <a:lnTo>
                    <a:pt x="223" y="190"/>
                  </a:lnTo>
                  <a:lnTo>
                    <a:pt x="235" y="186"/>
                  </a:lnTo>
                  <a:lnTo>
                    <a:pt x="248" y="184"/>
                  </a:lnTo>
                  <a:lnTo>
                    <a:pt x="258" y="181"/>
                  </a:lnTo>
                  <a:lnTo>
                    <a:pt x="272" y="180"/>
                  </a:lnTo>
                  <a:lnTo>
                    <a:pt x="284" y="177"/>
                  </a:lnTo>
                  <a:lnTo>
                    <a:pt x="299" y="174"/>
                  </a:lnTo>
                  <a:lnTo>
                    <a:pt x="313" y="169"/>
                  </a:lnTo>
                  <a:lnTo>
                    <a:pt x="325" y="161"/>
                  </a:lnTo>
                </a:path>
              </a:pathLst>
            </a:custGeom>
            <a:solidFill>
              <a:srgbClr val="FFC000"/>
            </a:solidFill>
            <a:ln w="25400" cap="rnd" cmpd="sng">
              <a:solidFill>
                <a:srgbClr val="000000"/>
              </a:solidFill>
              <a:prstDash val="solid"/>
              <a:round/>
              <a:headEnd type="none" w="med" len="med"/>
              <a:tailEnd type="none" w="med" len="med"/>
            </a:ln>
          </p:spPr>
          <p:txBody>
            <a:bodyPr/>
            <a:lstStyle/>
            <a:p>
              <a:pPr eaLnBrk="1" hangingPunct="1"/>
              <a:endParaRPr lang="da-DK" sz="900" dirty="0">
                <a:solidFill>
                  <a:prstClr val="white"/>
                </a:solidFill>
                <a:latin typeface="Arial" pitchFamily="34" charset="0"/>
              </a:endParaRPr>
            </a:p>
          </p:txBody>
        </p:sp>
        <p:sp>
          <p:nvSpPr>
            <p:cNvPr id="20" name="Rectangle 12">
              <a:extLst>
                <a:ext uri="{FF2B5EF4-FFF2-40B4-BE49-F238E27FC236}">
                  <a16:creationId xmlns:a16="http://schemas.microsoft.com/office/drawing/2014/main" id="{C7D4BC90-961F-14C5-17E3-84952B98817E}"/>
                </a:ext>
              </a:extLst>
            </p:cNvPr>
            <p:cNvSpPr>
              <a:spLocks noChangeArrowheads="1"/>
            </p:cNvSpPr>
            <p:nvPr/>
          </p:nvSpPr>
          <p:spPr bwMode="auto">
            <a:xfrm>
              <a:off x="8105871" y="853385"/>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Regler</a:t>
              </a:r>
            </a:p>
          </p:txBody>
        </p:sp>
        <p:sp>
          <p:nvSpPr>
            <p:cNvPr id="21" name="Rectangle 12">
              <a:extLst>
                <a:ext uri="{FF2B5EF4-FFF2-40B4-BE49-F238E27FC236}">
                  <a16:creationId xmlns:a16="http://schemas.microsoft.com/office/drawing/2014/main" id="{82F7F704-5584-9A2F-B674-CC48E320F66B}"/>
                </a:ext>
              </a:extLst>
            </p:cNvPr>
            <p:cNvSpPr>
              <a:spLocks noChangeArrowheads="1"/>
            </p:cNvSpPr>
            <p:nvPr/>
          </p:nvSpPr>
          <p:spPr bwMode="auto">
            <a:xfrm>
              <a:off x="8108156" y="101066"/>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Rammer</a:t>
              </a:r>
            </a:p>
          </p:txBody>
        </p:sp>
        <p:sp>
          <p:nvSpPr>
            <p:cNvPr id="32" name="Rectangle 12">
              <a:extLst>
                <a:ext uri="{FF2B5EF4-FFF2-40B4-BE49-F238E27FC236}">
                  <a16:creationId xmlns:a16="http://schemas.microsoft.com/office/drawing/2014/main" id="{561773EC-202E-DEA9-75E5-766E72DD4DCF}"/>
                </a:ext>
              </a:extLst>
            </p:cNvPr>
            <p:cNvSpPr>
              <a:spLocks noChangeArrowheads="1"/>
            </p:cNvSpPr>
            <p:nvPr/>
          </p:nvSpPr>
          <p:spPr bwMode="auto">
            <a:xfrm>
              <a:off x="7241381" y="132206"/>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eaLnBrk="1" hangingPunct="1"/>
              <a:r>
                <a:rPr lang="da-DK" sz="900" dirty="0">
                  <a:solidFill>
                    <a:prstClr val="black"/>
                  </a:solidFill>
                  <a:latin typeface="Verdana" pitchFamily="34" charset="0"/>
                </a:rPr>
                <a:t>Retning</a:t>
              </a:r>
            </a:p>
          </p:txBody>
        </p:sp>
        <p:sp>
          <p:nvSpPr>
            <p:cNvPr id="33" name="Rectangle 12">
              <a:extLst>
                <a:ext uri="{FF2B5EF4-FFF2-40B4-BE49-F238E27FC236}">
                  <a16:creationId xmlns:a16="http://schemas.microsoft.com/office/drawing/2014/main" id="{7D2006CA-CD98-9C1F-11D2-2BE1790312B3}"/>
                </a:ext>
              </a:extLst>
            </p:cNvPr>
            <p:cNvSpPr>
              <a:spLocks noChangeArrowheads="1"/>
            </p:cNvSpPr>
            <p:nvPr/>
          </p:nvSpPr>
          <p:spPr bwMode="auto">
            <a:xfrm>
              <a:off x="7241381" y="796359"/>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eaLnBrk="1" hangingPunct="1"/>
              <a:r>
                <a:rPr lang="da-DK" sz="900" dirty="0">
                  <a:solidFill>
                    <a:prstClr val="black"/>
                  </a:solidFill>
                  <a:latin typeface="Verdana" pitchFamily="34" charset="0"/>
                </a:rPr>
                <a:t>Roller</a:t>
              </a:r>
            </a:p>
          </p:txBody>
        </p:sp>
        <p:sp>
          <p:nvSpPr>
            <p:cNvPr id="34" name="Rectangle 12">
              <a:extLst>
                <a:ext uri="{FF2B5EF4-FFF2-40B4-BE49-F238E27FC236}">
                  <a16:creationId xmlns:a16="http://schemas.microsoft.com/office/drawing/2014/main" id="{F6223CA1-A195-49BB-50DF-B0CFF07641CB}"/>
                </a:ext>
              </a:extLst>
            </p:cNvPr>
            <p:cNvSpPr>
              <a:spLocks noChangeArrowheads="1"/>
            </p:cNvSpPr>
            <p:nvPr/>
          </p:nvSpPr>
          <p:spPr bwMode="auto">
            <a:xfrm>
              <a:off x="7631710" y="469726"/>
              <a:ext cx="952889" cy="27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p>
              <a:pPr algn="ctr" eaLnBrk="1" hangingPunct="1"/>
              <a:r>
                <a:rPr lang="da-DK" sz="900" dirty="0">
                  <a:solidFill>
                    <a:prstClr val="black"/>
                  </a:solidFill>
                  <a:latin typeface="Verdana" pitchFamily="34" charset="0"/>
                </a:rPr>
                <a:t>Relationer</a:t>
              </a:r>
            </a:p>
          </p:txBody>
        </p:sp>
      </p:grpSp>
      <p:sp>
        <p:nvSpPr>
          <p:cNvPr id="35" name="Tekstfelt 34">
            <a:extLst>
              <a:ext uri="{FF2B5EF4-FFF2-40B4-BE49-F238E27FC236}">
                <a16:creationId xmlns:a16="http://schemas.microsoft.com/office/drawing/2014/main" id="{BBBD1FA7-C2C9-AE0D-29C0-64B67A393F9A}"/>
              </a:ext>
            </a:extLst>
          </p:cNvPr>
          <p:cNvSpPr txBox="1"/>
          <p:nvPr/>
        </p:nvSpPr>
        <p:spPr>
          <a:xfrm>
            <a:off x="464103" y="2791598"/>
            <a:ext cx="10156272" cy="1792798"/>
          </a:xfrm>
          <a:prstGeom prst="rect">
            <a:avLst/>
          </a:prstGeom>
          <a:solidFill>
            <a:schemeClr val="accent4"/>
          </a:solidFill>
        </p:spPr>
        <p:txBody>
          <a:bodyPr wrap="square" rtlCol="0">
            <a:spAutoFit/>
          </a:bodyPr>
          <a:lstStyle/>
          <a:p>
            <a:pPr>
              <a:spcBef>
                <a:spcPct val="50000"/>
              </a:spcBef>
            </a:pPr>
            <a:r>
              <a:rPr lang="da-DK" sz="2500" dirty="0">
                <a:solidFill>
                  <a:prstClr val="white"/>
                </a:solidFill>
              </a:rPr>
              <a:t>Et effektivt team har relationer for at beskrive:</a:t>
            </a:r>
          </a:p>
          <a:p>
            <a:pPr marL="285731" indent="-285731">
              <a:spcBef>
                <a:spcPct val="50000"/>
              </a:spcBef>
              <a:buFont typeface="Arial" pitchFamily="34" charset="0"/>
              <a:buChar char="•"/>
            </a:pPr>
            <a:r>
              <a:rPr lang="da-DK" sz="1900" dirty="0">
                <a:solidFill>
                  <a:prstClr val="white"/>
                </a:solidFill>
              </a:rPr>
              <a:t>Hvordan vi vil have det sammen </a:t>
            </a:r>
          </a:p>
          <a:p>
            <a:pPr marL="285731" indent="-285731">
              <a:spcBef>
                <a:spcPct val="50000"/>
              </a:spcBef>
              <a:buFont typeface="Arial" pitchFamily="34" charset="0"/>
              <a:buChar char="•"/>
            </a:pPr>
            <a:r>
              <a:rPr lang="da-DK" sz="1900" dirty="0">
                <a:solidFill>
                  <a:prstClr val="white"/>
                </a:solidFill>
              </a:rPr>
              <a:t>Hvordan vi skal tale til hinanden </a:t>
            </a:r>
          </a:p>
          <a:p>
            <a:pPr marL="285731" indent="-285731">
              <a:spcBef>
                <a:spcPct val="50000"/>
              </a:spcBef>
              <a:buFont typeface="Arial" pitchFamily="34" charset="0"/>
              <a:buChar char="•"/>
            </a:pPr>
            <a:r>
              <a:rPr lang="da-DK" sz="1900" dirty="0">
                <a:solidFill>
                  <a:prstClr val="white"/>
                </a:solidFill>
              </a:rPr>
              <a:t>Hvordan vi kombinerer det at arbejde med at have det rart </a:t>
            </a:r>
            <a:endParaRPr lang="en-GB" sz="1900" dirty="0">
              <a:solidFill>
                <a:prstClr val="white"/>
              </a:solidFill>
            </a:endParaRPr>
          </a:p>
        </p:txBody>
      </p:sp>
      <p:sp>
        <p:nvSpPr>
          <p:cNvPr id="37" name="Titel 3">
            <a:extLst>
              <a:ext uri="{FF2B5EF4-FFF2-40B4-BE49-F238E27FC236}">
                <a16:creationId xmlns:a16="http://schemas.microsoft.com/office/drawing/2014/main" id="{224E1627-08B3-CAF9-F01F-291403316CC1}"/>
              </a:ext>
            </a:extLst>
          </p:cNvPr>
          <p:cNvSpPr txBox="1">
            <a:spLocks/>
          </p:cNvSpPr>
          <p:nvPr/>
        </p:nvSpPr>
        <p:spPr>
          <a:xfrm>
            <a:off x="1960466" y="1651303"/>
            <a:ext cx="8229600" cy="11430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b="1" dirty="0"/>
              <a:t>R</a:t>
            </a:r>
            <a:r>
              <a:rPr lang="da-DK" dirty="0"/>
              <a:t>elationer</a:t>
            </a:r>
          </a:p>
        </p:txBody>
      </p:sp>
    </p:spTree>
    <p:extLst>
      <p:ext uri="{BB962C8B-B14F-4D97-AF65-F5344CB8AC3E}">
        <p14:creationId xmlns:p14="http://schemas.microsoft.com/office/powerpoint/2010/main" val="215513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1550032" cy="4883735"/>
          </a:xfrm>
        </p:spPr>
        <p:txBody>
          <a:bodyPr>
            <a:normAutofit/>
          </a:bodyPr>
          <a:lstStyle/>
          <a:p>
            <a:pPr marR="0">
              <a:spcBef>
                <a:spcPts val="300"/>
              </a:spcBef>
            </a:pPr>
            <a:r>
              <a:rPr lang="da-DK" sz="2000" dirty="0"/>
              <a:t>Velkomst og kort præsentation af underviser og deltagere</a:t>
            </a:r>
          </a:p>
          <a:p>
            <a:pPr marR="0">
              <a:spcBef>
                <a:spcPts val="300"/>
              </a:spcBef>
            </a:pPr>
            <a:r>
              <a:rPr lang="da-DK" sz="2000" dirty="0"/>
              <a:t>Målsætning for kurset</a:t>
            </a:r>
          </a:p>
          <a:p>
            <a:pPr marR="0">
              <a:spcBef>
                <a:spcPts val="300"/>
              </a:spcBef>
            </a:pPr>
            <a:r>
              <a:rPr lang="da-DK" sz="2000" dirty="0"/>
              <a:t>Procesforståelse og optimering </a:t>
            </a:r>
          </a:p>
          <a:p>
            <a:pPr marR="0">
              <a:spcBef>
                <a:spcPts val="300"/>
              </a:spcBef>
            </a:pPr>
            <a:r>
              <a:rPr lang="da-DK" sz="2000" dirty="0"/>
              <a:t>Kursusformat</a:t>
            </a:r>
          </a:p>
          <a:p>
            <a:pPr marR="0">
              <a:spcBef>
                <a:spcPts val="300"/>
              </a:spcBef>
            </a:pPr>
            <a:r>
              <a:rPr lang="da-DK" sz="2000" dirty="0"/>
              <a:t>Kursusoverblik/skema</a:t>
            </a:r>
          </a:p>
          <a:p>
            <a:pPr marR="0">
              <a:spcBef>
                <a:spcPts val="300"/>
              </a:spcBef>
            </a:pPr>
            <a:r>
              <a:rPr lang="da-DK" sz="2000" dirty="0"/>
              <a:t>Information om prøve og vis kvalitet</a:t>
            </a:r>
          </a:p>
          <a:p>
            <a:pPr marR="0">
              <a:spcBef>
                <a:spcPts val="300"/>
              </a:spcBef>
            </a:pPr>
            <a:r>
              <a:rPr lang="da-DK" sz="2000" dirty="0"/>
              <a:t>Kursistmateriale</a:t>
            </a:r>
          </a:p>
          <a:p>
            <a:pPr>
              <a:spcBef>
                <a:spcPts val="300"/>
              </a:spcBef>
            </a:pPr>
            <a:r>
              <a:rPr lang="da-DK" sz="2000" dirty="0"/>
              <a:t>Praktiske oplysninger om kursussted</a:t>
            </a:r>
          </a:p>
          <a:p>
            <a:pPr lvl="1">
              <a:spcBef>
                <a:spcPts val="300"/>
              </a:spcBef>
            </a:pPr>
            <a:r>
              <a:rPr lang="da-DK" sz="1600" dirty="0"/>
              <a:t>Sikkerhedsregler</a:t>
            </a:r>
          </a:p>
          <a:p>
            <a:pPr lvl="1">
              <a:spcBef>
                <a:spcPts val="300"/>
              </a:spcBef>
            </a:pPr>
            <a:r>
              <a:rPr lang="da-DK" sz="1600" dirty="0"/>
              <a:t>Brand, evakuering og hjertestarter </a:t>
            </a:r>
          </a:p>
          <a:p>
            <a:pPr lvl="1">
              <a:spcBef>
                <a:spcPts val="300"/>
              </a:spcBef>
            </a:pPr>
            <a:r>
              <a:rPr lang="da-DK" sz="1600" dirty="0"/>
              <a:t>Rygepolitik</a:t>
            </a:r>
          </a:p>
          <a:p>
            <a:pPr marR="0">
              <a:spcBef>
                <a:spcPts val="300"/>
              </a:spcBef>
            </a:pPr>
            <a:r>
              <a:rPr lang="da-DK" sz="2000" dirty="0"/>
              <a:t>Hvad er godt gruppearbejde</a:t>
            </a:r>
          </a:p>
          <a:p>
            <a:pPr marR="0">
              <a:spcBef>
                <a:spcPts val="300"/>
              </a:spcBef>
            </a:pPr>
            <a:r>
              <a:rPr lang="da-DK" sz="2000" dirty="0"/>
              <a:t>Forventningsafstemning</a:t>
            </a:r>
          </a:p>
        </p:txBody>
      </p:sp>
    </p:spTree>
    <p:extLst>
      <p:ext uri="{BB962C8B-B14F-4D97-AF65-F5344CB8AC3E}">
        <p14:creationId xmlns:p14="http://schemas.microsoft.com/office/powerpoint/2010/main" val="431140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0689916" cy="4959935"/>
          </a:xfrm>
        </p:spPr>
        <p:txBody>
          <a:bodyPr>
            <a:normAutofit/>
          </a:bodyPr>
          <a:lstStyle/>
          <a:p>
            <a:pPr marL="0" indent="0">
              <a:buSzPts val="1800"/>
              <a:buFont typeface="Arial"/>
              <a:buNone/>
            </a:pPr>
            <a:r>
              <a:rPr lang="da-DK" sz="2000" dirty="0"/>
              <a:t>Team typiske problemer</a:t>
            </a:r>
          </a:p>
          <a:p>
            <a:pPr>
              <a:spcBef>
                <a:spcPts val="300"/>
              </a:spcBef>
              <a:buSzPts val="1800"/>
            </a:pPr>
            <a:r>
              <a:rPr lang="da-DK" sz="2000" dirty="0"/>
              <a:t>Der mangler systematik og disciplin</a:t>
            </a:r>
          </a:p>
          <a:p>
            <a:pPr>
              <a:spcBef>
                <a:spcPts val="300"/>
              </a:spcBef>
              <a:buSzPts val="1800"/>
            </a:pPr>
            <a:r>
              <a:rPr lang="da-DK" sz="2000" dirty="0"/>
              <a:t>Man tager ikke det fælles værdigrundlag alvorligt</a:t>
            </a:r>
          </a:p>
          <a:p>
            <a:pPr>
              <a:spcBef>
                <a:spcPts val="300"/>
              </a:spcBef>
              <a:buSzPts val="1800"/>
            </a:pPr>
            <a:r>
              <a:rPr lang="da-DK" sz="2000" dirty="0"/>
              <a:t>Bedrevidende eller dominerende teammedlemmer</a:t>
            </a:r>
          </a:p>
          <a:p>
            <a:pPr>
              <a:spcBef>
                <a:spcPts val="300"/>
              </a:spcBef>
              <a:buSzPts val="1800"/>
            </a:pPr>
            <a:r>
              <a:rPr lang="da-DK" sz="2000" dirty="0"/>
              <a:t>Modvillige eller ufleksible teammedlemmer</a:t>
            </a:r>
          </a:p>
          <a:p>
            <a:pPr>
              <a:spcBef>
                <a:spcPts val="300"/>
              </a:spcBef>
              <a:buSzPts val="1800"/>
            </a:pPr>
            <a:r>
              <a:rPr lang="da-DK" sz="2000" dirty="0"/>
              <a:t>Ingen nytænkning</a:t>
            </a:r>
          </a:p>
          <a:p>
            <a:pPr>
              <a:spcBef>
                <a:spcPts val="300"/>
              </a:spcBef>
              <a:buSzPts val="1800"/>
            </a:pPr>
            <a:r>
              <a:rPr lang="da-DK" sz="2000" dirty="0"/>
              <a:t>Mangelfuld planlægning</a:t>
            </a:r>
          </a:p>
          <a:p>
            <a:pPr>
              <a:spcBef>
                <a:spcPts val="300"/>
              </a:spcBef>
              <a:buSzPts val="1800"/>
            </a:pPr>
            <a:r>
              <a:rPr lang="da-DK" sz="2000" dirty="0"/>
              <a:t>Ansvarsforflygtigelse - intet ejerskab</a:t>
            </a:r>
          </a:p>
          <a:p>
            <a:pPr>
              <a:spcBef>
                <a:spcPts val="300"/>
              </a:spcBef>
              <a:buSzPts val="1800"/>
            </a:pPr>
            <a:r>
              <a:rPr lang="da-DK" sz="2000" dirty="0"/>
              <a:t>Diskussionerne kører af sporet</a:t>
            </a:r>
          </a:p>
          <a:p>
            <a:pPr>
              <a:spcBef>
                <a:spcPts val="300"/>
              </a:spcBef>
              <a:buSzPts val="1800"/>
            </a:pPr>
            <a:r>
              <a:rPr lang="da-DK" sz="2000" dirty="0"/>
              <a:t>Teammedlemmerne kører på hinanden</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136315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0613716" cy="4959935"/>
          </a:xfrm>
        </p:spPr>
        <p:txBody>
          <a:bodyPr>
            <a:normAutofit/>
          </a:bodyPr>
          <a:lstStyle/>
          <a:p>
            <a:pPr marL="0" indent="0">
              <a:buSzPts val="1800"/>
              <a:buFont typeface="Arial"/>
              <a:buNone/>
            </a:pPr>
            <a:r>
              <a:rPr lang="da-DK" sz="2000" dirty="0"/>
              <a:t>Det effektive Team</a:t>
            </a:r>
          </a:p>
          <a:p>
            <a:pPr>
              <a:spcBef>
                <a:spcPts val="300"/>
              </a:spcBef>
              <a:buSzPts val="1800"/>
            </a:pPr>
            <a:r>
              <a:rPr lang="da-DK" sz="2000" dirty="0"/>
              <a:t>Nærer tillid til hinanden</a:t>
            </a:r>
          </a:p>
          <a:p>
            <a:pPr>
              <a:spcBef>
                <a:spcPts val="300"/>
              </a:spcBef>
              <a:buSzPts val="1800"/>
            </a:pPr>
            <a:r>
              <a:rPr lang="da-DK" sz="2000" dirty="0"/>
              <a:t>Er loyale over for hinanden</a:t>
            </a:r>
          </a:p>
          <a:p>
            <a:pPr>
              <a:spcBef>
                <a:spcPts val="300"/>
              </a:spcBef>
              <a:buSzPts val="1800"/>
            </a:pPr>
            <a:r>
              <a:rPr lang="da-DK" sz="2000" dirty="0"/>
              <a:t>Respekterer hinandens synspunkter</a:t>
            </a:r>
          </a:p>
          <a:p>
            <a:pPr>
              <a:spcBef>
                <a:spcPts val="300"/>
              </a:spcBef>
              <a:buSzPts val="1800"/>
            </a:pPr>
            <a:r>
              <a:rPr lang="da-DK" sz="2000" dirty="0"/>
              <a:t>Er indstillet på, at tilfredsstillelse af egne behov ikke må forhindre, at de rigtige beslutninger bliver truffet</a:t>
            </a:r>
          </a:p>
          <a:p>
            <a:pPr>
              <a:spcBef>
                <a:spcPts val="300"/>
              </a:spcBef>
              <a:buSzPts val="1800"/>
            </a:pPr>
            <a:r>
              <a:rPr lang="da-DK" sz="2000" dirty="0"/>
              <a:t>Forventer, at de øvrige medlemmer er villige til at sætte alt ind på at løse gruppens opgave</a:t>
            </a:r>
          </a:p>
          <a:p>
            <a:pPr>
              <a:spcBef>
                <a:spcPts val="300"/>
              </a:spcBef>
              <a:buSzPts val="1800"/>
            </a:pPr>
            <a:r>
              <a:rPr lang="da-DK" sz="2000" dirty="0"/>
              <a:t>Forskelligheder gør stærk</a:t>
            </a:r>
          </a:p>
          <a:p>
            <a:pPr>
              <a:spcBef>
                <a:spcPts val="300"/>
              </a:spcBef>
              <a:buSzPts val="1800"/>
            </a:pPr>
            <a:r>
              <a:rPr lang="da-DK" sz="2000" dirty="0"/>
              <a:t>Åben, ærlig og direkte kommunikation</a:t>
            </a:r>
          </a:p>
          <a:p>
            <a:pPr>
              <a:spcBef>
                <a:spcPts val="300"/>
              </a:spcBef>
              <a:buSzPts val="1800"/>
            </a:pPr>
            <a:r>
              <a:rPr lang="da-DK" sz="2000" dirty="0"/>
              <a:t>Succesoplevelser til individerne såvel som hele teamet</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2626966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0613716" cy="4959935"/>
          </a:xfrm>
        </p:spPr>
        <p:txBody>
          <a:bodyPr>
            <a:normAutofit/>
          </a:bodyPr>
          <a:lstStyle/>
          <a:p>
            <a:pPr marL="0" indent="0">
              <a:buSzPts val="1800"/>
              <a:buFont typeface="Arial"/>
              <a:buNone/>
            </a:pPr>
            <a:r>
              <a:rPr lang="da-DK" sz="2000" dirty="0"/>
              <a:t>EBA</a:t>
            </a:r>
          </a:p>
          <a:p>
            <a:pPr>
              <a:buSzPts val="1800"/>
            </a:pPr>
            <a:r>
              <a:rPr lang="da-DK" sz="2000" dirty="0"/>
              <a:t>…</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3167544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Egen rolle i lagerprocessen</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9005701" cy="4959935"/>
          </a:xfrm>
        </p:spPr>
        <p:txBody>
          <a:bodyPr>
            <a:normAutofit/>
          </a:bodyPr>
          <a:lstStyle/>
          <a:p>
            <a:pPr marL="0" marR="0" indent="0" algn="l" rtl="0">
              <a:buNone/>
            </a:pPr>
            <a:r>
              <a:rPr lang="da-DK" sz="2000" dirty="0"/>
              <a:t>Hvad kan jeg som individ gøre for at ændre processerne og samarbejdet i mit arbejdsområde?</a:t>
            </a:r>
          </a:p>
          <a:p>
            <a:pPr marL="0" indent="0">
              <a:buNone/>
            </a:pPr>
            <a:r>
              <a:rPr lang="da-DK" sz="2000" dirty="0"/>
              <a:t>Hver enkelt fremlægger opgaven i plenum. </a:t>
            </a:r>
          </a:p>
          <a:p>
            <a:pPr marL="0" indent="0">
              <a:buNone/>
            </a:pPr>
            <a:endParaRPr lang="da-DK" sz="2000" dirty="0">
              <a:latin typeface="Calibri Light" panose="020F0302020204030204" pitchFamily="34" charset="0"/>
            </a:endParaRPr>
          </a:p>
          <a:p>
            <a:pPr marR="0" algn="l" rtl="0">
              <a:buFont typeface="Symbol" panose="05050102010706020507" pitchFamily="18" charset="2"/>
              <a:buChar char="·"/>
            </a:pPr>
            <a:endParaRPr lang="da-DK" dirty="0"/>
          </a:p>
        </p:txBody>
      </p:sp>
      <p:pic>
        <p:nvPicPr>
          <p:cNvPr id="4" name="Picture 2" descr="14,501 Flip Board Stock Photos, Pictures &amp;amp; Royalty-Free Images - iStock">
            <a:extLst>
              <a:ext uri="{FF2B5EF4-FFF2-40B4-BE49-F238E27FC236}">
                <a16:creationId xmlns:a16="http://schemas.microsoft.com/office/drawing/2014/main" id="{5E02865A-22E0-0C04-DFD1-5763378F43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38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Afrunding på dagen</a:t>
            </a:r>
          </a:p>
        </p:txBody>
      </p:sp>
      <p:sp>
        <p:nvSpPr>
          <p:cNvPr id="10" name="Pladsholder til indhold 3">
            <a:extLst>
              <a:ext uri="{FF2B5EF4-FFF2-40B4-BE49-F238E27FC236}">
                <a16:creationId xmlns:a16="http://schemas.microsoft.com/office/drawing/2014/main" id="{A2EB465C-8820-3E25-5B04-F3976B7CA2C7}"/>
              </a:ext>
            </a:extLst>
          </p:cNvPr>
          <p:cNvSpPr>
            <a:spLocks noGrp="1"/>
          </p:cNvSpPr>
          <p:nvPr>
            <p:ph idx="1"/>
          </p:nvPr>
        </p:nvSpPr>
        <p:spPr>
          <a:xfrm>
            <a:off x="320984" y="1183690"/>
            <a:ext cx="5241616" cy="4959935"/>
          </a:xfrm>
        </p:spPr>
        <p:txBody>
          <a:bodyPr>
            <a:normAutofit/>
          </a:bodyPr>
          <a:lstStyle/>
          <a:p>
            <a:pPr marL="0" indent="0">
              <a:buSzPts val="1800"/>
              <a:buNone/>
            </a:pPr>
            <a:r>
              <a:rPr lang="da-DK" sz="2000" b="1" dirty="0">
                <a:solidFill>
                  <a:srgbClr val="00B050"/>
                </a:solidFill>
              </a:rPr>
              <a:t>Plus:</a:t>
            </a:r>
          </a:p>
          <a:p>
            <a:pPr>
              <a:buSzPts val="1800"/>
            </a:pPr>
            <a:r>
              <a:rPr lang="da-DK" sz="2000" dirty="0"/>
              <a:t>…</a:t>
            </a:r>
          </a:p>
        </p:txBody>
      </p:sp>
      <p:sp>
        <p:nvSpPr>
          <p:cNvPr id="11" name="Pladsholder til indhold 3">
            <a:extLst>
              <a:ext uri="{FF2B5EF4-FFF2-40B4-BE49-F238E27FC236}">
                <a16:creationId xmlns:a16="http://schemas.microsoft.com/office/drawing/2014/main" id="{842DFAAC-FF52-E670-BC52-B4C236F7BFD3}"/>
              </a:ext>
            </a:extLst>
          </p:cNvPr>
          <p:cNvSpPr txBox="1">
            <a:spLocks/>
          </p:cNvSpPr>
          <p:nvPr/>
        </p:nvSpPr>
        <p:spPr>
          <a:xfrm>
            <a:off x="6035984" y="1183690"/>
            <a:ext cx="5241616" cy="4959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SzPts val="1800"/>
              <a:buFont typeface="Arial"/>
              <a:buNone/>
            </a:pPr>
            <a:r>
              <a:rPr lang="da-DK" sz="2000" b="1" dirty="0">
                <a:solidFill>
                  <a:srgbClr val="FF0000"/>
                </a:solidFill>
              </a:rPr>
              <a:t>Delta:</a:t>
            </a:r>
          </a:p>
          <a:p>
            <a:pPr>
              <a:buSzPts val="1800"/>
            </a:pPr>
            <a:r>
              <a:rPr lang="da-DK" sz="2000" dirty="0"/>
              <a:t>…</a:t>
            </a:r>
          </a:p>
        </p:txBody>
      </p:sp>
    </p:spTree>
    <p:extLst>
      <p:ext uri="{BB962C8B-B14F-4D97-AF65-F5344CB8AC3E}">
        <p14:creationId xmlns:p14="http://schemas.microsoft.com/office/powerpoint/2010/main" val="629841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Afrunding på dagen</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0613716" cy="4959935"/>
          </a:xfrm>
        </p:spPr>
        <p:txBody>
          <a:bodyPr>
            <a:normAutofit/>
          </a:bodyPr>
          <a:lstStyle/>
          <a:p>
            <a:pPr marL="0" indent="0">
              <a:buSzPts val="1800"/>
              <a:buFont typeface="Arial"/>
              <a:buNone/>
            </a:pPr>
            <a:r>
              <a:rPr lang="da-DK" sz="2000" dirty="0"/>
              <a:t>Hvad skal der ske i morgen:</a:t>
            </a:r>
          </a:p>
          <a:p>
            <a:pPr>
              <a:buSzPts val="1800"/>
            </a:pPr>
            <a:r>
              <a:rPr lang="da-DK" sz="2000" dirty="0"/>
              <a:t>…</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364370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4598469"/>
          </a:xfrm>
        </p:spPr>
        <p:txBody>
          <a:bodyPr/>
          <a:lstStyle/>
          <a:p>
            <a:pPr marL="0" indent="0">
              <a:spcBef>
                <a:spcPts val="300"/>
              </a:spcBef>
              <a:buNone/>
            </a:pPr>
            <a:r>
              <a:rPr lang="da-DK" sz="2000" dirty="0"/>
              <a:t>Dag 2</a:t>
            </a:r>
          </a:p>
          <a:p>
            <a:pPr>
              <a:spcBef>
                <a:spcPts val="300"/>
              </a:spcBef>
            </a:pPr>
            <a:r>
              <a:rPr lang="da-DK" sz="2000" dirty="0"/>
              <a:t>Velkomst</a:t>
            </a:r>
          </a:p>
          <a:p>
            <a:pPr>
              <a:spcBef>
                <a:spcPts val="300"/>
              </a:spcBef>
            </a:pPr>
            <a:r>
              <a:rPr lang="da-DK" sz="2000" dirty="0"/>
              <a:t>Introduktion til processer</a:t>
            </a:r>
          </a:p>
          <a:p>
            <a:pPr>
              <a:spcBef>
                <a:spcPts val="300"/>
              </a:spcBef>
            </a:pPr>
            <a:r>
              <a:rPr lang="da-DK" sz="2000" dirty="0"/>
              <a:t>Introduktion til SOP</a:t>
            </a:r>
          </a:p>
          <a:p>
            <a:pPr>
              <a:spcBef>
                <a:spcPts val="300"/>
              </a:spcBef>
            </a:pPr>
            <a:r>
              <a:rPr lang="da-DK" sz="2000" dirty="0"/>
              <a:t>Afrunding på dagen</a:t>
            </a:r>
          </a:p>
          <a:p>
            <a:endParaRPr lang="da-DK"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Indhold</a:t>
            </a:r>
          </a:p>
        </p:txBody>
      </p:sp>
    </p:spTree>
    <p:extLst>
      <p:ext uri="{BB962C8B-B14F-4D97-AF65-F5344CB8AC3E}">
        <p14:creationId xmlns:p14="http://schemas.microsoft.com/office/powerpoint/2010/main" val="2285307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4598469"/>
          </a:xfrm>
        </p:spPr>
        <p:txBody>
          <a:bodyPr/>
          <a:lstStyle/>
          <a:p>
            <a:pPr marL="0" indent="0">
              <a:spcBef>
                <a:spcPts val="300"/>
              </a:spcBef>
              <a:buNone/>
            </a:pPr>
            <a:r>
              <a:rPr lang="da-DK" sz="2000" dirty="0"/>
              <a:t>Refleksion på dagen før</a:t>
            </a:r>
          </a:p>
          <a:p>
            <a:pPr>
              <a:spcBef>
                <a:spcPts val="300"/>
              </a:spcBef>
            </a:pPr>
            <a:r>
              <a:rPr lang="da-DK" sz="2000" dirty="0"/>
              <a:t>…</a:t>
            </a:r>
          </a:p>
          <a:p>
            <a:pPr>
              <a:spcBef>
                <a:spcPts val="300"/>
              </a:spcBef>
            </a:pPr>
            <a:endParaRPr lang="da-DK" sz="2000" dirty="0"/>
          </a:p>
          <a:p>
            <a:pPr marL="0" indent="0">
              <a:spcBef>
                <a:spcPts val="300"/>
              </a:spcBef>
              <a:buNone/>
            </a:pPr>
            <a:r>
              <a:rPr lang="da-DK" sz="2000" dirty="0"/>
              <a:t>Dagens program</a:t>
            </a:r>
          </a:p>
          <a:p>
            <a:pPr>
              <a:spcBef>
                <a:spcPts val="300"/>
              </a:spcBef>
            </a:pPr>
            <a:r>
              <a:rPr lang="da-DK" sz="2000" dirty="0"/>
              <a:t>…</a:t>
            </a:r>
          </a:p>
          <a:p>
            <a:pPr marL="0" indent="0">
              <a:buNone/>
            </a:pPr>
            <a:endParaRPr lang="da-DK"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Velkomst</a:t>
            </a:r>
          </a:p>
        </p:txBody>
      </p:sp>
    </p:spTree>
    <p:extLst>
      <p:ext uri="{BB962C8B-B14F-4D97-AF65-F5344CB8AC3E}">
        <p14:creationId xmlns:p14="http://schemas.microsoft.com/office/powerpoint/2010/main" val="206102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4598469"/>
          </a:xfrm>
        </p:spPr>
        <p:txBody>
          <a:bodyPr/>
          <a:lstStyle/>
          <a:p>
            <a:pPr marL="0" indent="0">
              <a:buNone/>
            </a:pPr>
            <a:r>
              <a:rPr lang="da-DK" sz="2000" dirty="0"/>
              <a:t>En proces kan defineres som en sammenhængende kæde af aktiviteter, der skaber værdi for kunden. Med udgangspunkt i virksomhedens forretningsgrundlag og vision, er det muligt at analysere hvilke af virksomhedens processer der er kerneprocesser, og hvilke der er støtteprocesser.</a:t>
            </a:r>
          </a:p>
          <a:p>
            <a:pPr marL="0" indent="0">
              <a:buNone/>
            </a:pPr>
            <a:r>
              <a:rPr lang="da-DK" sz="2000" dirty="0"/>
              <a:t>Et proceskort er et planlægnings- og styringsværktøj, der visuelt beskriver arbejdsflowet. Proceskortet viser en række begivenheder, der producerer et slutresultat. Et proceskort kaldes også et </a:t>
            </a:r>
            <a:r>
              <a:rPr lang="da-DK" sz="2000" dirty="0" err="1"/>
              <a:t>flowchart</a:t>
            </a:r>
            <a:r>
              <a:rPr lang="da-DK" sz="2000" dirty="0"/>
              <a:t>, </a:t>
            </a:r>
            <a:r>
              <a:rPr lang="da-DK" sz="2000" dirty="0" err="1"/>
              <a:t>procesflowchart</a:t>
            </a:r>
            <a:r>
              <a:rPr lang="da-DK" sz="2000" dirty="0"/>
              <a:t>, procesdiagram, funktionelt procesdiagram, funktionelt </a:t>
            </a:r>
            <a:r>
              <a:rPr lang="da-DK" sz="2000" dirty="0" err="1"/>
              <a:t>flowchart</a:t>
            </a:r>
            <a:r>
              <a:rPr lang="da-DK" sz="2000" dirty="0"/>
              <a:t>, procesmodel, arbejdsflowdiagram, forretningsflowdiagram eller procesflowdiagram. Det viser, hvem og hvad der er involveret i en proces og kan bruges i enhver virksomhed eller organisation og kan afsløre områder, hvor en proces bør forbedres.</a:t>
            </a:r>
          </a:p>
          <a:p>
            <a:endParaRPr lang="da-DK"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spTree>
    <p:extLst>
      <p:ext uri="{BB962C8B-B14F-4D97-AF65-F5344CB8AC3E}">
        <p14:creationId xmlns:p14="http://schemas.microsoft.com/office/powerpoint/2010/main" val="3220801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Når noget driller i hverdagen, og vi oplever fejl</a:t>
            </a:r>
          </a:p>
          <a:p>
            <a:pPr>
              <a:spcBef>
                <a:spcPts val="300"/>
              </a:spcBef>
            </a:pPr>
            <a:r>
              <a:rPr lang="da-DK" sz="2000" dirty="0"/>
              <a:t>Hvem har så ansvaret for at få det fikset? </a:t>
            </a:r>
          </a:p>
          <a:p>
            <a:pPr>
              <a:spcBef>
                <a:spcPts val="300"/>
              </a:spcBef>
            </a:pPr>
            <a:r>
              <a:rPr lang="da-DK" sz="2000" dirty="0"/>
              <a:t>Hvem har fokus på kunden i problemløsningen? </a:t>
            </a:r>
          </a:p>
          <a:p>
            <a:pPr>
              <a:spcBef>
                <a:spcPts val="300"/>
              </a:spcBef>
            </a:pPr>
            <a:r>
              <a:rPr lang="da-DK" sz="2000" dirty="0"/>
              <a:t>Hvem har ansvaret for de tværgående processer? </a:t>
            </a:r>
          </a:p>
          <a:p>
            <a:pPr marL="0" indent="0">
              <a:buNone/>
            </a:pPr>
            <a:endParaRPr lang="da-DK" sz="2000" dirty="0"/>
          </a:p>
          <a:p>
            <a:pPr marL="0" indent="0">
              <a:buNone/>
            </a:pPr>
            <a:r>
              <a:rPr lang="da-DK" sz="2000" dirty="0"/>
              <a:t>Vi er nødt til at stille os selv disse spørgsmål i vores daglige arbejde, for hvis vi ikke får opbygget en robust proces, får vi ikke fjernet fejlen.</a:t>
            </a:r>
          </a:p>
          <a:p>
            <a:pPr marL="0" indent="0">
              <a:buNone/>
            </a:pPr>
            <a:r>
              <a:rPr lang="da-DK" sz="2000" dirty="0"/>
              <a:t>’Hvem gør hvad, hvornår og hvordan’. Ansvarsfordeling bliver ofte individbåret og relations afhængigt og det er her, vi skal være opmærksomme! Vi ser ofte en tendens til, at man peger fingre ad hinanden, når noget driller. f.eks. mellem afdelinger, hvor sælgerne siger: ”Det er lagerets skyld” og dem fra lageret: ”Det må være leverandørens skyld”. Vi har oftest fokus på funktioner og ikke processen.</a:t>
            </a:r>
          </a:p>
          <a:p>
            <a:pPr marL="0" indent="0">
              <a:buNone/>
            </a:pPr>
            <a:r>
              <a:rPr lang="da-DK" sz="2000" dirty="0"/>
              <a:t>Første skridt må derfor altid være at få skabt en overordnet skitse over processen. Rigtig mange organisationer har masser af procedurer, standarder og afdelingsspecifikke proceskort, men ikke en overordnet skitse over hele processen. </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spTree>
    <p:extLst>
      <p:ext uri="{BB962C8B-B14F-4D97-AF65-F5344CB8AC3E}">
        <p14:creationId xmlns:p14="http://schemas.microsoft.com/office/powerpoint/2010/main" val="115147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5" name="Pladsholder til indhold 4">
            <a:extLst>
              <a:ext uri="{FF2B5EF4-FFF2-40B4-BE49-F238E27FC236}">
                <a16:creationId xmlns:a16="http://schemas.microsoft.com/office/drawing/2014/main" id="{D61A4F11-896F-4748-1986-A66DF73BC17E}"/>
              </a:ext>
            </a:extLst>
          </p:cNvPr>
          <p:cNvSpPr>
            <a:spLocks noGrp="1"/>
          </p:cNvSpPr>
          <p:nvPr>
            <p:ph idx="1"/>
          </p:nvPr>
        </p:nvSpPr>
        <p:spPr>
          <a:xfrm>
            <a:off x="320984" y="1183690"/>
            <a:ext cx="11550032" cy="1023207"/>
          </a:xfrm>
        </p:spPr>
        <p:txBody>
          <a:bodyPr>
            <a:normAutofit/>
          </a:bodyPr>
          <a:lstStyle/>
          <a:p>
            <a:pPr marL="0" indent="0">
              <a:buNone/>
            </a:pPr>
            <a:r>
              <a:rPr lang="da-DK" sz="2000" dirty="0"/>
              <a:t>Efter gennemført uddannelse har deltagerne opnået grundlæggende procesforståelse på lagerområdet, og har tilegnet sig kompetencer til at forstå, tegne og forbedre processer. Herudover har deltagerne fået et indblik i lagerprocessernes løbende udvikling, og en viden om deres egen rolle i forbedrings- og forandringsprocessen. </a:t>
            </a:r>
          </a:p>
          <a:p>
            <a:pPr marL="0" indent="0">
              <a:buNone/>
            </a:pPr>
            <a:endParaRPr lang="da-DK" sz="2000" dirty="0"/>
          </a:p>
        </p:txBody>
      </p:sp>
      <p:sp>
        <p:nvSpPr>
          <p:cNvPr id="6" name="Tekstfelt 5">
            <a:extLst>
              <a:ext uri="{FF2B5EF4-FFF2-40B4-BE49-F238E27FC236}">
                <a16:creationId xmlns:a16="http://schemas.microsoft.com/office/drawing/2014/main" id="{A6172A09-4D20-64E4-91A0-5F2A1B438A12}"/>
              </a:ext>
            </a:extLst>
          </p:cNvPr>
          <p:cNvSpPr txBox="1"/>
          <p:nvPr/>
        </p:nvSpPr>
        <p:spPr>
          <a:xfrm>
            <a:off x="320984" y="2489594"/>
            <a:ext cx="5388440" cy="3785652"/>
          </a:xfrm>
          <a:prstGeom prst="rect">
            <a:avLst/>
          </a:prstGeom>
          <a:noFill/>
        </p:spPr>
        <p:txBody>
          <a:bodyPr wrap="square">
            <a:spAutoFit/>
          </a:bodyPr>
          <a:lstStyle/>
          <a:p>
            <a:pPr marL="0" indent="0">
              <a:buNone/>
            </a:pPr>
            <a:r>
              <a:rPr lang="da-DK" sz="2000" b="1" dirty="0"/>
              <a:t>Efter gennemført uddannelse har deltagerne </a:t>
            </a:r>
            <a:r>
              <a:rPr lang="da-DK" sz="2000" b="1" i="1" u="sng" dirty="0"/>
              <a:t>grundlæggende</a:t>
            </a:r>
            <a:r>
              <a:rPr lang="da-DK" sz="2000" b="1" dirty="0"/>
              <a:t> </a:t>
            </a:r>
            <a:r>
              <a:rPr lang="da-DK" sz="2000" b="1" i="1" u="sng" dirty="0"/>
              <a:t>viden om</a:t>
            </a:r>
            <a:r>
              <a:rPr lang="da-DK" sz="2000" b="1" dirty="0"/>
              <a:t>:</a:t>
            </a:r>
          </a:p>
          <a:p>
            <a:pPr marL="285750" indent="-285750">
              <a:buFont typeface="Arial" panose="020B0604020202020204" pitchFamily="34" charset="0"/>
              <a:buChar char="•"/>
            </a:pPr>
            <a:r>
              <a:rPr lang="da-DK" sz="2000" dirty="0"/>
              <a:t>lagerprocessens placering i værdikæden</a:t>
            </a:r>
          </a:p>
          <a:p>
            <a:pPr marL="285750" indent="-285750">
              <a:buFont typeface="Arial" panose="020B0604020202020204" pitchFamily="34" charset="0"/>
              <a:buChar char="•"/>
            </a:pPr>
            <a:r>
              <a:rPr lang="da-DK" sz="2000" dirty="0"/>
              <a:t>forskellige lager typer</a:t>
            </a:r>
          </a:p>
          <a:p>
            <a:pPr marL="285750" indent="-285750">
              <a:buFont typeface="Arial" panose="020B0604020202020204" pitchFamily="34" charset="0"/>
              <a:buChar char="•"/>
            </a:pPr>
            <a:r>
              <a:rPr lang="da-DK" sz="2000" dirty="0"/>
              <a:t>lagerprocesser og de vigtigste begreber</a:t>
            </a:r>
          </a:p>
          <a:p>
            <a:pPr marL="285750" indent="-285750">
              <a:buFont typeface="Arial" panose="020B0604020202020204" pitchFamily="34" charset="0"/>
              <a:buChar char="•"/>
            </a:pPr>
            <a:r>
              <a:rPr lang="da-DK" sz="2000" dirty="0"/>
              <a:t>udvikling i processerne på lagerområdet de kommende 5 år </a:t>
            </a:r>
          </a:p>
          <a:p>
            <a:pPr marL="285750" indent="-285750">
              <a:buFont typeface="Arial" panose="020B0604020202020204" pitchFamily="34" charset="0"/>
              <a:buChar char="•"/>
            </a:pPr>
            <a:r>
              <a:rPr lang="da-DK" sz="2000" dirty="0"/>
              <a:t>deres egen rolle i lagerprocessen </a:t>
            </a:r>
          </a:p>
          <a:p>
            <a:pPr marL="285750" indent="-285750">
              <a:buFont typeface="Arial" panose="020B0604020202020204" pitchFamily="34" charset="0"/>
              <a:buChar char="•"/>
            </a:pPr>
            <a:r>
              <a:rPr lang="da-DK" sz="2000" dirty="0"/>
              <a:t>procesforståelse herunder kunde- og leverandørforhold </a:t>
            </a:r>
          </a:p>
          <a:p>
            <a:pPr marL="285750" indent="-285750">
              <a:buFont typeface="Arial" panose="020B0604020202020204" pitchFamily="34" charset="0"/>
              <a:buChar char="•"/>
            </a:pPr>
            <a:r>
              <a:rPr lang="da-DK" sz="2000" dirty="0"/>
              <a:t>SOP (Standard Operating Procedures)</a:t>
            </a:r>
          </a:p>
          <a:p>
            <a:pPr marL="285750" indent="-285750">
              <a:buFont typeface="Arial" panose="020B0604020202020204" pitchFamily="34" charset="0"/>
              <a:buChar char="•"/>
            </a:pPr>
            <a:r>
              <a:rPr lang="da-DK" sz="2000" dirty="0"/>
              <a:t>hvordan man forbedrer processer</a:t>
            </a:r>
          </a:p>
        </p:txBody>
      </p:sp>
      <p:sp>
        <p:nvSpPr>
          <p:cNvPr id="8" name="Tekstfelt 7">
            <a:extLst>
              <a:ext uri="{FF2B5EF4-FFF2-40B4-BE49-F238E27FC236}">
                <a16:creationId xmlns:a16="http://schemas.microsoft.com/office/drawing/2014/main" id="{CFF38EA5-AEA2-FB92-1CBD-36115EA7BC60}"/>
              </a:ext>
            </a:extLst>
          </p:cNvPr>
          <p:cNvSpPr txBox="1"/>
          <p:nvPr/>
        </p:nvSpPr>
        <p:spPr>
          <a:xfrm>
            <a:off x="5970928" y="2485880"/>
            <a:ext cx="5388440" cy="4093428"/>
          </a:xfrm>
          <a:prstGeom prst="rect">
            <a:avLst/>
          </a:prstGeom>
          <a:noFill/>
        </p:spPr>
        <p:txBody>
          <a:bodyPr wrap="square">
            <a:spAutoFit/>
          </a:bodyPr>
          <a:lstStyle/>
          <a:p>
            <a:pPr marL="0" indent="0">
              <a:buNone/>
            </a:pPr>
            <a:r>
              <a:rPr lang="da-DK" sz="2000" b="1" dirty="0"/>
              <a:t>Efter gennemført uddannelse </a:t>
            </a:r>
            <a:r>
              <a:rPr lang="da-DK" sz="2000" b="1" i="1" u="sng" dirty="0"/>
              <a:t>kan</a:t>
            </a:r>
            <a:r>
              <a:rPr lang="da-DK" sz="2000" b="1" dirty="0"/>
              <a:t> deltagerne på </a:t>
            </a:r>
            <a:r>
              <a:rPr lang="da-DK" sz="2000" b="1" i="1" u="sng" dirty="0"/>
              <a:t>grundlæggende niveau</a:t>
            </a:r>
            <a:r>
              <a:rPr lang="da-DK" sz="2000" b="1" dirty="0"/>
              <a:t>:</a:t>
            </a:r>
          </a:p>
          <a:p>
            <a:pPr marL="285750" indent="-285750">
              <a:buFont typeface="Arial" panose="020B0604020202020204" pitchFamily="34" charset="0"/>
              <a:buChar char="•"/>
            </a:pPr>
            <a:r>
              <a:rPr lang="da-DK" sz="2000" dirty="0"/>
              <a:t>indgå i en dialog om lagerprocesser og deres udvikling</a:t>
            </a:r>
          </a:p>
          <a:p>
            <a:pPr marL="285750" indent="-285750">
              <a:buFont typeface="Arial" panose="020B0604020202020204" pitchFamily="34" charset="0"/>
              <a:buChar char="•"/>
            </a:pPr>
            <a:r>
              <a:rPr lang="da-DK" sz="2000" dirty="0"/>
              <a:t>forstå vigtigheden af samspillet mellem del processer</a:t>
            </a:r>
          </a:p>
          <a:p>
            <a:pPr marL="285750" indent="-285750">
              <a:buFont typeface="Arial" panose="020B0604020202020204" pitchFamily="34" charset="0"/>
              <a:buChar char="•"/>
            </a:pPr>
            <a:r>
              <a:rPr lang="da-DK" sz="2000" dirty="0"/>
              <a:t>tegne en proces </a:t>
            </a:r>
          </a:p>
          <a:p>
            <a:pPr marL="285750" indent="-285750">
              <a:buFont typeface="Arial" panose="020B0604020202020204" pitchFamily="34" charset="0"/>
              <a:buChar char="•"/>
            </a:pPr>
            <a:r>
              <a:rPr lang="da-DK" sz="2000" dirty="0"/>
              <a:t>komme med inputs til hvordan processer kan forbedres</a:t>
            </a:r>
          </a:p>
          <a:p>
            <a:pPr marL="285750" indent="-285750">
              <a:buFont typeface="Arial" panose="020B0604020202020204" pitchFamily="34" charset="0"/>
              <a:buChar char="•"/>
            </a:pPr>
            <a:r>
              <a:rPr lang="da-DK" sz="2000" dirty="0"/>
              <a:t>indgå i en dialog om hvordan man skaber en konkurrencedygtig proces</a:t>
            </a:r>
          </a:p>
          <a:p>
            <a:pPr marL="285750" indent="-285750">
              <a:buFont typeface="Arial" panose="020B0604020202020204" pitchFamily="34" charset="0"/>
              <a:buChar char="•"/>
            </a:pPr>
            <a:r>
              <a:rPr lang="da-DK" sz="2000" dirty="0"/>
              <a:t>deltage i ajourføring af </a:t>
            </a:r>
            <a:r>
              <a:rPr lang="da-DK" sz="2000" dirty="0" err="1"/>
              <a:t>SOP’ere</a:t>
            </a:r>
            <a:r>
              <a:rPr lang="da-DK" sz="2000" dirty="0"/>
              <a:t> (Standard Operating Procedures) </a:t>
            </a:r>
          </a:p>
        </p:txBody>
      </p:sp>
    </p:spTree>
    <p:extLst>
      <p:ext uri="{BB962C8B-B14F-4D97-AF65-F5344CB8AC3E}">
        <p14:creationId xmlns:p14="http://schemas.microsoft.com/office/powerpoint/2010/main" val="1878298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Hvad er en proces:</a:t>
            </a:r>
          </a:p>
          <a:p>
            <a:pPr marL="0" indent="0">
              <a:spcBef>
                <a:spcPts val="300"/>
              </a:spcBef>
              <a:buNone/>
            </a:pPr>
            <a:r>
              <a:rPr lang="da-DK" sz="2000" dirty="0"/>
              <a:t>En proces er en række aktiviteter, der omdanner et input til et output under skabelse af værdi.</a:t>
            </a:r>
          </a:p>
          <a:p>
            <a:pPr marL="0" indent="0">
              <a:spcBef>
                <a:spcPts val="300"/>
              </a:spcBef>
              <a:buNone/>
            </a:pPr>
            <a:endParaRPr lang="da-DK" sz="2000" dirty="0"/>
          </a:p>
          <a:p>
            <a:pPr marL="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pic>
        <p:nvPicPr>
          <p:cNvPr id="10" name="Billede 9">
            <a:extLst>
              <a:ext uri="{FF2B5EF4-FFF2-40B4-BE49-F238E27FC236}">
                <a16:creationId xmlns:a16="http://schemas.microsoft.com/office/drawing/2014/main" id="{6A89ED22-D9A1-91B9-7E90-575D09AABC1D}"/>
              </a:ext>
            </a:extLst>
          </p:cNvPr>
          <p:cNvPicPr>
            <a:picLocks noChangeAspect="1"/>
          </p:cNvPicPr>
          <p:nvPr/>
        </p:nvPicPr>
        <p:blipFill>
          <a:blip r:embed="rId3"/>
          <a:stretch>
            <a:fillRect/>
          </a:stretch>
        </p:blipFill>
        <p:spPr>
          <a:xfrm>
            <a:off x="2559153" y="3366803"/>
            <a:ext cx="6267450" cy="1562100"/>
          </a:xfrm>
          <a:prstGeom prst="rect">
            <a:avLst/>
          </a:prstGeom>
        </p:spPr>
      </p:pic>
      <p:sp>
        <p:nvSpPr>
          <p:cNvPr id="11" name="Pladsholder til indhold 3">
            <a:extLst>
              <a:ext uri="{FF2B5EF4-FFF2-40B4-BE49-F238E27FC236}">
                <a16:creationId xmlns:a16="http://schemas.microsoft.com/office/drawing/2014/main" id="{7E5C7F5C-05A5-073D-C58C-4F630404D974}"/>
              </a:ext>
            </a:extLst>
          </p:cNvPr>
          <p:cNvSpPr txBox="1">
            <a:spLocks/>
          </p:cNvSpPr>
          <p:nvPr/>
        </p:nvSpPr>
        <p:spPr>
          <a:xfrm>
            <a:off x="1638300" y="4620942"/>
            <a:ext cx="2537082" cy="991171"/>
          </a:xfrm>
          <a:prstGeom prst="rect">
            <a:avLst/>
          </a:prstGeom>
          <a:ln w="158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da-DK" sz="1600" dirty="0"/>
              <a:t>Et input er de materialer som processen forbruger, eller de informationer og data som starter processen.</a:t>
            </a:r>
          </a:p>
        </p:txBody>
      </p:sp>
      <p:sp>
        <p:nvSpPr>
          <p:cNvPr id="12" name="Pladsholder til indhold 3">
            <a:extLst>
              <a:ext uri="{FF2B5EF4-FFF2-40B4-BE49-F238E27FC236}">
                <a16:creationId xmlns:a16="http://schemas.microsoft.com/office/drawing/2014/main" id="{18B59ABF-B74A-1BAC-1D81-6B17ABDD3C46}"/>
              </a:ext>
            </a:extLst>
          </p:cNvPr>
          <p:cNvSpPr txBox="1">
            <a:spLocks/>
          </p:cNvSpPr>
          <p:nvPr/>
        </p:nvSpPr>
        <p:spPr>
          <a:xfrm>
            <a:off x="8814005" y="3298614"/>
            <a:ext cx="2386473" cy="1981550"/>
          </a:xfrm>
          <a:prstGeom prst="rect">
            <a:avLst/>
          </a:prstGeom>
          <a:ln w="158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da-DK" sz="1600" dirty="0"/>
              <a:t>Et output er processens resultat, dvs. det produkt/den service, som fremkommer, informationer eller registreringer.</a:t>
            </a:r>
          </a:p>
          <a:p>
            <a:pPr marL="0" indent="0">
              <a:buFont typeface="Arial"/>
              <a:buNone/>
            </a:pPr>
            <a:r>
              <a:rPr lang="da-DK" sz="1600" dirty="0"/>
              <a:t>Output kan være input til den efterfølgende proces.</a:t>
            </a:r>
          </a:p>
        </p:txBody>
      </p:sp>
      <p:pic>
        <p:nvPicPr>
          <p:cNvPr id="13" name="Billede 12">
            <a:extLst>
              <a:ext uri="{FF2B5EF4-FFF2-40B4-BE49-F238E27FC236}">
                <a16:creationId xmlns:a16="http://schemas.microsoft.com/office/drawing/2014/main" id="{9B542191-DC34-14F6-4A31-B70603FC83A0}"/>
              </a:ext>
            </a:extLst>
          </p:cNvPr>
          <p:cNvPicPr>
            <a:picLocks noChangeAspect="1"/>
          </p:cNvPicPr>
          <p:nvPr/>
        </p:nvPicPr>
        <p:blipFill>
          <a:blip r:embed="rId4"/>
          <a:stretch>
            <a:fillRect/>
          </a:stretch>
        </p:blipFill>
        <p:spPr>
          <a:xfrm>
            <a:off x="4960833" y="2510912"/>
            <a:ext cx="1400175" cy="1047750"/>
          </a:xfrm>
          <a:prstGeom prst="rect">
            <a:avLst/>
          </a:prstGeom>
        </p:spPr>
      </p:pic>
      <p:pic>
        <p:nvPicPr>
          <p:cNvPr id="15" name="Billede 14">
            <a:extLst>
              <a:ext uri="{FF2B5EF4-FFF2-40B4-BE49-F238E27FC236}">
                <a16:creationId xmlns:a16="http://schemas.microsoft.com/office/drawing/2014/main" id="{8DEAFB72-73A5-F4E2-EBA0-58FFE2F08490}"/>
              </a:ext>
            </a:extLst>
          </p:cNvPr>
          <p:cNvPicPr>
            <a:picLocks noChangeAspect="1"/>
          </p:cNvPicPr>
          <p:nvPr/>
        </p:nvPicPr>
        <p:blipFill>
          <a:blip r:embed="rId5"/>
          <a:stretch>
            <a:fillRect/>
          </a:stretch>
        </p:blipFill>
        <p:spPr>
          <a:xfrm>
            <a:off x="4845920" y="4826585"/>
            <a:ext cx="2047875" cy="952500"/>
          </a:xfrm>
          <a:prstGeom prst="rect">
            <a:avLst/>
          </a:prstGeom>
        </p:spPr>
      </p:pic>
      <p:sp>
        <p:nvSpPr>
          <p:cNvPr id="16" name="Pladsholder til indhold 3">
            <a:extLst>
              <a:ext uri="{FF2B5EF4-FFF2-40B4-BE49-F238E27FC236}">
                <a16:creationId xmlns:a16="http://schemas.microsoft.com/office/drawing/2014/main" id="{288ADEC2-E081-C294-34B2-7CECCB93574A}"/>
              </a:ext>
            </a:extLst>
          </p:cNvPr>
          <p:cNvSpPr txBox="1">
            <a:spLocks/>
          </p:cNvSpPr>
          <p:nvPr/>
        </p:nvSpPr>
        <p:spPr>
          <a:xfrm>
            <a:off x="2219780" y="1958639"/>
            <a:ext cx="2741053" cy="1575136"/>
          </a:xfrm>
          <a:prstGeom prst="rect">
            <a:avLst/>
          </a:prstGeom>
          <a:ln w="158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rtl="0">
              <a:buNone/>
            </a:pPr>
            <a:r>
              <a:rPr lang="da-DK" sz="1600" b="0" i="0" u="none" strike="noStrike" kern="1200" baseline="0" dirty="0">
                <a:solidFill>
                  <a:srgbClr val="000000"/>
                </a:solidFill>
                <a:latin typeface="Calibri" panose="020F0502020204030204" pitchFamily="34" charset="0"/>
              </a:rPr>
              <a:t>Styring er de rammer som ledelsen eller lovgivningen fastsætter for gennemførslen af processen, f.eks. mål, ansvar og beføjelser, budgetter, procedurer, retningslinjer, instruktioner og procesdata.</a:t>
            </a:r>
          </a:p>
        </p:txBody>
      </p:sp>
      <p:sp>
        <p:nvSpPr>
          <p:cNvPr id="19" name="Pladsholder til indhold 3">
            <a:extLst>
              <a:ext uri="{FF2B5EF4-FFF2-40B4-BE49-F238E27FC236}">
                <a16:creationId xmlns:a16="http://schemas.microsoft.com/office/drawing/2014/main" id="{6F972EA7-DB42-AA17-AD18-9C4F5094C224}"/>
              </a:ext>
            </a:extLst>
          </p:cNvPr>
          <p:cNvSpPr txBox="1">
            <a:spLocks/>
          </p:cNvSpPr>
          <p:nvPr/>
        </p:nvSpPr>
        <p:spPr>
          <a:xfrm>
            <a:off x="6846373" y="5518663"/>
            <a:ext cx="2769573" cy="1169666"/>
          </a:xfrm>
          <a:prstGeom prst="rect">
            <a:avLst/>
          </a:prstGeom>
          <a:ln w="15875">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da-DK" sz="1600" dirty="0"/>
              <a:t>Ressourcer tilføres processen for at sikre at den foregår som forventet, f.eks. Kompetente medarbejdere, stamdata, faciliteter, maskiner, udstyr osv.</a:t>
            </a:r>
          </a:p>
        </p:txBody>
      </p:sp>
    </p:spTree>
    <p:extLst>
      <p:ext uri="{BB962C8B-B14F-4D97-AF65-F5344CB8AC3E}">
        <p14:creationId xmlns:p14="http://schemas.microsoft.com/office/powerpoint/2010/main" val="28112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Kortlægning af arbejdsgange er en visuel måde at beskrive og kommunikere nuværende og ønskede arbejdsgange. Det er ligeledes et udgangspunkt for at opstille forbedringsområder. Forbedringer kræver forandring og forandring kræver dokumentation af den nuværende situation og den ønskede fremtid.</a:t>
            </a:r>
          </a:p>
          <a:p>
            <a:pPr marL="0" indent="0">
              <a:buNone/>
            </a:pPr>
            <a:r>
              <a:rPr lang="da-DK" sz="2000" dirty="0"/>
              <a:t>Proceskortlægning er med til at uddanne medarbejderne i at tænke tværgående arbejdsgange og derigennem forbedre samarbejdet, tidsforbruget, nedbryde silotankegange og dermed løfte kvaliteten af arbejdet.</a:t>
            </a:r>
          </a:p>
          <a:p>
            <a:pPr marL="0" indent="0">
              <a:buNone/>
            </a:pPr>
            <a:r>
              <a:rPr lang="da-DK" sz="2000" dirty="0"/>
              <a:t>Med den rette analyse kan man også identificere de arbejdsgange som giver værdi med andre ord kan proceskortlægning hjælpe med til at eliminere unødvendig aktivitet og potentielle fejl.</a:t>
            </a:r>
          </a:p>
          <a:p>
            <a:pPr marL="0" indent="0">
              <a:buNone/>
            </a:pPr>
            <a:r>
              <a:rPr lang="da-DK" sz="2000" dirty="0"/>
              <a:t>Slutteligt vil proceskortlægning være med til at motivere medarbejderne til at bidrage til udvikling af arbejdsgange og tage ansvar for gennemførsel af ændringer.</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spTree>
    <p:extLst>
      <p:ext uri="{BB962C8B-B14F-4D97-AF65-F5344CB8AC3E}">
        <p14:creationId xmlns:p14="http://schemas.microsoft.com/office/powerpoint/2010/main" val="1710694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High </a:t>
            </a:r>
            <a:r>
              <a:rPr lang="da-DK" sz="2000" dirty="0" err="1"/>
              <a:t>level</a:t>
            </a:r>
            <a:r>
              <a:rPr lang="da-DK" sz="2000" dirty="0"/>
              <a:t> proces:</a:t>
            </a:r>
          </a:p>
          <a:p>
            <a:pPr marL="0" indent="0">
              <a:spcBef>
                <a:spcPts val="300"/>
              </a:spcBef>
              <a:buNone/>
            </a:pPr>
            <a:endParaRPr lang="da-DK" sz="2000" dirty="0"/>
          </a:p>
          <a:p>
            <a:pPr marL="0" indent="0">
              <a:buNone/>
            </a:pPr>
            <a:r>
              <a:rPr lang="da-DK" sz="2000" dirty="0"/>
              <a:t>Et </a:t>
            </a:r>
            <a:r>
              <a:rPr lang="da-DK" sz="2000" dirty="0" err="1"/>
              <a:t>higl</a:t>
            </a:r>
            <a:r>
              <a:rPr lang="da-DK" sz="2000" dirty="0"/>
              <a:t> </a:t>
            </a:r>
            <a:r>
              <a:rPr lang="da-DK" sz="2000" dirty="0" err="1"/>
              <a:t>level</a:t>
            </a:r>
            <a:r>
              <a:rPr lang="da-DK" sz="2000" dirty="0"/>
              <a:t> proceskort er en simpel afbildning af de fire til otte nøgletrin i en proces. Formålet med at bruge dette værktøj er at illustrere vigtigheden af, at kundernes behov og procesoutput er de samme.</a:t>
            </a:r>
          </a:p>
          <a:p>
            <a:pPr marL="0" indent="0">
              <a:buNone/>
            </a:pPr>
            <a:r>
              <a:rPr lang="da-DK" sz="2000" dirty="0"/>
              <a:t>Et </a:t>
            </a:r>
            <a:r>
              <a:rPr lang="da-DK" sz="2000" dirty="0" err="1"/>
              <a:t>higl</a:t>
            </a:r>
            <a:r>
              <a:rPr lang="da-DK" sz="2000" dirty="0"/>
              <a:t> level proceskort er et af de mere overskuelige forretningsproceskort, der kun viser, hvordan en specifik proces fungerer i nogle få trin. Det har til formål at give et hurtigt og nemt indblik i, hvad processen gør. Det undgår at dykke ned i detaljerne om, hvordan det gøres.</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graphicFrame>
        <p:nvGraphicFramePr>
          <p:cNvPr id="2" name="Diagram 1">
            <a:extLst>
              <a:ext uri="{FF2B5EF4-FFF2-40B4-BE49-F238E27FC236}">
                <a16:creationId xmlns:a16="http://schemas.microsoft.com/office/drawing/2014/main" id="{BF1892A9-BC83-E543-0CE2-DC43518307F2}"/>
              </a:ext>
            </a:extLst>
          </p:cNvPr>
          <p:cNvGraphicFramePr/>
          <p:nvPr/>
        </p:nvGraphicFramePr>
        <p:xfrm>
          <a:off x="1746250" y="24151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043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Detaljeret proces:</a:t>
            </a:r>
          </a:p>
          <a:p>
            <a:pPr marL="0" indent="0">
              <a:spcBef>
                <a:spcPts val="300"/>
              </a:spcBef>
              <a:buNone/>
            </a:pPr>
            <a:endParaRPr lang="da-DK" sz="2000" dirty="0"/>
          </a:p>
          <a:p>
            <a:pPr marL="0" indent="0">
              <a:buNone/>
            </a:pPr>
            <a:r>
              <a:rPr lang="da-DK" sz="2000" dirty="0"/>
              <a:t>Et detaljeret proceskort indeholder information om den nøjagtige input og det forventede output. Den indeholder også præcis information om, hvordan processen skal udføres. Oprettelse af et detaljeret proceskort hjælper os med at afklare procesinput, output og variabler.</a:t>
            </a:r>
          </a:p>
          <a:p>
            <a:pPr marL="0" indent="0">
              <a:buNone/>
            </a:pPr>
            <a:r>
              <a:rPr lang="da-DK" sz="2000" dirty="0"/>
              <a:t>Processer har generelt en enorm mængde detaljer. Et high </a:t>
            </a:r>
            <a:r>
              <a:rPr lang="da-DK" sz="2000" dirty="0" err="1"/>
              <a:t>level</a:t>
            </a:r>
            <a:r>
              <a:rPr lang="da-DK" sz="2000" dirty="0"/>
              <a:t> proceskort indeholder typisk fire til otte procestrin. Disse trin er reelt delprocesser. Det betyder, at de har deres helt egen proces indeholdt i sig. Når der laves en detaljeret proceskortlægning, som indeholder detaljerne fra disse high </a:t>
            </a:r>
            <a:r>
              <a:rPr lang="da-DK" sz="2000" dirty="0" err="1"/>
              <a:t>level</a:t>
            </a:r>
            <a:r>
              <a:rPr lang="da-DK" sz="2000" dirty="0"/>
              <a:t> processer, kaldes det et detaljeret proceskort.</a:t>
            </a:r>
          </a:p>
          <a:p>
            <a:pPr marL="0" indent="0">
              <a:spcBef>
                <a:spcPts val="300"/>
              </a:spcBef>
              <a:buNone/>
            </a:pPr>
            <a:endParaRPr lang="da-DK" sz="2000" dirty="0"/>
          </a:p>
          <a:p>
            <a:pPr marL="0" indent="0">
              <a:spcBef>
                <a:spcPts val="300"/>
              </a:spcBef>
              <a:buNone/>
            </a:pPr>
            <a:r>
              <a:rPr lang="da-DK" sz="2000" dirty="0"/>
              <a:t>			  		   </a:t>
            </a:r>
            <a:r>
              <a:rPr lang="da-DK" sz="2000" b="1" dirty="0"/>
              <a:t>Kundeordre</a:t>
            </a: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graphicFrame>
        <p:nvGraphicFramePr>
          <p:cNvPr id="6" name="Diagram 5">
            <a:extLst>
              <a:ext uri="{FF2B5EF4-FFF2-40B4-BE49-F238E27FC236}">
                <a16:creationId xmlns:a16="http://schemas.microsoft.com/office/drawing/2014/main" id="{2F225DC0-C0C0-821C-BFBF-55841C321D83}"/>
              </a:ext>
            </a:extLst>
          </p:cNvPr>
          <p:cNvGraphicFramePr/>
          <p:nvPr/>
        </p:nvGraphicFramePr>
        <p:xfrm>
          <a:off x="1746250" y="24151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903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Swim lane proces:</a:t>
            </a:r>
          </a:p>
          <a:p>
            <a:pPr marL="0" indent="0">
              <a:spcBef>
                <a:spcPts val="300"/>
              </a:spcBef>
              <a:buNone/>
            </a:pPr>
            <a:endParaRPr lang="da-DK" sz="2000" dirty="0"/>
          </a:p>
          <a:p>
            <a:pPr marL="0" indent="0">
              <a:buNone/>
            </a:pPr>
            <a:r>
              <a:rPr lang="da-DK" sz="2000" dirty="0"/>
              <a:t>Et swim lane proceskort bruges hvis man ønsker at visuelt adskiller jobdeling og ansvar for delprocesser af en forretningsproces. </a:t>
            </a:r>
          </a:p>
          <a:p>
            <a:pPr marL="0" indent="0">
              <a:buNone/>
            </a:pPr>
            <a:r>
              <a:rPr lang="da-DK" sz="2000" dirty="0"/>
              <a:t>Swim lane proceskortet adskiller sig fra andre flowcharts ved, at processer og beslutninger grupperes visuelt ved at placere dem i baner. Parallelle linjer opdeler diagrammet i baner, med en bane for hver person, gruppe eller ansvarsområde. Baner er mærket for at vise, hvordan diagrammet er organiseret.</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graphicFrame>
        <p:nvGraphicFramePr>
          <p:cNvPr id="6" name="Diagram 5">
            <a:extLst>
              <a:ext uri="{FF2B5EF4-FFF2-40B4-BE49-F238E27FC236}">
                <a16:creationId xmlns:a16="http://schemas.microsoft.com/office/drawing/2014/main" id="{2F225DC0-C0C0-821C-BFBF-55841C321D83}"/>
              </a:ext>
            </a:extLst>
          </p:cNvPr>
          <p:cNvGraphicFramePr/>
          <p:nvPr/>
        </p:nvGraphicFramePr>
        <p:xfrm>
          <a:off x="1746250" y="241511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Lige forbindelse 4">
            <a:extLst>
              <a:ext uri="{FF2B5EF4-FFF2-40B4-BE49-F238E27FC236}">
                <a16:creationId xmlns:a16="http://schemas.microsoft.com/office/drawing/2014/main" id="{AB1069AB-01A1-9C6A-F8C9-9C63D464203A}"/>
              </a:ext>
            </a:extLst>
          </p:cNvPr>
          <p:cNvCxnSpPr/>
          <p:nvPr/>
        </p:nvCxnSpPr>
        <p:spPr>
          <a:xfrm>
            <a:off x="1746250" y="4303097"/>
            <a:ext cx="8435718"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0E063DF2-4231-F550-BD11-E96ADD1571EC}"/>
              </a:ext>
            </a:extLst>
          </p:cNvPr>
          <p:cNvCxnSpPr/>
          <p:nvPr/>
        </p:nvCxnSpPr>
        <p:spPr>
          <a:xfrm>
            <a:off x="1754271" y="5119641"/>
            <a:ext cx="8435718"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7096C1D1-CD99-CA1F-125A-6B740223BDD0}"/>
              </a:ext>
            </a:extLst>
          </p:cNvPr>
          <p:cNvCxnSpPr/>
          <p:nvPr/>
        </p:nvCxnSpPr>
        <p:spPr>
          <a:xfrm>
            <a:off x="1771918" y="5955432"/>
            <a:ext cx="8435718" cy="0"/>
          </a:xfrm>
          <a:prstGeom prst="line">
            <a:avLst/>
          </a:prstGeom>
          <a:ln w="476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88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Det er vigtigt at tilblivelsen af et proceskort følger en specifik rækkefølge:</a:t>
            </a:r>
          </a:p>
          <a:p>
            <a:pPr marL="0" indent="0">
              <a:spcBef>
                <a:spcPts val="300"/>
              </a:spcBef>
              <a:buNone/>
            </a:pPr>
            <a:endParaRPr lang="da-DK" sz="2000" dirty="0"/>
          </a:p>
          <a:p>
            <a:pPr>
              <a:spcBef>
                <a:spcPts val="300"/>
              </a:spcBef>
            </a:pPr>
            <a:r>
              <a:rPr lang="da-DK" sz="2000" dirty="0"/>
              <a:t>Identificer den proces der skal tegnes</a:t>
            </a:r>
          </a:p>
          <a:p>
            <a:pPr>
              <a:spcBef>
                <a:spcPts val="300"/>
              </a:spcBef>
            </a:pPr>
            <a:r>
              <a:rPr lang="da-DK" sz="2000" dirty="0"/>
              <a:t>Vælg proceskorttype</a:t>
            </a:r>
          </a:p>
          <a:p>
            <a:pPr>
              <a:spcBef>
                <a:spcPts val="300"/>
              </a:spcBef>
            </a:pPr>
            <a:r>
              <a:rPr lang="da-DK" sz="2000" dirty="0"/>
              <a:t>Navngiv processen</a:t>
            </a:r>
          </a:p>
          <a:p>
            <a:pPr>
              <a:spcBef>
                <a:spcPts val="300"/>
              </a:spcBef>
            </a:pPr>
            <a:r>
              <a:rPr lang="da-DK" sz="2000" dirty="0"/>
              <a:t>Bliv enig om eksakt start og stop</a:t>
            </a:r>
          </a:p>
          <a:p>
            <a:pPr>
              <a:spcBef>
                <a:spcPts val="300"/>
              </a:spcBef>
            </a:pPr>
            <a:r>
              <a:rPr lang="da-DK" sz="2000" dirty="0"/>
              <a:t>Tegn processen </a:t>
            </a:r>
          </a:p>
          <a:p>
            <a:pPr>
              <a:spcBef>
                <a:spcPts val="300"/>
              </a:spcBef>
            </a:pPr>
            <a:r>
              <a:rPr lang="da-DK" sz="2000" dirty="0"/>
              <a:t>Påfør styring og ressourcer hvis nødvendigt</a:t>
            </a:r>
          </a:p>
          <a:p>
            <a:pPr>
              <a:spcBef>
                <a:spcPts val="300"/>
              </a:spcBef>
            </a:pPr>
            <a:r>
              <a:rPr lang="da-DK" sz="2000" dirty="0"/>
              <a:t>Identificer eventuelle processer, der indeholder spild</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spTree>
    <p:extLst>
      <p:ext uri="{BB962C8B-B14F-4D97-AF65-F5344CB8AC3E}">
        <p14:creationId xmlns:p14="http://schemas.microsoft.com/office/powerpoint/2010/main" val="3804812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I plenum laver underviseren en proceskortlægning. Dette kunne f.eks. Være af en indkøbstur medfamilien for at relaterer til noget kursisterne oplever i deres hverdag.</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72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I gruppearbejde tegner kursisterne en detaljeret procesrækkefølge op i et swim lane proceskort. Den afspejler optimalt den samlede lagerproces i den virksomhed kursisterne arbejder i. Kursisterne skal også identificere eventuelle processer, der ikke adderer værdi for det samlede flow.</a:t>
            </a:r>
          </a:p>
          <a:p>
            <a:pPr marL="0" marR="0" indent="0">
              <a:spcBef>
                <a:spcPts val="300"/>
              </a:spcBef>
              <a:buNone/>
            </a:pPr>
            <a:endParaRPr lang="da-DK" sz="2000" dirty="0"/>
          </a:p>
          <a:p>
            <a:pPr marL="0" marR="0" indent="0">
              <a:spcBef>
                <a:spcPts val="300"/>
              </a:spcBef>
              <a:buNone/>
            </a:pPr>
            <a:r>
              <a:rPr lang="da-DK" sz="2000" dirty="0"/>
              <a:t>Når dette er gjort, tegnes processen på ny med de detaljerede processteps. </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processer</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378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41696"/>
          </a:xfrm>
        </p:spPr>
        <p:txBody>
          <a:bodyPr>
            <a:normAutofit/>
          </a:bodyPr>
          <a:lstStyle/>
          <a:p>
            <a:pPr marL="0" indent="0">
              <a:buNone/>
            </a:pPr>
            <a:r>
              <a:rPr lang="da-DK" sz="2000" dirty="0"/>
              <a:t>En SOP er et sæt af trin-for-trin nedskrevne instruktioner udarbejdet af kollegaer i virksomheden, til at hjælpe medarbejdere med at udføre rutinemæssige opgave.</a:t>
            </a:r>
          </a:p>
          <a:p>
            <a:pPr marL="0" indent="0">
              <a:buNone/>
            </a:pPr>
            <a:r>
              <a:rPr lang="da-DK" sz="2000" dirty="0"/>
              <a:t>SOP’ere er designet til at skabe et sikkert og effektivt kvalitetsoutput med et ensartet resultat, samtidig med at de reducerer misforståelser og fejl. </a:t>
            </a:r>
          </a:p>
          <a:p>
            <a:pPr marL="0" indent="0">
              <a:buNone/>
            </a:pPr>
            <a:r>
              <a:rPr lang="da-DK" sz="2000" dirty="0"/>
              <a:t>Det er vigtigt at beskrive, hvordan </a:t>
            </a:r>
            <a:r>
              <a:rPr lang="da-DK" sz="2000" dirty="0" err="1"/>
              <a:t>SOP’er</a:t>
            </a:r>
            <a:r>
              <a:rPr lang="da-DK" sz="2000" dirty="0"/>
              <a:t> udarbejdes. Der skal være en standard for opbygningen, så der er en fast struktur for, hvad en SOP skal indeholde, og der skal være et system, der styrer </a:t>
            </a:r>
            <a:r>
              <a:rPr lang="da-DK" sz="2000" dirty="0" err="1"/>
              <a:t>SOP’erne</a:t>
            </a:r>
            <a:r>
              <a:rPr lang="da-DK" sz="2000" dirty="0"/>
              <a:t>. En virksomhed skal altså både have en skabelon og et dokumentstyringssystem. </a:t>
            </a:r>
          </a:p>
          <a:p>
            <a:pPr marL="0" indent="0">
              <a:buNone/>
            </a:pPr>
            <a:r>
              <a:rPr lang="da-DK" sz="2000" dirty="0"/>
              <a:t>SOP’ere er en del af en kvalitetsdokument struktur. Som term blev SOP introduceret midt i det 20’ende århundred.</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Tree>
    <p:extLst>
      <p:ext uri="{BB962C8B-B14F-4D97-AF65-F5344CB8AC3E}">
        <p14:creationId xmlns:p14="http://schemas.microsoft.com/office/powerpoint/2010/main" val="1657977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8" name="Pladsholder til indhold 3">
            <a:extLst>
              <a:ext uri="{FF2B5EF4-FFF2-40B4-BE49-F238E27FC236}">
                <a16:creationId xmlns:a16="http://schemas.microsoft.com/office/drawing/2014/main" id="{553DA041-1946-45FC-167C-F22CFB041C46}"/>
              </a:ext>
            </a:extLst>
          </p:cNvPr>
          <p:cNvSpPr>
            <a:spLocks noGrp="1"/>
          </p:cNvSpPr>
          <p:nvPr>
            <p:ph idx="1"/>
          </p:nvPr>
        </p:nvSpPr>
        <p:spPr>
          <a:xfrm>
            <a:off x="320983" y="1183690"/>
            <a:ext cx="11483089" cy="5141696"/>
          </a:xfrm>
        </p:spPr>
        <p:txBody>
          <a:bodyPr>
            <a:normAutofit/>
          </a:bodyPr>
          <a:lstStyle/>
          <a:p>
            <a:pPr marL="0" indent="0">
              <a:spcBef>
                <a:spcPts val="300"/>
              </a:spcBef>
              <a:buNone/>
            </a:pPr>
            <a:r>
              <a:rPr lang="da-DK" sz="2000" dirty="0"/>
              <a:t>Der findes mange forskellige templates. Gå uf af show mode og dobbeltklik på ikonet </a:t>
            </a:r>
            <a:r>
              <a:rPr lang="da-DK" sz="2000" dirty="0">
                <a:sym typeface="Wingdings" panose="05000000000000000000" pitchFamily="2" charset="2"/>
              </a:rPr>
              <a:t></a:t>
            </a:r>
            <a:r>
              <a:rPr lang="da-DK" sz="2000" dirty="0"/>
              <a:t> </a:t>
            </a:r>
          </a:p>
        </p:txBody>
      </p:sp>
      <p:pic>
        <p:nvPicPr>
          <p:cNvPr id="10" name="Billede 9">
            <a:extLst>
              <a:ext uri="{FF2B5EF4-FFF2-40B4-BE49-F238E27FC236}">
                <a16:creationId xmlns:a16="http://schemas.microsoft.com/office/drawing/2014/main" id="{0AD5C792-07DD-2FC0-D33B-D523B45CC7D7}"/>
              </a:ext>
            </a:extLst>
          </p:cNvPr>
          <p:cNvPicPr>
            <a:picLocks noChangeAspect="1"/>
          </p:cNvPicPr>
          <p:nvPr/>
        </p:nvPicPr>
        <p:blipFill>
          <a:blip r:embed="rId2"/>
          <a:stretch>
            <a:fillRect/>
          </a:stretch>
        </p:blipFill>
        <p:spPr>
          <a:xfrm>
            <a:off x="320984" y="1977916"/>
            <a:ext cx="7520853" cy="3829880"/>
          </a:xfrm>
          <a:prstGeom prst="rect">
            <a:avLst/>
          </a:prstGeom>
        </p:spPr>
      </p:pic>
      <p:graphicFrame>
        <p:nvGraphicFramePr>
          <p:cNvPr id="11" name="Objekt 10">
            <a:extLst>
              <a:ext uri="{FF2B5EF4-FFF2-40B4-BE49-F238E27FC236}">
                <a16:creationId xmlns:a16="http://schemas.microsoft.com/office/drawing/2014/main" id="{86883540-A986-5350-46F7-ECE243E52F6B}"/>
              </a:ext>
            </a:extLst>
          </p:cNvPr>
          <p:cNvGraphicFramePr>
            <a:graphicFrameLocks noChangeAspect="1"/>
          </p:cNvGraphicFramePr>
          <p:nvPr/>
        </p:nvGraphicFramePr>
        <p:xfrm>
          <a:off x="9832108" y="981941"/>
          <a:ext cx="1180415" cy="995975"/>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12">
                  <p:embed/>
                </p:oleObj>
              </mc:Choice>
              <mc:Fallback>
                <p:oleObj name="Document" showAsIcon="1" r:id="rId3" imgW="914400" imgH="771480" progId="Word.Document.12">
                  <p:embed/>
                  <p:pic>
                    <p:nvPicPr>
                      <p:cNvPr id="11" name="Objekt 10">
                        <a:extLst>
                          <a:ext uri="{FF2B5EF4-FFF2-40B4-BE49-F238E27FC236}">
                            <a16:creationId xmlns:a16="http://schemas.microsoft.com/office/drawing/2014/main" id="{86883540-A986-5350-46F7-ECE243E52F6B}"/>
                          </a:ext>
                        </a:extLst>
                      </p:cNvPr>
                      <p:cNvPicPr/>
                      <p:nvPr/>
                    </p:nvPicPr>
                    <p:blipFill>
                      <a:blip r:embed="rId4"/>
                      <a:stretch>
                        <a:fillRect/>
                      </a:stretch>
                    </p:blipFill>
                    <p:spPr>
                      <a:xfrm>
                        <a:off x="9832108" y="981941"/>
                        <a:ext cx="1180415" cy="995975"/>
                      </a:xfrm>
                      <a:prstGeom prst="rect">
                        <a:avLst/>
                      </a:prstGeom>
                    </p:spPr>
                  </p:pic>
                </p:oleObj>
              </mc:Fallback>
            </mc:AlternateContent>
          </a:graphicData>
        </a:graphic>
      </p:graphicFrame>
    </p:spTree>
    <p:extLst>
      <p:ext uri="{BB962C8B-B14F-4D97-AF65-F5344CB8AC3E}">
        <p14:creationId xmlns:p14="http://schemas.microsoft.com/office/powerpoint/2010/main" val="128269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5" name="Pladsholder til indhold 4">
            <a:extLst>
              <a:ext uri="{FF2B5EF4-FFF2-40B4-BE49-F238E27FC236}">
                <a16:creationId xmlns:a16="http://schemas.microsoft.com/office/drawing/2014/main" id="{D61A4F11-896F-4748-1986-A66DF73BC17E}"/>
              </a:ext>
            </a:extLst>
          </p:cNvPr>
          <p:cNvSpPr>
            <a:spLocks noGrp="1"/>
          </p:cNvSpPr>
          <p:nvPr>
            <p:ph idx="1"/>
          </p:nvPr>
        </p:nvSpPr>
        <p:spPr>
          <a:xfrm>
            <a:off x="320984" y="1183690"/>
            <a:ext cx="11421250" cy="5543854"/>
          </a:xfrm>
        </p:spPr>
        <p:txBody>
          <a:bodyPr>
            <a:normAutofit/>
          </a:bodyPr>
          <a:lstStyle/>
          <a:p>
            <a:pPr marL="0" indent="0">
              <a:buNone/>
            </a:pPr>
            <a:r>
              <a:rPr lang="da-DK" sz="2000" b="1" u="sng" dirty="0"/>
              <a:t>Procesforståelse</a:t>
            </a:r>
          </a:p>
          <a:p>
            <a:pPr marL="0" indent="0">
              <a:buNone/>
            </a:pPr>
            <a:r>
              <a:rPr lang="da-DK" sz="2000" dirty="0"/>
              <a:t>En af grundforudsætningerne for at kunne optimere og automatisere processer er, at driften udføres i tydelige og standardiserede proces flows. Som en konsekvens heraf skal medarbejderne som minimum være i stand til at:</a:t>
            </a:r>
          </a:p>
          <a:p>
            <a:pPr marL="457200" indent="-457200">
              <a:buFont typeface="+mj-lt"/>
              <a:buAutoNum type="arabicPeriod"/>
            </a:pPr>
            <a:r>
              <a:rPr lang="da-DK" sz="2000" dirty="0"/>
              <a:t>følge standarder</a:t>
            </a:r>
          </a:p>
          <a:p>
            <a:pPr marL="457200" indent="-457200">
              <a:buFont typeface="+mj-lt"/>
              <a:buAutoNum type="arabicPeriod"/>
            </a:pPr>
            <a:r>
              <a:rPr lang="da-DK" sz="2000" dirty="0"/>
              <a:t>indgå i arbejdet med at designe og optimere praktiske processer</a:t>
            </a:r>
          </a:p>
          <a:p>
            <a:pPr marL="0" indent="0">
              <a:buNone/>
            </a:pPr>
            <a:r>
              <a:rPr lang="da-DK" sz="2000" dirty="0"/>
              <a:t>Dette kræver at medarbejderne:</a:t>
            </a:r>
          </a:p>
          <a:p>
            <a:pPr marL="457200" indent="-457200">
              <a:buFont typeface="+mj-lt"/>
              <a:buAutoNum type="arabicPeriod"/>
            </a:pPr>
            <a:r>
              <a:rPr lang="da-DK" sz="2000" dirty="0"/>
              <a:t>har en god grundforståelse for arbejdsgangene</a:t>
            </a:r>
          </a:p>
          <a:p>
            <a:pPr marL="457200" indent="-457200">
              <a:buFont typeface="+mj-lt"/>
              <a:buAutoNum type="arabicPeriod"/>
            </a:pPr>
            <a:r>
              <a:rPr lang="da-DK" sz="2000" dirty="0"/>
              <a:t>kan omsætte dette til optegnede processer og delprocesser </a:t>
            </a:r>
          </a:p>
          <a:p>
            <a:pPr marL="457200" indent="-457200">
              <a:buFont typeface="+mj-lt"/>
              <a:buAutoNum type="arabicPeriod"/>
            </a:pPr>
            <a:r>
              <a:rPr lang="da-DK" sz="2000" dirty="0"/>
              <a:t>kan beskrive i procedurer, hvordan arbejdet skal udføres</a:t>
            </a:r>
          </a:p>
          <a:p>
            <a:pPr marL="457200" indent="-457200">
              <a:buFont typeface="+mj-lt"/>
              <a:buAutoNum type="arabicPeriod"/>
            </a:pPr>
            <a:r>
              <a:rPr lang="da-DK" sz="2000" dirty="0"/>
              <a:t>er i stand til at identificere særligt kritiske elementer (eksempelvis relateret til sikkerhed, kvalitetskontrol, miljø) </a:t>
            </a:r>
          </a:p>
          <a:p>
            <a:pPr marL="457200" indent="-457200">
              <a:buFont typeface="+mj-lt"/>
              <a:buAutoNum type="arabicPeriod"/>
            </a:pPr>
            <a:r>
              <a:rPr lang="da-DK" sz="2000" dirty="0"/>
              <a:t>er i stand til at udspecificere tydelige roller og ansvar i processerne</a:t>
            </a:r>
          </a:p>
        </p:txBody>
      </p:sp>
    </p:spTree>
    <p:extLst>
      <p:ext uri="{BB962C8B-B14F-4D97-AF65-F5344CB8AC3E}">
        <p14:creationId xmlns:p14="http://schemas.microsoft.com/office/powerpoint/2010/main" val="1114244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3" y="1183690"/>
            <a:ext cx="11483089" cy="5141696"/>
          </a:xfrm>
        </p:spPr>
        <p:txBody>
          <a:bodyPr>
            <a:normAutofit/>
          </a:bodyPr>
          <a:lstStyle/>
          <a:p>
            <a:pPr marL="0" indent="0">
              <a:spcBef>
                <a:spcPts val="300"/>
              </a:spcBef>
              <a:buNone/>
            </a:pPr>
            <a:r>
              <a:rPr lang="da-DK" sz="2000" dirty="0"/>
              <a:t>SOP går mange år tilbage, tjek eventuel TWI som inspiration.</a:t>
            </a:r>
          </a:p>
          <a:p>
            <a:pPr marL="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Tree>
    <p:extLst>
      <p:ext uri="{BB962C8B-B14F-4D97-AF65-F5344CB8AC3E}">
        <p14:creationId xmlns:p14="http://schemas.microsoft.com/office/powerpoint/2010/main" val="3301814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pic>
        <p:nvPicPr>
          <p:cNvPr id="7" name="Billede 6">
            <a:extLst>
              <a:ext uri="{FF2B5EF4-FFF2-40B4-BE49-F238E27FC236}">
                <a16:creationId xmlns:a16="http://schemas.microsoft.com/office/drawing/2014/main" id="{DEEB9A71-0CCC-E3CA-D2B3-D21024E4F5EC}"/>
              </a:ext>
            </a:extLst>
          </p:cNvPr>
          <p:cNvPicPr>
            <a:picLocks noChangeAspect="1"/>
          </p:cNvPicPr>
          <p:nvPr/>
        </p:nvPicPr>
        <p:blipFill>
          <a:blip r:embed="rId2"/>
          <a:stretch>
            <a:fillRect/>
          </a:stretch>
        </p:blipFill>
        <p:spPr>
          <a:xfrm>
            <a:off x="4598987" y="715276"/>
            <a:ext cx="6571488" cy="6263640"/>
          </a:xfrm>
          <a:prstGeom prst="rect">
            <a:avLst/>
          </a:prstGeom>
        </p:spPr>
      </p:pic>
      <p:sp>
        <p:nvSpPr>
          <p:cNvPr id="8" name="Ellipse 7">
            <a:extLst>
              <a:ext uri="{FF2B5EF4-FFF2-40B4-BE49-F238E27FC236}">
                <a16:creationId xmlns:a16="http://schemas.microsoft.com/office/drawing/2014/main" id="{A9A4A7DA-A75E-AC2A-F6F4-BCC9800AEC33}"/>
              </a:ext>
            </a:extLst>
          </p:cNvPr>
          <p:cNvSpPr/>
          <p:nvPr/>
        </p:nvSpPr>
        <p:spPr>
          <a:xfrm>
            <a:off x="6047975" y="4600770"/>
            <a:ext cx="548540" cy="53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Ligebenet trekant 8">
            <a:extLst>
              <a:ext uri="{FF2B5EF4-FFF2-40B4-BE49-F238E27FC236}">
                <a16:creationId xmlns:a16="http://schemas.microsoft.com/office/drawing/2014/main" id="{38E36240-D5F9-90A8-5656-C86CB51F0CB0}"/>
              </a:ext>
            </a:extLst>
          </p:cNvPr>
          <p:cNvSpPr/>
          <p:nvPr/>
        </p:nvSpPr>
        <p:spPr>
          <a:xfrm rot="6375989">
            <a:off x="5959664" y="4897461"/>
            <a:ext cx="200462" cy="35036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B855CA3E-E51A-C0CB-F082-459738C6363E}"/>
              </a:ext>
            </a:extLst>
          </p:cNvPr>
          <p:cNvSpPr/>
          <p:nvPr/>
        </p:nvSpPr>
        <p:spPr>
          <a:xfrm>
            <a:off x="7242732" y="3447397"/>
            <a:ext cx="548540" cy="53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Ligebenet trekant 10">
            <a:extLst>
              <a:ext uri="{FF2B5EF4-FFF2-40B4-BE49-F238E27FC236}">
                <a16:creationId xmlns:a16="http://schemas.microsoft.com/office/drawing/2014/main" id="{AB7A8520-FC6F-5E48-5737-496491B41D30}"/>
              </a:ext>
            </a:extLst>
          </p:cNvPr>
          <p:cNvSpPr/>
          <p:nvPr/>
        </p:nvSpPr>
        <p:spPr>
          <a:xfrm rot="6375989">
            <a:off x="7138655" y="3744088"/>
            <a:ext cx="200462" cy="35036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id="{140B422B-709E-7043-F4F5-54AF83628785}"/>
              </a:ext>
            </a:extLst>
          </p:cNvPr>
          <p:cNvSpPr/>
          <p:nvPr/>
        </p:nvSpPr>
        <p:spPr>
          <a:xfrm>
            <a:off x="8379519" y="2253119"/>
            <a:ext cx="548540" cy="53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Ligebenet trekant 12">
            <a:extLst>
              <a:ext uri="{FF2B5EF4-FFF2-40B4-BE49-F238E27FC236}">
                <a16:creationId xmlns:a16="http://schemas.microsoft.com/office/drawing/2014/main" id="{C7298DBA-4C4B-A491-990B-0C5D05F3F55C}"/>
              </a:ext>
            </a:extLst>
          </p:cNvPr>
          <p:cNvSpPr/>
          <p:nvPr/>
        </p:nvSpPr>
        <p:spPr>
          <a:xfrm rot="6375989">
            <a:off x="8299091" y="2565576"/>
            <a:ext cx="200462" cy="35036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a:extLst>
              <a:ext uri="{FF2B5EF4-FFF2-40B4-BE49-F238E27FC236}">
                <a16:creationId xmlns:a16="http://schemas.microsoft.com/office/drawing/2014/main" id="{A7745A15-C380-878F-175D-2DB2E20DE45E}"/>
              </a:ext>
            </a:extLst>
          </p:cNvPr>
          <p:cNvSpPr/>
          <p:nvPr/>
        </p:nvSpPr>
        <p:spPr>
          <a:xfrm>
            <a:off x="9557240" y="1093352"/>
            <a:ext cx="548540" cy="53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Ligebenet trekant 14">
            <a:extLst>
              <a:ext uri="{FF2B5EF4-FFF2-40B4-BE49-F238E27FC236}">
                <a16:creationId xmlns:a16="http://schemas.microsoft.com/office/drawing/2014/main" id="{1A7E51E7-3FAF-4FC4-C0F2-2776AA48825A}"/>
              </a:ext>
            </a:extLst>
          </p:cNvPr>
          <p:cNvSpPr/>
          <p:nvPr/>
        </p:nvSpPr>
        <p:spPr>
          <a:xfrm rot="6375989">
            <a:off x="9476812" y="1396573"/>
            <a:ext cx="200462" cy="35036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a:extLst>
              <a:ext uri="{FF2B5EF4-FFF2-40B4-BE49-F238E27FC236}">
                <a16:creationId xmlns:a16="http://schemas.microsoft.com/office/drawing/2014/main" id="{9A467724-8492-D5C7-A053-B255574BBB81}"/>
              </a:ext>
            </a:extLst>
          </p:cNvPr>
          <p:cNvSpPr/>
          <p:nvPr/>
        </p:nvSpPr>
        <p:spPr>
          <a:xfrm>
            <a:off x="3656682" y="5829256"/>
            <a:ext cx="548540" cy="53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llipse 16">
            <a:extLst>
              <a:ext uri="{FF2B5EF4-FFF2-40B4-BE49-F238E27FC236}">
                <a16:creationId xmlns:a16="http://schemas.microsoft.com/office/drawing/2014/main" id="{1429EBB7-0881-A520-D9C5-2800D3F75B60}"/>
              </a:ext>
            </a:extLst>
          </p:cNvPr>
          <p:cNvSpPr/>
          <p:nvPr/>
        </p:nvSpPr>
        <p:spPr>
          <a:xfrm>
            <a:off x="4853746" y="5510556"/>
            <a:ext cx="548540" cy="534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Ligebenet trekant 17">
            <a:extLst>
              <a:ext uri="{FF2B5EF4-FFF2-40B4-BE49-F238E27FC236}">
                <a16:creationId xmlns:a16="http://schemas.microsoft.com/office/drawing/2014/main" id="{D82C2FCF-6461-EE4C-745F-8549585D53B2}"/>
              </a:ext>
            </a:extLst>
          </p:cNvPr>
          <p:cNvSpPr/>
          <p:nvPr/>
        </p:nvSpPr>
        <p:spPr>
          <a:xfrm rot="6375989">
            <a:off x="4749669" y="5815130"/>
            <a:ext cx="200462" cy="35036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Ligebenet trekant 18">
            <a:extLst>
              <a:ext uri="{FF2B5EF4-FFF2-40B4-BE49-F238E27FC236}">
                <a16:creationId xmlns:a16="http://schemas.microsoft.com/office/drawing/2014/main" id="{D914706D-44D3-89C0-BA3F-099B9EFE6EF3}"/>
              </a:ext>
            </a:extLst>
          </p:cNvPr>
          <p:cNvSpPr/>
          <p:nvPr/>
        </p:nvSpPr>
        <p:spPr>
          <a:xfrm rot="6375989">
            <a:off x="621065" y="3354479"/>
            <a:ext cx="362767" cy="665532"/>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Tekstfelt 19">
            <a:extLst>
              <a:ext uri="{FF2B5EF4-FFF2-40B4-BE49-F238E27FC236}">
                <a16:creationId xmlns:a16="http://schemas.microsoft.com/office/drawing/2014/main" id="{22638AA8-0F34-604B-4461-47939CEB20C7}"/>
              </a:ext>
            </a:extLst>
          </p:cNvPr>
          <p:cNvSpPr txBox="1"/>
          <p:nvPr/>
        </p:nvSpPr>
        <p:spPr>
          <a:xfrm>
            <a:off x="386288" y="3809915"/>
            <a:ext cx="4572574" cy="1946687"/>
          </a:xfrm>
          <a:prstGeom prst="rect">
            <a:avLst/>
          </a:prstGeom>
          <a:noFill/>
        </p:spPr>
        <p:txBody>
          <a:bodyPr wrap="square" rtlCol="0">
            <a:spAutoFit/>
          </a:bodyPr>
          <a:lstStyle/>
          <a:p>
            <a:pPr marL="342900" indent="-342900">
              <a:lnSpc>
                <a:spcPct val="90000"/>
              </a:lnSpc>
              <a:spcBef>
                <a:spcPts val="300"/>
              </a:spcBef>
              <a:buFont typeface="Arial" panose="020B0604020202020204" pitchFamily="34" charset="0"/>
              <a:buChar char="•"/>
            </a:pPr>
            <a:r>
              <a:rPr lang="da-DK" sz="2000" dirty="0"/>
              <a:t>Den rette kultur</a:t>
            </a:r>
          </a:p>
          <a:p>
            <a:pPr marL="342900" indent="-342900">
              <a:lnSpc>
                <a:spcPct val="90000"/>
              </a:lnSpc>
              <a:spcBef>
                <a:spcPts val="300"/>
              </a:spcBef>
              <a:buFont typeface="Arial" panose="020B0604020202020204" pitchFamily="34" charset="0"/>
              <a:buChar char="•"/>
            </a:pPr>
            <a:r>
              <a:rPr lang="da-DK" sz="2000" dirty="0"/>
              <a:t>De rigtige folk</a:t>
            </a:r>
          </a:p>
          <a:p>
            <a:pPr marL="342900" indent="-342900">
              <a:lnSpc>
                <a:spcPct val="90000"/>
              </a:lnSpc>
              <a:spcBef>
                <a:spcPts val="300"/>
              </a:spcBef>
              <a:buFont typeface="Arial" panose="020B0604020202020204" pitchFamily="34" charset="0"/>
              <a:buChar char="•"/>
            </a:pPr>
            <a:r>
              <a:rPr lang="da-DK" sz="2000" dirty="0"/>
              <a:t>Vedholdenhed</a:t>
            </a:r>
          </a:p>
          <a:p>
            <a:pPr marL="342900" indent="-342900">
              <a:lnSpc>
                <a:spcPct val="90000"/>
              </a:lnSpc>
              <a:spcBef>
                <a:spcPts val="300"/>
              </a:spcBef>
              <a:buFont typeface="Arial" panose="020B0604020202020204" pitchFamily="34" charset="0"/>
              <a:buChar char="•"/>
            </a:pPr>
            <a:r>
              <a:rPr lang="da-DK" sz="2000" dirty="0"/>
              <a:t>Beskrevne standarder (SOP)</a:t>
            </a:r>
          </a:p>
          <a:p>
            <a:pPr marL="342900" indent="-342900">
              <a:lnSpc>
                <a:spcPct val="90000"/>
              </a:lnSpc>
              <a:spcBef>
                <a:spcPts val="300"/>
              </a:spcBef>
              <a:buFont typeface="Arial" panose="020B0604020202020204" pitchFamily="34" charset="0"/>
              <a:buChar char="•"/>
            </a:pPr>
            <a:r>
              <a:rPr lang="da-DK" sz="2000" dirty="0"/>
              <a:t>Audits udføres</a:t>
            </a:r>
          </a:p>
          <a:p>
            <a:pPr marL="342900" indent="-342900">
              <a:lnSpc>
                <a:spcPct val="90000"/>
              </a:lnSpc>
              <a:spcBef>
                <a:spcPts val="300"/>
              </a:spcBef>
              <a:buFont typeface="Arial" panose="020B0604020202020204" pitchFamily="34" charset="0"/>
              <a:buChar char="•"/>
            </a:pPr>
            <a:r>
              <a:rPr lang="da-DK" sz="2000" dirty="0"/>
              <a:t>Ledelse med den rette indstilling</a:t>
            </a:r>
          </a:p>
        </p:txBody>
      </p:sp>
      <p:sp>
        <p:nvSpPr>
          <p:cNvPr id="22" name="Pladsholder til indhold 3">
            <a:extLst>
              <a:ext uri="{FF2B5EF4-FFF2-40B4-BE49-F238E27FC236}">
                <a16:creationId xmlns:a16="http://schemas.microsoft.com/office/drawing/2014/main" id="{32083E03-350E-FFA8-9E31-E66041B754F6}"/>
              </a:ext>
            </a:extLst>
          </p:cNvPr>
          <p:cNvSpPr>
            <a:spLocks noGrp="1"/>
          </p:cNvSpPr>
          <p:nvPr>
            <p:ph idx="1"/>
          </p:nvPr>
        </p:nvSpPr>
        <p:spPr>
          <a:xfrm>
            <a:off x="320984" y="1183690"/>
            <a:ext cx="7662628" cy="5141696"/>
          </a:xfrm>
        </p:spPr>
        <p:txBody>
          <a:bodyPr>
            <a:normAutofit/>
          </a:bodyPr>
          <a:lstStyle/>
          <a:p>
            <a:pPr marL="0" indent="0" rtl="0">
              <a:buNone/>
            </a:pPr>
            <a:r>
              <a:rPr lang="da-DK" sz="2000" dirty="0"/>
              <a:t>Med SOP’ere stræber man efter at forbedre processer igen og igen og ultimativt mod World Class performance.</a:t>
            </a:r>
          </a:p>
          <a:p>
            <a:pPr marL="0" indent="0" rtl="0">
              <a:buNone/>
            </a:pPr>
            <a:r>
              <a:rPr lang="da-DK" sz="2000" dirty="0"/>
              <a:t>Med hårdt arbejde og dedikation kan man flytte processerne op af trappen, men det kræver langt mere at sikre, at de ikke falder tilbage til tidligere niveau kort tid efter. </a:t>
            </a:r>
          </a:p>
        </p:txBody>
      </p:sp>
    </p:spTree>
    <p:extLst>
      <p:ext uri="{BB962C8B-B14F-4D97-AF65-F5344CB8AC3E}">
        <p14:creationId xmlns:p14="http://schemas.microsoft.com/office/powerpoint/2010/main" val="318125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circle(in)">
                                      <p:cBhvr>
                                        <p:cTn id="5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pic>
        <p:nvPicPr>
          <p:cNvPr id="22" name="Billede 21">
            <a:extLst>
              <a:ext uri="{FF2B5EF4-FFF2-40B4-BE49-F238E27FC236}">
                <a16:creationId xmlns:a16="http://schemas.microsoft.com/office/drawing/2014/main" id="{EDB1B371-A8FF-1A91-84FB-366C7D8F5D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743" y="2538019"/>
            <a:ext cx="2899663" cy="2899663"/>
          </a:xfrm>
          <a:prstGeom prst="rect">
            <a:avLst/>
          </a:prstGeom>
        </p:spPr>
      </p:pic>
      <p:pic>
        <p:nvPicPr>
          <p:cNvPr id="23" name="Billede 22">
            <a:extLst>
              <a:ext uri="{FF2B5EF4-FFF2-40B4-BE49-F238E27FC236}">
                <a16:creationId xmlns:a16="http://schemas.microsoft.com/office/drawing/2014/main" id="{2182E5AA-4442-4CCB-8E1F-59899DA787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7906" y="2538019"/>
            <a:ext cx="2899662" cy="2899662"/>
          </a:xfrm>
          <a:prstGeom prst="rect">
            <a:avLst/>
          </a:prstGeom>
        </p:spPr>
      </p:pic>
      <p:pic>
        <p:nvPicPr>
          <p:cNvPr id="24" name="Billede 23">
            <a:extLst>
              <a:ext uri="{FF2B5EF4-FFF2-40B4-BE49-F238E27FC236}">
                <a16:creationId xmlns:a16="http://schemas.microsoft.com/office/drawing/2014/main" id="{0BCD409D-3C34-5ED2-8BF2-75AEDEC9F2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7340" y="2543334"/>
            <a:ext cx="2901600" cy="2901600"/>
          </a:xfrm>
          <a:prstGeom prst="rect">
            <a:avLst/>
          </a:prstGeom>
        </p:spPr>
      </p:pic>
      <p:sp>
        <p:nvSpPr>
          <p:cNvPr id="25" name="Ellipse 24">
            <a:extLst>
              <a:ext uri="{FF2B5EF4-FFF2-40B4-BE49-F238E27FC236}">
                <a16:creationId xmlns:a16="http://schemas.microsoft.com/office/drawing/2014/main" id="{0D5BFF08-B0BD-04ED-8C67-C5EA5B7AE277}"/>
              </a:ext>
            </a:extLst>
          </p:cNvPr>
          <p:cNvSpPr/>
          <p:nvPr/>
        </p:nvSpPr>
        <p:spPr>
          <a:xfrm>
            <a:off x="2115133" y="2899442"/>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26" name="Ellipse 25">
            <a:extLst>
              <a:ext uri="{FF2B5EF4-FFF2-40B4-BE49-F238E27FC236}">
                <a16:creationId xmlns:a16="http://schemas.microsoft.com/office/drawing/2014/main" id="{7C3653AA-C63E-751E-7141-E8F96528C497}"/>
              </a:ext>
            </a:extLst>
          </p:cNvPr>
          <p:cNvSpPr/>
          <p:nvPr/>
        </p:nvSpPr>
        <p:spPr>
          <a:xfrm>
            <a:off x="1370619" y="3347226"/>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27" name="Ellipse 26">
            <a:extLst>
              <a:ext uri="{FF2B5EF4-FFF2-40B4-BE49-F238E27FC236}">
                <a16:creationId xmlns:a16="http://schemas.microsoft.com/office/drawing/2014/main" id="{7F21D4DE-5D80-A736-4DF0-2275EA06897C}"/>
              </a:ext>
            </a:extLst>
          </p:cNvPr>
          <p:cNvSpPr/>
          <p:nvPr/>
        </p:nvSpPr>
        <p:spPr>
          <a:xfrm>
            <a:off x="1696035" y="3872394"/>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28" name="Ellipse 27">
            <a:extLst>
              <a:ext uri="{FF2B5EF4-FFF2-40B4-BE49-F238E27FC236}">
                <a16:creationId xmlns:a16="http://schemas.microsoft.com/office/drawing/2014/main" id="{4EE1DCF3-BB74-FC52-73D7-5124E6733E07}"/>
              </a:ext>
            </a:extLst>
          </p:cNvPr>
          <p:cNvSpPr/>
          <p:nvPr/>
        </p:nvSpPr>
        <p:spPr>
          <a:xfrm>
            <a:off x="2316605" y="4350660"/>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29" name="Ellipse 28">
            <a:extLst>
              <a:ext uri="{FF2B5EF4-FFF2-40B4-BE49-F238E27FC236}">
                <a16:creationId xmlns:a16="http://schemas.microsoft.com/office/drawing/2014/main" id="{4023BE95-D0DA-C9A5-AE03-99B978D160A4}"/>
              </a:ext>
            </a:extLst>
          </p:cNvPr>
          <p:cNvSpPr/>
          <p:nvPr/>
        </p:nvSpPr>
        <p:spPr>
          <a:xfrm>
            <a:off x="2241759" y="4831924"/>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0" name="Ellipse 29">
            <a:extLst>
              <a:ext uri="{FF2B5EF4-FFF2-40B4-BE49-F238E27FC236}">
                <a16:creationId xmlns:a16="http://schemas.microsoft.com/office/drawing/2014/main" id="{AC8C5F0C-5F76-1B58-693F-7C784CC50F80}"/>
              </a:ext>
            </a:extLst>
          </p:cNvPr>
          <p:cNvSpPr/>
          <p:nvPr/>
        </p:nvSpPr>
        <p:spPr>
          <a:xfrm>
            <a:off x="2820667" y="3706589"/>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1" name="Ellipse 30">
            <a:extLst>
              <a:ext uri="{FF2B5EF4-FFF2-40B4-BE49-F238E27FC236}">
                <a16:creationId xmlns:a16="http://schemas.microsoft.com/office/drawing/2014/main" id="{E962C607-23D0-C073-2F82-24181C43F76D}"/>
              </a:ext>
            </a:extLst>
          </p:cNvPr>
          <p:cNvSpPr/>
          <p:nvPr/>
        </p:nvSpPr>
        <p:spPr>
          <a:xfrm>
            <a:off x="976942" y="4230845"/>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2" name="Ellipse 31">
            <a:extLst>
              <a:ext uri="{FF2B5EF4-FFF2-40B4-BE49-F238E27FC236}">
                <a16:creationId xmlns:a16="http://schemas.microsoft.com/office/drawing/2014/main" id="{9DD0C8BF-398D-EF08-4DAE-BFFB76C35BA3}"/>
              </a:ext>
            </a:extLst>
          </p:cNvPr>
          <p:cNvSpPr/>
          <p:nvPr/>
        </p:nvSpPr>
        <p:spPr>
          <a:xfrm>
            <a:off x="5138143" y="2976492"/>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3" name="Ellipse 32">
            <a:extLst>
              <a:ext uri="{FF2B5EF4-FFF2-40B4-BE49-F238E27FC236}">
                <a16:creationId xmlns:a16="http://schemas.microsoft.com/office/drawing/2014/main" id="{C257F656-2492-A3D1-65F6-99A501E16FB6}"/>
              </a:ext>
            </a:extLst>
          </p:cNvPr>
          <p:cNvSpPr/>
          <p:nvPr/>
        </p:nvSpPr>
        <p:spPr>
          <a:xfrm>
            <a:off x="5125064" y="3189793"/>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4" name="Ellipse 33">
            <a:extLst>
              <a:ext uri="{FF2B5EF4-FFF2-40B4-BE49-F238E27FC236}">
                <a16:creationId xmlns:a16="http://schemas.microsoft.com/office/drawing/2014/main" id="{985862A8-2688-0F12-E7DB-01EF9D290B7B}"/>
              </a:ext>
            </a:extLst>
          </p:cNvPr>
          <p:cNvSpPr/>
          <p:nvPr/>
        </p:nvSpPr>
        <p:spPr>
          <a:xfrm>
            <a:off x="5145007" y="3347226"/>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5" name="Ellipse 34">
            <a:extLst>
              <a:ext uri="{FF2B5EF4-FFF2-40B4-BE49-F238E27FC236}">
                <a16:creationId xmlns:a16="http://schemas.microsoft.com/office/drawing/2014/main" id="{2A1B6A40-A334-D06B-C462-E26107EACCB7}"/>
              </a:ext>
            </a:extLst>
          </p:cNvPr>
          <p:cNvSpPr/>
          <p:nvPr/>
        </p:nvSpPr>
        <p:spPr>
          <a:xfrm>
            <a:off x="5366304" y="3291927"/>
            <a:ext cx="125371" cy="1137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6" name="Ellipse 35">
            <a:extLst>
              <a:ext uri="{FF2B5EF4-FFF2-40B4-BE49-F238E27FC236}">
                <a16:creationId xmlns:a16="http://schemas.microsoft.com/office/drawing/2014/main" id="{67D39CB1-BC1F-56CD-75FD-67A51D7E234A}"/>
              </a:ext>
            </a:extLst>
          </p:cNvPr>
          <p:cNvSpPr/>
          <p:nvPr/>
        </p:nvSpPr>
        <p:spPr>
          <a:xfrm>
            <a:off x="4921416" y="3034971"/>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7" name="Ellipse 36">
            <a:extLst>
              <a:ext uri="{FF2B5EF4-FFF2-40B4-BE49-F238E27FC236}">
                <a16:creationId xmlns:a16="http://schemas.microsoft.com/office/drawing/2014/main" id="{F691D5D1-F9AE-0FD7-F9DB-83615073A0B1}"/>
              </a:ext>
            </a:extLst>
          </p:cNvPr>
          <p:cNvSpPr/>
          <p:nvPr/>
        </p:nvSpPr>
        <p:spPr>
          <a:xfrm>
            <a:off x="5320853" y="3053975"/>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8" name="Ellipse 37">
            <a:extLst>
              <a:ext uri="{FF2B5EF4-FFF2-40B4-BE49-F238E27FC236}">
                <a16:creationId xmlns:a16="http://schemas.microsoft.com/office/drawing/2014/main" id="{368F5D60-FC52-7DDA-ED31-881824827712}"/>
              </a:ext>
            </a:extLst>
          </p:cNvPr>
          <p:cNvSpPr/>
          <p:nvPr/>
        </p:nvSpPr>
        <p:spPr>
          <a:xfrm>
            <a:off x="4960452" y="3288747"/>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39" name="Ellipse 38">
            <a:extLst>
              <a:ext uri="{FF2B5EF4-FFF2-40B4-BE49-F238E27FC236}">
                <a16:creationId xmlns:a16="http://schemas.microsoft.com/office/drawing/2014/main" id="{8F604948-2B55-7AAB-C344-9224974C1B94}"/>
              </a:ext>
            </a:extLst>
          </p:cNvPr>
          <p:cNvSpPr/>
          <p:nvPr/>
        </p:nvSpPr>
        <p:spPr>
          <a:xfrm>
            <a:off x="7592126" y="3763173"/>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40" name="Ellipse 39">
            <a:extLst>
              <a:ext uri="{FF2B5EF4-FFF2-40B4-BE49-F238E27FC236}">
                <a16:creationId xmlns:a16="http://schemas.microsoft.com/office/drawing/2014/main" id="{12DF600B-092F-84D8-E1F2-B746681FE1E7}"/>
              </a:ext>
            </a:extLst>
          </p:cNvPr>
          <p:cNvSpPr/>
          <p:nvPr/>
        </p:nvSpPr>
        <p:spPr>
          <a:xfrm>
            <a:off x="7579047" y="3976474"/>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41" name="Ellipse 40">
            <a:extLst>
              <a:ext uri="{FF2B5EF4-FFF2-40B4-BE49-F238E27FC236}">
                <a16:creationId xmlns:a16="http://schemas.microsoft.com/office/drawing/2014/main" id="{BD69978F-D5F7-8905-2628-1161421C53E6}"/>
              </a:ext>
            </a:extLst>
          </p:cNvPr>
          <p:cNvSpPr/>
          <p:nvPr/>
        </p:nvSpPr>
        <p:spPr>
          <a:xfrm>
            <a:off x="7598990" y="4133907"/>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42" name="Ellipse 41">
            <a:extLst>
              <a:ext uri="{FF2B5EF4-FFF2-40B4-BE49-F238E27FC236}">
                <a16:creationId xmlns:a16="http://schemas.microsoft.com/office/drawing/2014/main" id="{32EE271A-7A6F-8664-B911-0004EA92BB5F}"/>
              </a:ext>
            </a:extLst>
          </p:cNvPr>
          <p:cNvSpPr/>
          <p:nvPr/>
        </p:nvSpPr>
        <p:spPr>
          <a:xfrm>
            <a:off x="7375399" y="3821652"/>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43" name="Ellipse 42">
            <a:extLst>
              <a:ext uri="{FF2B5EF4-FFF2-40B4-BE49-F238E27FC236}">
                <a16:creationId xmlns:a16="http://schemas.microsoft.com/office/drawing/2014/main" id="{CE254281-8F45-D5B4-F6A8-DF77DE140F76}"/>
              </a:ext>
            </a:extLst>
          </p:cNvPr>
          <p:cNvSpPr/>
          <p:nvPr/>
        </p:nvSpPr>
        <p:spPr>
          <a:xfrm>
            <a:off x="7774836" y="3840656"/>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44" name="Ellipse 43">
            <a:extLst>
              <a:ext uri="{FF2B5EF4-FFF2-40B4-BE49-F238E27FC236}">
                <a16:creationId xmlns:a16="http://schemas.microsoft.com/office/drawing/2014/main" id="{78698569-4218-8828-50C3-43884AA7556B}"/>
              </a:ext>
            </a:extLst>
          </p:cNvPr>
          <p:cNvSpPr/>
          <p:nvPr/>
        </p:nvSpPr>
        <p:spPr>
          <a:xfrm>
            <a:off x="7414435" y="4075428"/>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45" name="Ellipse 44">
            <a:extLst>
              <a:ext uri="{FF2B5EF4-FFF2-40B4-BE49-F238E27FC236}">
                <a16:creationId xmlns:a16="http://schemas.microsoft.com/office/drawing/2014/main" id="{8BB48F29-1EC8-A6BA-DBEF-71AA05C7C8B0}"/>
              </a:ext>
            </a:extLst>
          </p:cNvPr>
          <p:cNvSpPr/>
          <p:nvPr/>
        </p:nvSpPr>
        <p:spPr>
          <a:xfrm>
            <a:off x="7820909" y="4110019"/>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pic>
        <p:nvPicPr>
          <p:cNvPr id="46" name="Billede 45">
            <a:extLst>
              <a:ext uri="{FF2B5EF4-FFF2-40B4-BE49-F238E27FC236}">
                <a16:creationId xmlns:a16="http://schemas.microsoft.com/office/drawing/2014/main" id="{6E9A5D20-EE01-EB21-7B21-20F6D8D7FD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23510" y="2554331"/>
            <a:ext cx="2901600" cy="2901600"/>
          </a:xfrm>
          <a:prstGeom prst="rect">
            <a:avLst/>
          </a:prstGeom>
        </p:spPr>
      </p:pic>
      <p:sp>
        <p:nvSpPr>
          <p:cNvPr id="47" name="Ellipse 46">
            <a:extLst>
              <a:ext uri="{FF2B5EF4-FFF2-40B4-BE49-F238E27FC236}">
                <a16:creationId xmlns:a16="http://schemas.microsoft.com/office/drawing/2014/main" id="{5F23A3F4-597F-EAB2-2815-9635EB675BF0}"/>
              </a:ext>
            </a:extLst>
          </p:cNvPr>
          <p:cNvSpPr/>
          <p:nvPr/>
        </p:nvSpPr>
        <p:spPr>
          <a:xfrm>
            <a:off x="10383676" y="3802798"/>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48" name="Ellipse 47">
            <a:extLst>
              <a:ext uri="{FF2B5EF4-FFF2-40B4-BE49-F238E27FC236}">
                <a16:creationId xmlns:a16="http://schemas.microsoft.com/office/drawing/2014/main" id="{FBC28B59-9E6B-1351-45CA-B2A855D9F9F4}"/>
              </a:ext>
            </a:extLst>
          </p:cNvPr>
          <p:cNvSpPr/>
          <p:nvPr/>
        </p:nvSpPr>
        <p:spPr>
          <a:xfrm>
            <a:off x="10434662" y="4016099"/>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49" name="Ellipse 48">
            <a:extLst>
              <a:ext uri="{FF2B5EF4-FFF2-40B4-BE49-F238E27FC236}">
                <a16:creationId xmlns:a16="http://schemas.microsoft.com/office/drawing/2014/main" id="{3D329EC5-23B1-8D29-970A-0BB3A2146967}"/>
              </a:ext>
            </a:extLst>
          </p:cNvPr>
          <p:cNvSpPr/>
          <p:nvPr/>
        </p:nvSpPr>
        <p:spPr>
          <a:xfrm>
            <a:off x="10396513" y="4146397"/>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50" name="Ellipse 49">
            <a:extLst>
              <a:ext uri="{FF2B5EF4-FFF2-40B4-BE49-F238E27FC236}">
                <a16:creationId xmlns:a16="http://schemas.microsoft.com/office/drawing/2014/main" id="{D2C99FA5-2DE9-0D97-35F5-F56B60062FCD}"/>
              </a:ext>
            </a:extLst>
          </p:cNvPr>
          <p:cNvSpPr/>
          <p:nvPr/>
        </p:nvSpPr>
        <p:spPr>
          <a:xfrm>
            <a:off x="10320504" y="3880281"/>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51" name="Ellipse 50">
            <a:extLst>
              <a:ext uri="{FF2B5EF4-FFF2-40B4-BE49-F238E27FC236}">
                <a16:creationId xmlns:a16="http://schemas.microsoft.com/office/drawing/2014/main" id="{7662AC15-7247-AC4A-893C-76B07AD12D2C}"/>
              </a:ext>
            </a:extLst>
          </p:cNvPr>
          <p:cNvSpPr/>
          <p:nvPr/>
        </p:nvSpPr>
        <p:spPr>
          <a:xfrm>
            <a:off x="10521885" y="3899141"/>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52" name="Ellipse 51">
            <a:extLst>
              <a:ext uri="{FF2B5EF4-FFF2-40B4-BE49-F238E27FC236}">
                <a16:creationId xmlns:a16="http://schemas.microsoft.com/office/drawing/2014/main" id="{DC9C4BB2-A466-2DD2-577D-C8ED1A3F9326}"/>
              </a:ext>
            </a:extLst>
          </p:cNvPr>
          <p:cNvSpPr/>
          <p:nvPr/>
        </p:nvSpPr>
        <p:spPr>
          <a:xfrm>
            <a:off x="10299712" y="4043672"/>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53" name="Ellipse 52">
            <a:extLst>
              <a:ext uri="{FF2B5EF4-FFF2-40B4-BE49-F238E27FC236}">
                <a16:creationId xmlns:a16="http://schemas.microsoft.com/office/drawing/2014/main" id="{F1866E20-E59C-4C0D-2C39-6DE527D1B637}"/>
              </a:ext>
            </a:extLst>
          </p:cNvPr>
          <p:cNvSpPr/>
          <p:nvPr/>
        </p:nvSpPr>
        <p:spPr>
          <a:xfrm>
            <a:off x="10584571" y="4017322"/>
            <a:ext cx="125372" cy="1169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highlight>
                <a:srgbClr val="FF0000"/>
              </a:highlight>
            </a:endParaRP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4" y="1183690"/>
            <a:ext cx="11353780" cy="5141696"/>
          </a:xfrm>
        </p:spPr>
        <p:txBody>
          <a:bodyPr>
            <a:normAutofit/>
          </a:bodyPr>
          <a:lstStyle/>
          <a:p>
            <a:pPr marL="0" indent="0">
              <a:spcBef>
                <a:spcPts val="300"/>
              </a:spcBef>
              <a:buNone/>
            </a:pPr>
            <a:r>
              <a:rPr lang="da-DK" sz="2000" dirty="0"/>
              <a:t>SOP tankegangen stræber efter standardiserede processer, hvori der er minimal variation og som levere et stabilt og forudsigeligt output. De standardiserede processer forbedres igen og igen igennem løbende forbedringer.</a:t>
            </a:r>
          </a:p>
        </p:txBody>
      </p:sp>
    </p:spTree>
    <p:extLst>
      <p:ext uri="{BB962C8B-B14F-4D97-AF65-F5344CB8AC3E}">
        <p14:creationId xmlns:p14="http://schemas.microsoft.com/office/powerpoint/2010/main" val="72379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arn(inVertical)">
                                      <p:cBhvr>
                                        <p:cTn id="16" dur="500"/>
                                        <p:tgtEl>
                                          <p:spTgt spid="2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arn(inVertical)">
                                      <p:cBhvr>
                                        <p:cTn id="48" dur="500"/>
                                        <p:tgtEl>
                                          <p:spTgt spid="3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arn(inVertical)">
                                      <p:cBhvr>
                                        <p:cTn id="51" dur="500"/>
                                        <p:tgtEl>
                                          <p:spTgt spid="3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inVertical)">
                                      <p:cBhvr>
                                        <p:cTn id="65" dur="500"/>
                                        <p:tgtEl>
                                          <p:spTgt spid="40"/>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arn(inVertical)">
                                      <p:cBhvr>
                                        <p:cTn id="74" dur="500"/>
                                        <p:tgtEl>
                                          <p:spTgt spid="43"/>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barn(inVertical)">
                                      <p:cBhvr>
                                        <p:cTn id="77" dur="500"/>
                                        <p:tgtEl>
                                          <p:spTgt spid="44"/>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barn(inVertical)">
                                      <p:cBhvr>
                                        <p:cTn id="80" dur="5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barn(inVertical)">
                                      <p:cBhvr>
                                        <p:cTn id="85" dur="500"/>
                                        <p:tgtEl>
                                          <p:spTgt spid="46"/>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barn(inVertical)">
                                      <p:cBhvr>
                                        <p:cTn id="88" dur="500"/>
                                        <p:tgtEl>
                                          <p:spTgt spid="4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barn(inVertical)">
                                      <p:cBhvr>
                                        <p:cTn id="91" dur="500"/>
                                        <p:tgtEl>
                                          <p:spTgt spid="4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barn(inVertical)">
                                      <p:cBhvr>
                                        <p:cTn id="94" dur="500"/>
                                        <p:tgtEl>
                                          <p:spTgt spid="49"/>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arn(inVertical)">
                                      <p:cBhvr>
                                        <p:cTn id="97" dur="500"/>
                                        <p:tgtEl>
                                          <p:spTgt spid="5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barn(inVertical)">
                                      <p:cBhvr>
                                        <p:cTn id="100" dur="500"/>
                                        <p:tgtEl>
                                          <p:spTgt spid="51"/>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barn(inVertical)">
                                      <p:cBhvr>
                                        <p:cTn id="103" dur="500"/>
                                        <p:tgtEl>
                                          <p:spTgt spid="52"/>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barn(inVertical)">
                                      <p:cBhvr>
                                        <p:cTn id="10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animBg="1"/>
      <p:bldP spid="49" grpId="0" animBg="1"/>
      <p:bldP spid="50" grpId="0" animBg="1"/>
      <p:bldP spid="51" grpId="0" animBg="1"/>
      <p:bldP spid="52" grpId="0" animBg="1"/>
      <p:bldP spid="5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Har i SOP’ere på jeres virksomhed, og virker de efter hensigten?</a:t>
            </a:r>
          </a:p>
          <a:p>
            <a:pPr marL="0" marR="0" indent="0">
              <a:spcBef>
                <a:spcPts val="300"/>
              </a:spcBef>
              <a:buNone/>
            </a:pPr>
            <a:endParaRPr lang="da-DK" sz="2000" dirty="0"/>
          </a:p>
          <a:p>
            <a:pPr marL="0" marR="0" indent="0">
              <a:spcBef>
                <a:spcPts val="300"/>
              </a:spcBef>
              <a:buNone/>
            </a:pPr>
            <a:r>
              <a:rPr lang="da-DK" sz="2000" dirty="0"/>
              <a:t>Sæt jer 4 sammen og snak opgaven igennem. Resultatet deles med resten når tiden er omme.</a:t>
            </a:r>
          </a:p>
          <a:p>
            <a:pPr marL="0" marR="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175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4" y="1183690"/>
            <a:ext cx="11353780" cy="5141696"/>
          </a:xfrm>
        </p:spPr>
        <p:txBody>
          <a:bodyPr>
            <a:normAutofit/>
          </a:bodyPr>
          <a:lstStyle/>
          <a:p>
            <a:pPr marL="0" indent="0">
              <a:spcBef>
                <a:spcPts val="300"/>
              </a:spcBef>
              <a:buNone/>
            </a:pPr>
            <a:r>
              <a:rPr lang="da-DK" sz="2000" dirty="0"/>
              <a:t>Hvorfor er det vigtigt at have SOP’ere</a:t>
            </a:r>
          </a:p>
          <a:p>
            <a:pPr>
              <a:spcBef>
                <a:spcPts val="300"/>
              </a:spcBef>
            </a:pPr>
            <a:r>
              <a:rPr lang="da-DK" sz="2000" dirty="0"/>
              <a:t>Give folk al den information om sikkerhed, sundhed, miljø og drift, der er nødvendig for at udføre et job korrekt</a:t>
            </a:r>
          </a:p>
          <a:p>
            <a:pPr>
              <a:spcBef>
                <a:spcPts val="300"/>
              </a:spcBef>
            </a:pPr>
            <a:r>
              <a:rPr lang="da-DK" sz="2000" dirty="0"/>
              <a:t>Sikre at produktionsoperationer udføres konsekvent for at opretholde kvalitetskontrol af processer og produkter</a:t>
            </a:r>
          </a:p>
          <a:p>
            <a:pPr>
              <a:spcBef>
                <a:spcPts val="300"/>
              </a:spcBef>
            </a:pPr>
            <a:r>
              <a:rPr lang="da-DK" sz="2000" dirty="0"/>
              <a:t>Sikre at processer fortsætter uafbrudt og afsluttes efter en fastsat tidsplan</a:t>
            </a:r>
          </a:p>
          <a:p>
            <a:pPr>
              <a:spcBef>
                <a:spcPts val="300"/>
              </a:spcBef>
            </a:pPr>
            <a:r>
              <a:rPr lang="da-DK" sz="2000" dirty="0"/>
              <a:t>Sikre at der ikke opstår fejl i produktionen og andre processer, der ville skade nogen i de omgivende omgivelser/områder</a:t>
            </a:r>
          </a:p>
          <a:p>
            <a:pPr>
              <a:spcBef>
                <a:spcPts val="300"/>
              </a:spcBef>
            </a:pPr>
            <a:r>
              <a:rPr lang="da-DK" sz="2000" dirty="0"/>
              <a:t>Sikre at godkendte procedurer følges i overensstemmelse med virksomhedens og myndighedernes regler</a:t>
            </a:r>
          </a:p>
          <a:p>
            <a:pPr>
              <a:spcBef>
                <a:spcPts val="300"/>
              </a:spcBef>
            </a:pPr>
            <a:r>
              <a:rPr lang="da-DK" sz="2000" dirty="0"/>
              <a:t>Tjene som et træningsdokument for at undervise brugere om den proces, som </a:t>
            </a:r>
            <a:r>
              <a:rPr lang="da-DK" sz="2000" dirty="0" err="1"/>
              <a:t>SOP'en</a:t>
            </a:r>
            <a:r>
              <a:rPr lang="da-DK" sz="2000" dirty="0"/>
              <a:t> blev skrevet til</a:t>
            </a:r>
          </a:p>
          <a:p>
            <a:pPr>
              <a:spcBef>
                <a:spcPts val="300"/>
              </a:spcBef>
            </a:pPr>
            <a:r>
              <a:rPr lang="da-DK" sz="2000" dirty="0"/>
              <a:t>Tjene som en tjekliste for kolleger, der observerer jobpræstationer for at styrke korrekt præstation</a:t>
            </a:r>
          </a:p>
          <a:p>
            <a:pPr>
              <a:spcBef>
                <a:spcPts val="300"/>
              </a:spcBef>
            </a:pPr>
            <a:r>
              <a:rPr lang="nb-NO" sz="2000" dirty="0"/>
              <a:t>Fungere som tjekliste for eksterne audiotorer</a:t>
            </a:r>
            <a:endParaRPr lang="da-DK" sz="2000" dirty="0"/>
          </a:p>
          <a:p>
            <a:pPr>
              <a:spcBef>
                <a:spcPts val="300"/>
              </a:spcBef>
            </a:pPr>
            <a:r>
              <a:rPr lang="da-DK" sz="2000" dirty="0"/>
              <a:t>Fungere som en historisk registrering af hvordan, hvorfor og hvornår af trin i en eksisterende proces</a:t>
            </a:r>
          </a:p>
          <a:p>
            <a:pPr>
              <a:spcBef>
                <a:spcPts val="300"/>
              </a:spcBef>
            </a:pPr>
            <a:r>
              <a:rPr lang="da-DK" sz="2000" dirty="0"/>
              <a:t>Dette giver et faktuelt grundlag for at revidere de trin, når en proces eller udstyr ændres</a:t>
            </a:r>
          </a:p>
          <a:p>
            <a:pPr>
              <a:spcBef>
                <a:spcPts val="300"/>
              </a:spcBef>
            </a:pPr>
            <a:r>
              <a:rPr lang="da-DK" sz="2000" dirty="0"/>
              <a:t>Fungere som en forklaring på trin i en proces til gennemgang i eventuelle ulykkesundersøgelser</a:t>
            </a:r>
          </a:p>
          <a:p>
            <a:pPr>
              <a:spcBef>
                <a:spcPts val="300"/>
              </a:spcBef>
            </a:pPr>
            <a:endParaRPr lang="da-DK" sz="2000" dirty="0"/>
          </a:p>
        </p:txBody>
      </p:sp>
    </p:spTree>
    <p:extLst>
      <p:ext uri="{BB962C8B-B14F-4D97-AF65-F5344CB8AC3E}">
        <p14:creationId xmlns:p14="http://schemas.microsoft.com/office/powerpoint/2010/main" val="562262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4" y="1183690"/>
            <a:ext cx="11353780" cy="5141696"/>
          </a:xfrm>
        </p:spPr>
        <p:txBody>
          <a:bodyPr>
            <a:normAutofit/>
          </a:bodyPr>
          <a:lstStyle/>
          <a:p>
            <a:pPr marL="0" indent="0">
              <a:spcBef>
                <a:spcPts val="300"/>
              </a:spcBef>
              <a:buNone/>
            </a:pPr>
            <a:r>
              <a:rPr lang="da-DK" sz="2000" dirty="0"/>
              <a:t>Hvorfor er det vigtigt at have SOP’ere</a:t>
            </a:r>
          </a:p>
          <a:p>
            <a:pPr>
              <a:spcBef>
                <a:spcPts val="300"/>
              </a:spcBef>
            </a:pPr>
            <a:r>
              <a:rPr lang="da-DK" sz="2000" dirty="0"/>
              <a:t>Reducerer verbal kommunikation</a:t>
            </a:r>
          </a:p>
          <a:p>
            <a:pPr>
              <a:spcBef>
                <a:spcPts val="300"/>
              </a:spcBef>
            </a:pPr>
            <a:r>
              <a:rPr lang="da-DK" sz="2000" dirty="0"/>
              <a:t>Sparer tid og penge</a:t>
            </a:r>
          </a:p>
          <a:p>
            <a:pPr>
              <a:spcBef>
                <a:spcPts val="300"/>
              </a:spcBef>
            </a:pPr>
            <a:r>
              <a:rPr lang="da-DK" sz="2000" dirty="0"/>
              <a:t>Reducerer indlæringskurven for nye medarbejdere</a:t>
            </a:r>
          </a:p>
          <a:p>
            <a:pPr>
              <a:spcBef>
                <a:spcPts val="300"/>
              </a:spcBef>
            </a:pPr>
            <a:r>
              <a:rPr lang="da-DK" sz="2000" dirty="0"/>
              <a:t>Reducerer antal fejl</a:t>
            </a:r>
          </a:p>
          <a:p>
            <a:pPr>
              <a:spcBef>
                <a:spcPts val="300"/>
              </a:spcBef>
            </a:pPr>
            <a:r>
              <a:rPr lang="da-DK" sz="2000" dirty="0"/>
              <a:t>Reducere kaos i rutineopgaver</a:t>
            </a:r>
          </a:p>
          <a:p>
            <a:pPr>
              <a:spcBef>
                <a:spcPts val="300"/>
              </a:spcBef>
            </a:pPr>
            <a:r>
              <a:rPr lang="da-DK" sz="2000" dirty="0"/>
              <a:t>Øger medarbejder produktiviteten</a:t>
            </a:r>
          </a:p>
          <a:p>
            <a:pPr>
              <a:spcBef>
                <a:spcPts val="300"/>
              </a:spcBef>
            </a:pPr>
            <a:r>
              <a:rPr lang="da-DK" sz="2000" dirty="0"/>
              <a:t>Gør det lettere at skalere </a:t>
            </a:r>
          </a:p>
          <a:p>
            <a:pPr>
              <a:spcBef>
                <a:spcPts val="300"/>
              </a:spcBef>
            </a:pPr>
            <a:endParaRPr lang="da-DK" sz="2000" dirty="0"/>
          </a:p>
        </p:txBody>
      </p:sp>
    </p:spTree>
    <p:extLst>
      <p:ext uri="{BB962C8B-B14F-4D97-AF65-F5344CB8AC3E}">
        <p14:creationId xmlns:p14="http://schemas.microsoft.com/office/powerpoint/2010/main" val="1008200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DD6F9915-B46D-CEC3-D2B5-75ECFC522F16}"/>
              </a:ext>
            </a:extLst>
          </p:cNvPr>
          <p:cNvPicPr>
            <a:picLocks noChangeAspect="1"/>
          </p:cNvPicPr>
          <p:nvPr/>
        </p:nvPicPr>
        <p:blipFill>
          <a:blip r:embed="rId2"/>
          <a:stretch>
            <a:fillRect/>
          </a:stretch>
        </p:blipFill>
        <p:spPr>
          <a:xfrm>
            <a:off x="1893455" y="1603403"/>
            <a:ext cx="8793014" cy="4831860"/>
          </a:xfrm>
          <a:prstGeom prst="rect">
            <a:avLst/>
          </a:prstGeom>
        </p:spPr>
      </p:pic>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4" y="1183690"/>
            <a:ext cx="11353780" cy="5141696"/>
          </a:xfrm>
        </p:spPr>
        <p:txBody>
          <a:bodyPr>
            <a:normAutofit/>
          </a:bodyPr>
          <a:lstStyle/>
          <a:p>
            <a:pPr marL="0" indent="0">
              <a:spcBef>
                <a:spcPts val="300"/>
              </a:spcBef>
              <a:buNone/>
            </a:pPr>
            <a:r>
              <a:rPr lang="da-DK" sz="2000" dirty="0"/>
              <a:t>Velbeskrevne SOP’ere har stor positiv indvirkning på de 8 kendte Lean spildtyper.</a:t>
            </a:r>
          </a:p>
          <a:p>
            <a:pPr marL="0" indent="0">
              <a:spcBef>
                <a:spcPts val="300"/>
              </a:spcBef>
              <a:buNone/>
            </a:pPr>
            <a:endParaRPr lang="da-DK" sz="2000" dirty="0"/>
          </a:p>
        </p:txBody>
      </p:sp>
    </p:spTree>
    <p:extLst>
      <p:ext uri="{BB962C8B-B14F-4D97-AF65-F5344CB8AC3E}">
        <p14:creationId xmlns:p14="http://schemas.microsoft.com/office/powerpoint/2010/main" val="900536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Har i spild på jeres virksomhed og hvordan indvikler det på dagligdagen?</a:t>
            </a:r>
          </a:p>
          <a:p>
            <a:pPr marL="0" marR="0" indent="0">
              <a:spcBef>
                <a:spcPts val="300"/>
              </a:spcBef>
              <a:buNone/>
            </a:pPr>
            <a:endParaRPr lang="da-DK" sz="2000" dirty="0"/>
          </a:p>
          <a:p>
            <a:pPr marL="0" marR="0" indent="0">
              <a:spcBef>
                <a:spcPts val="300"/>
              </a:spcBef>
              <a:buNone/>
            </a:pPr>
            <a:r>
              <a:rPr lang="da-DK" sz="2000" dirty="0"/>
              <a:t>Sæt jer 4 sammen og snak opgaven igennem. Resultatet deles med resten når tiden er omme.</a:t>
            </a:r>
          </a:p>
          <a:p>
            <a:pPr marL="0" marR="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876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4" y="1183690"/>
            <a:ext cx="11353780" cy="5141696"/>
          </a:xfrm>
        </p:spPr>
        <p:txBody>
          <a:bodyPr>
            <a:normAutofit/>
          </a:bodyPr>
          <a:lstStyle/>
          <a:p>
            <a:pPr marL="0" indent="0">
              <a:spcBef>
                <a:spcPts val="300"/>
              </a:spcBef>
              <a:buNone/>
            </a:pPr>
            <a:r>
              <a:rPr lang="da-DK" sz="2000" dirty="0"/>
              <a:t>Hvordan laver man en god SOP</a:t>
            </a:r>
          </a:p>
          <a:p>
            <a:pPr marL="0" indent="0">
              <a:buNone/>
            </a:pPr>
            <a:r>
              <a:rPr lang="da-DK" sz="2000" dirty="0"/>
              <a:t>SOP udviklingsprocessen er en fantastisk måde for Teams og deres ledere at samarbejde om, at dokumentere processer til gavn for alle. At udvikle og følge en aftalt ramme for SOP udvikling skaber en positiv følelse af samarbejde og Teamwork, og det vil lede til at forbedre effektiviteten i arbejdet og samarbejdet.     </a:t>
            </a:r>
          </a:p>
          <a:p>
            <a:pPr marL="0" indent="0">
              <a:buNone/>
            </a:pPr>
            <a:r>
              <a:rPr lang="da-DK" sz="2000" dirty="0"/>
              <a:t>SOP’ere skabes ikke over natten. Det kræver opmærksomhed for detaljer, og en forståelse og indsigt i forretningsprocesserne. </a:t>
            </a:r>
          </a:p>
          <a:p>
            <a:pPr marL="0" indent="0">
              <a:buNone/>
            </a:pPr>
            <a:r>
              <a:rPr lang="da-DK" sz="2000" dirty="0"/>
              <a:t>Det kan godt være at SOP konceptet virker simpelt, men hvis man ikke følger den definerede proces slavisk, og dermed får lavet dårlige SOP’ere, vil det have en signifikant negative indvirkning på organisationen.</a:t>
            </a:r>
          </a:p>
          <a:p>
            <a:pPr marL="0" indent="0">
              <a:buNone/>
            </a:pPr>
            <a:r>
              <a:rPr lang="da-DK" sz="2000" dirty="0"/>
              <a:t>SOP’ere skal ikke bare laves for at lave dem. De skal indgå som et strategisk værktøj, der hjælper til at skabe stabile og forudsigelige standard processer, som er lette at oplære eksisterende og nye kollegaer efter, og samtidig er de basen for det løbende forbedringsarbejde.</a:t>
            </a:r>
          </a:p>
        </p:txBody>
      </p:sp>
    </p:spTree>
    <p:extLst>
      <p:ext uri="{BB962C8B-B14F-4D97-AF65-F5344CB8AC3E}">
        <p14:creationId xmlns:p14="http://schemas.microsoft.com/office/powerpoint/2010/main" val="27019695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4" y="1183690"/>
            <a:ext cx="11353780" cy="5141696"/>
          </a:xfrm>
        </p:spPr>
        <p:txBody>
          <a:bodyPr>
            <a:normAutofit/>
          </a:bodyPr>
          <a:lstStyle/>
          <a:p>
            <a:pPr marL="0" indent="0">
              <a:spcBef>
                <a:spcPts val="300"/>
              </a:spcBef>
              <a:buNone/>
            </a:pPr>
            <a:r>
              <a:rPr lang="da-DK" sz="2000" dirty="0"/>
              <a:t>Hvordan laver man en god SOP</a:t>
            </a:r>
          </a:p>
          <a:p>
            <a:pPr marL="0" indent="0">
              <a:spcBef>
                <a:spcPts val="300"/>
              </a:spcBef>
              <a:buNone/>
            </a:pPr>
            <a:r>
              <a:rPr lang="da-DK" sz="2000" dirty="0"/>
              <a:t>STEP 1 – Lav en liste over processer som I mener behøver en SOP</a:t>
            </a:r>
          </a:p>
          <a:p>
            <a:pPr lvl="1">
              <a:spcBef>
                <a:spcPts val="300"/>
              </a:spcBef>
            </a:pPr>
            <a:r>
              <a:rPr lang="da-DK" sz="1600" dirty="0"/>
              <a:t>Hvert Team laver en liste som gennemgås med ledelsen</a:t>
            </a:r>
          </a:p>
          <a:p>
            <a:pPr lvl="1">
              <a:spcBef>
                <a:spcPts val="300"/>
              </a:spcBef>
            </a:pPr>
            <a:r>
              <a:rPr lang="da-DK" sz="1600" dirty="0"/>
              <a:t>De virksomhedskritiske processer med stort behov for standardisering udvælges</a:t>
            </a:r>
          </a:p>
          <a:p>
            <a:pPr lvl="1">
              <a:spcBef>
                <a:spcPts val="300"/>
              </a:spcBef>
            </a:pPr>
            <a:r>
              <a:rPr lang="da-DK" sz="1600" dirty="0"/>
              <a:t>Afdæk om der er </a:t>
            </a:r>
            <a:r>
              <a:rPr lang="da-DK" sz="1600" dirty="0" err="1"/>
              <a:t>SOP’er</a:t>
            </a:r>
            <a:r>
              <a:rPr lang="da-DK" sz="1600" dirty="0"/>
              <a:t> som dækker flere Teams og som kan/skal laves sammen mellem Teams  </a:t>
            </a:r>
          </a:p>
          <a:p>
            <a:pPr marL="0" indent="0">
              <a:spcBef>
                <a:spcPts val="300"/>
              </a:spcBef>
              <a:buNone/>
            </a:pPr>
            <a:r>
              <a:rPr lang="da-DK" sz="2000" dirty="0"/>
              <a:t>STEP 2 – Planlæg processen for at udvikle og vedligeholde </a:t>
            </a:r>
            <a:r>
              <a:rPr lang="da-DK" sz="2000" dirty="0" err="1"/>
              <a:t>SOP’erne</a:t>
            </a:r>
            <a:endParaRPr lang="da-DK" sz="2000" dirty="0"/>
          </a:p>
          <a:p>
            <a:pPr lvl="1">
              <a:lnSpc>
                <a:spcPct val="100000"/>
              </a:lnSpc>
              <a:spcBef>
                <a:spcPts val="300"/>
              </a:spcBef>
            </a:pPr>
            <a:r>
              <a:rPr lang="da-DK" sz="1600" dirty="0"/>
              <a:t>Beslut formatet (trin for trin, diagrammer, </a:t>
            </a:r>
            <a:r>
              <a:rPr lang="da-DK" sz="1600" dirty="0" err="1"/>
              <a:t>excel</a:t>
            </a:r>
            <a:r>
              <a:rPr lang="da-DK" sz="1600" dirty="0"/>
              <a:t>, </a:t>
            </a:r>
            <a:r>
              <a:rPr lang="da-DK" sz="1600" dirty="0" err="1"/>
              <a:t>word</a:t>
            </a:r>
            <a:r>
              <a:rPr lang="da-DK" sz="1600" dirty="0"/>
              <a:t>, med eller uden billeder…..)</a:t>
            </a:r>
          </a:p>
          <a:p>
            <a:pPr lvl="1">
              <a:lnSpc>
                <a:spcPct val="100000"/>
              </a:lnSpc>
              <a:spcBef>
                <a:spcPts val="300"/>
              </a:spcBef>
            </a:pPr>
            <a:r>
              <a:rPr lang="da-DK" sz="1600" dirty="0"/>
              <a:t>Lav en robust skabelon – husk at slutresultatet skal være én standard template. Vurder gerne flere template typer før det endelige valg</a:t>
            </a:r>
          </a:p>
          <a:p>
            <a:pPr lvl="1">
              <a:lnSpc>
                <a:spcPct val="100000"/>
              </a:lnSpc>
              <a:spcBef>
                <a:spcPts val="300"/>
              </a:spcBef>
            </a:pPr>
            <a:r>
              <a:rPr lang="da-DK" sz="1600" dirty="0"/>
              <a:t>Skab en formel godkendelses- og auditeringsproces. Hvem har den endelige godkendelsesbemyndigelse</a:t>
            </a:r>
          </a:p>
          <a:p>
            <a:pPr lvl="1">
              <a:lnSpc>
                <a:spcPct val="100000"/>
              </a:lnSpc>
              <a:spcBef>
                <a:spcPts val="300"/>
              </a:spcBef>
            </a:pPr>
            <a:r>
              <a:rPr lang="da-DK" sz="1600" dirty="0"/>
              <a:t>Hvordan skal adgangen være til </a:t>
            </a:r>
            <a:r>
              <a:rPr lang="da-DK" sz="1600" dirty="0" err="1"/>
              <a:t>SOP’erne</a:t>
            </a:r>
            <a:r>
              <a:rPr lang="da-DK" sz="1600" dirty="0"/>
              <a:t>. Ligger de elektronisk let tilgængelige eller er de udleveret i </a:t>
            </a:r>
            <a:r>
              <a:rPr lang="da-DK" sz="1600" dirty="0" err="1"/>
              <a:t>papriformat</a:t>
            </a:r>
            <a:r>
              <a:rPr lang="da-DK" sz="1600" dirty="0"/>
              <a:t> </a:t>
            </a:r>
          </a:p>
          <a:p>
            <a:pPr lvl="1">
              <a:lnSpc>
                <a:spcPct val="100000"/>
              </a:lnSpc>
              <a:spcBef>
                <a:spcPts val="300"/>
              </a:spcBef>
            </a:pPr>
            <a:r>
              <a:rPr lang="da-DK" sz="1600" dirty="0"/>
              <a:t>Sørg for at de er versionsstyrede, så man kan følge udviklingen i opdateringen</a:t>
            </a:r>
          </a:p>
          <a:p>
            <a:pPr marL="0" indent="0">
              <a:spcBef>
                <a:spcPts val="300"/>
              </a:spcBef>
              <a:buNone/>
            </a:pPr>
            <a:r>
              <a:rPr lang="da-DK" sz="2000" dirty="0"/>
              <a:t>STEP 3 – Indsamle information til indholdet af </a:t>
            </a:r>
            <a:r>
              <a:rPr lang="da-DK" sz="2000" dirty="0" err="1"/>
              <a:t>SOP’erne</a:t>
            </a:r>
            <a:endParaRPr lang="da-DK" sz="2000" dirty="0"/>
          </a:p>
          <a:p>
            <a:pPr lvl="1">
              <a:lnSpc>
                <a:spcPct val="100000"/>
              </a:lnSpc>
              <a:spcBef>
                <a:spcPts val="300"/>
              </a:spcBef>
            </a:pPr>
            <a:r>
              <a:rPr lang="da-DK" sz="1600" dirty="0"/>
              <a:t>Find eksperterne på processen</a:t>
            </a:r>
          </a:p>
          <a:p>
            <a:pPr lvl="1">
              <a:lnSpc>
                <a:spcPct val="100000"/>
              </a:lnSpc>
              <a:spcBef>
                <a:spcPts val="300"/>
              </a:spcBef>
            </a:pPr>
            <a:r>
              <a:rPr lang="da-DK" sz="1600" dirty="0"/>
              <a:t>Søg efter materiale som eventuelt allerede skulle eksistere </a:t>
            </a:r>
          </a:p>
          <a:p>
            <a:pPr lvl="1">
              <a:lnSpc>
                <a:spcPct val="100000"/>
              </a:lnSpc>
              <a:spcBef>
                <a:spcPts val="300"/>
              </a:spcBef>
            </a:pPr>
            <a:r>
              <a:rPr lang="da-DK" sz="1600" dirty="0"/>
              <a:t>Lav et grundigt interview med eksperterne på processen</a:t>
            </a:r>
          </a:p>
          <a:p>
            <a:pPr lvl="1">
              <a:lnSpc>
                <a:spcPct val="100000"/>
              </a:lnSpc>
              <a:spcBef>
                <a:spcPts val="300"/>
              </a:spcBef>
            </a:pPr>
            <a:r>
              <a:rPr lang="da-DK" sz="1600" dirty="0"/>
              <a:t>Tag eventuelt nødvendige billeder som dokumentation</a:t>
            </a:r>
          </a:p>
        </p:txBody>
      </p:sp>
    </p:spTree>
    <p:extLst>
      <p:ext uri="{BB962C8B-B14F-4D97-AF65-F5344CB8AC3E}">
        <p14:creationId xmlns:p14="http://schemas.microsoft.com/office/powerpoint/2010/main" val="402988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5" name="Pladsholder til indhold 4">
            <a:extLst>
              <a:ext uri="{FF2B5EF4-FFF2-40B4-BE49-F238E27FC236}">
                <a16:creationId xmlns:a16="http://schemas.microsoft.com/office/drawing/2014/main" id="{D61A4F11-896F-4748-1986-A66DF73BC17E}"/>
              </a:ext>
            </a:extLst>
          </p:cNvPr>
          <p:cNvSpPr>
            <a:spLocks noGrp="1"/>
          </p:cNvSpPr>
          <p:nvPr>
            <p:ph idx="1"/>
          </p:nvPr>
        </p:nvSpPr>
        <p:spPr>
          <a:xfrm>
            <a:off x="320984" y="1183690"/>
            <a:ext cx="10919445" cy="5543854"/>
          </a:xfrm>
        </p:spPr>
        <p:txBody>
          <a:bodyPr>
            <a:normAutofit/>
          </a:bodyPr>
          <a:lstStyle/>
          <a:p>
            <a:pPr marL="0" indent="0">
              <a:buNone/>
            </a:pPr>
            <a:r>
              <a:rPr lang="da-DK" sz="2000" b="1" u="sng" dirty="0"/>
              <a:t>Optimeringer</a:t>
            </a:r>
          </a:p>
          <a:p>
            <a:pPr marL="0" indent="0">
              <a:buNone/>
            </a:pPr>
            <a:r>
              <a:rPr lang="da-DK" sz="2000" dirty="0"/>
              <a:t>Forbedringer i og optimering af driften skabes i tiltagende grad af medarbejderne, som arbejder med processerne, da de ofte har meget bedre indsigt i de udfordringer, de støder på i deres daglige arbejde. Dette sikrer desuden forankring og ejerskab. Det kræver, at medarbejderne strukturelt forstår arbejdet med løbende forbedringer hvor:</a:t>
            </a:r>
          </a:p>
          <a:p>
            <a:pPr marL="457200" indent="-457200">
              <a:buFont typeface="+mj-lt"/>
              <a:buAutoNum type="arabicPeriod"/>
            </a:pPr>
            <a:r>
              <a:rPr lang="da-DK" sz="2000" dirty="0"/>
              <a:t>udfordringer defineres og årsagsforklares</a:t>
            </a:r>
          </a:p>
          <a:p>
            <a:pPr marL="457200" indent="-457200">
              <a:buFont typeface="+mj-lt"/>
              <a:buAutoNum type="arabicPeriod"/>
            </a:pPr>
            <a:r>
              <a:rPr lang="da-DK" sz="2000" dirty="0"/>
              <a:t>forbedringsinitiativet defineres og implementeres</a:t>
            </a:r>
          </a:p>
          <a:p>
            <a:pPr marL="457200" indent="-457200">
              <a:buFont typeface="+mj-lt"/>
              <a:buAutoNum type="arabicPeriod"/>
            </a:pPr>
            <a:r>
              <a:rPr lang="da-DK" sz="2000" dirty="0"/>
              <a:t>forbedringsinitiativet evalueres</a:t>
            </a:r>
          </a:p>
          <a:p>
            <a:pPr marL="457200" indent="-457200">
              <a:buFont typeface="+mj-lt"/>
              <a:buAutoNum type="arabicPeriod"/>
            </a:pPr>
            <a:r>
              <a:rPr lang="da-DK" sz="2000" dirty="0"/>
              <a:t>forbedringsinitiativet ophøjes til en ’standard’ </a:t>
            </a:r>
          </a:p>
          <a:p>
            <a:pPr marL="0" indent="0">
              <a:buNone/>
            </a:pPr>
            <a:r>
              <a:rPr lang="da-DK" sz="2000" dirty="0"/>
              <a:t>Ydermere kræver det, at medarbejderne har en grundlæggende forståelse for lean og processer, så de reagerer, hvis de oplever spild i processerne, manglende flow osv.</a:t>
            </a:r>
          </a:p>
          <a:p>
            <a:pPr marL="0" indent="0">
              <a:buNone/>
            </a:pPr>
            <a:r>
              <a:rPr lang="da-DK" sz="2000" dirty="0"/>
              <a:t>Slutteligt skal medarbejderne acceptere en højere agilitet i deres arbejde, kunne se muligheder i stedet for forhindringer, og de skal være i stand til relativt hurtigt at tilegne sig nye kompetencer. Omstillingsparathed er derfor i høj grad et spørgsmål om, at medarbejderne skal have den rette indstilling og mindset til deres arbejde.</a:t>
            </a:r>
          </a:p>
          <a:p>
            <a:endParaRPr lang="da-DK" sz="2000" dirty="0"/>
          </a:p>
        </p:txBody>
      </p:sp>
    </p:spTree>
    <p:extLst>
      <p:ext uri="{BB962C8B-B14F-4D97-AF65-F5344CB8AC3E}">
        <p14:creationId xmlns:p14="http://schemas.microsoft.com/office/powerpoint/2010/main" val="524332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4" y="1183690"/>
            <a:ext cx="11353780" cy="5141696"/>
          </a:xfrm>
        </p:spPr>
        <p:txBody>
          <a:bodyPr>
            <a:normAutofit/>
          </a:bodyPr>
          <a:lstStyle/>
          <a:p>
            <a:pPr marL="0" indent="0">
              <a:spcBef>
                <a:spcPts val="300"/>
              </a:spcBef>
              <a:buNone/>
            </a:pPr>
            <a:r>
              <a:rPr lang="da-DK" sz="2000" dirty="0"/>
              <a:t>Hvordan laver man en god SOP</a:t>
            </a:r>
          </a:p>
          <a:p>
            <a:pPr marL="0" indent="0">
              <a:spcBef>
                <a:spcPts val="300"/>
              </a:spcBef>
              <a:buNone/>
            </a:pPr>
            <a:r>
              <a:rPr lang="da-DK" sz="2000" dirty="0"/>
              <a:t>STEP 4 – Skriv (eller film), gennemgå og publicer </a:t>
            </a:r>
            <a:r>
              <a:rPr lang="da-DK" sz="2000" dirty="0" err="1"/>
              <a:t>SOP’erne</a:t>
            </a:r>
            <a:endParaRPr lang="da-DK" sz="2000" dirty="0"/>
          </a:p>
          <a:p>
            <a:pPr lvl="1">
              <a:spcBef>
                <a:spcPts val="300"/>
              </a:spcBef>
            </a:pPr>
            <a:r>
              <a:rPr lang="da-DK" sz="1600" dirty="0"/>
              <a:t>Begynd at lave første udkast og test udkastet på proceseksperten. Du vil hurtigt finde eventuelle huller i informationerne ved dette interview</a:t>
            </a:r>
          </a:p>
          <a:p>
            <a:pPr lvl="1">
              <a:spcBef>
                <a:spcPts val="300"/>
              </a:spcBef>
            </a:pPr>
            <a:r>
              <a:rPr lang="da-DK" sz="1600" dirty="0"/>
              <a:t>Få </a:t>
            </a:r>
            <a:r>
              <a:rPr lang="da-DK" sz="1600" dirty="0" err="1"/>
              <a:t>SOP’en</a:t>
            </a:r>
            <a:r>
              <a:rPr lang="da-DK" sz="1600" dirty="0"/>
              <a:t> gennemgået af relevante kollegaer (operatør i processen, kvalitetsafdelingen, lederen i området osv.)</a:t>
            </a:r>
          </a:p>
          <a:p>
            <a:pPr lvl="1">
              <a:spcBef>
                <a:spcPts val="300"/>
              </a:spcBef>
            </a:pPr>
            <a:r>
              <a:rPr lang="da-DK" sz="1600" dirty="0"/>
              <a:t>Publicer </a:t>
            </a:r>
            <a:r>
              <a:rPr lang="da-DK" sz="1600" dirty="0" err="1"/>
              <a:t>SOP’en</a:t>
            </a:r>
            <a:r>
              <a:rPr lang="da-DK" sz="1600" dirty="0"/>
              <a:t> i organisationen via de rette kanaler – meget gerne et SOP styringssystem, hvor de gemmes elektronisk og revisionsstyres</a:t>
            </a:r>
          </a:p>
          <a:p>
            <a:pPr marL="0" indent="0">
              <a:spcBef>
                <a:spcPts val="300"/>
              </a:spcBef>
              <a:buNone/>
            </a:pPr>
            <a:r>
              <a:rPr lang="da-DK" sz="2000" dirty="0"/>
              <a:t>STEP 5 – Vedligehold </a:t>
            </a:r>
            <a:r>
              <a:rPr lang="da-DK" sz="2000" dirty="0" err="1"/>
              <a:t>SOP’erne</a:t>
            </a:r>
            <a:r>
              <a:rPr lang="da-DK" sz="2000" dirty="0"/>
              <a:t> løbende</a:t>
            </a:r>
          </a:p>
          <a:p>
            <a:pPr lvl="1">
              <a:spcBef>
                <a:spcPts val="300"/>
              </a:spcBef>
            </a:pPr>
            <a:r>
              <a:rPr lang="da-DK" sz="1600" dirty="0"/>
              <a:t>Lav regler for auditering og skab en række interne SOP auditeksperter</a:t>
            </a:r>
          </a:p>
          <a:p>
            <a:pPr lvl="1">
              <a:spcBef>
                <a:spcPts val="300"/>
              </a:spcBef>
            </a:pPr>
            <a:r>
              <a:rPr lang="da-DK" sz="1600" dirty="0"/>
              <a:t>Standarder udvikler sig løbende, så sørg for at de nye standarder opdateres i </a:t>
            </a:r>
            <a:r>
              <a:rPr lang="da-DK" sz="1600" dirty="0" err="1"/>
              <a:t>SOP’erne</a:t>
            </a:r>
            <a:endParaRPr lang="da-DK" sz="1600" dirty="0"/>
          </a:p>
          <a:p>
            <a:pPr lvl="1">
              <a:spcBef>
                <a:spcPts val="300"/>
              </a:spcBef>
            </a:pPr>
            <a:r>
              <a:rPr lang="da-DK" sz="1600" dirty="0"/>
              <a:t>Brug gerne de interne audits til at sikre at </a:t>
            </a:r>
            <a:r>
              <a:rPr lang="da-DK" sz="1600" dirty="0" err="1"/>
              <a:t>SOP’erne</a:t>
            </a:r>
            <a:r>
              <a:rPr lang="da-DK" sz="1600" dirty="0"/>
              <a:t> er opdateret </a:t>
            </a:r>
          </a:p>
        </p:txBody>
      </p:sp>
    </p:spTree>
    <p:extLst>
      <p:ext uri="{BB962C8B-B14F-4D97-AF65-F5344CB8AC3E}">
        <p14:creationId xmlns:p14="http://schemas.microsoft.com/office/powerpoint/2010/main" val="34454852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4" y="1183690"/>
            <a:ext cx="6227598" cy="5141696"/>
          </a:xfrm>
        </p:spPr>
        <p:txBody>
          <a:bodyPr>
            <a:normAutofit/>
          </a:bodyPr>
          <a:lstStyle/>
          <a:p>
            <a:pPr marL="0" indent="0">
              <a:spcBef>
                <a:spcPts val="300"/>
              </a:spcBef>
              <a:buNone/>
            </a:pPr>
            <a:r>
              <a:rPr lang="da-DK" sz="2000" dirty="0"/>
              <a:t>Hvordan laver man en god SOP</a:t>
            </a:r>
          </a:p>
          <a:p>
            <a:pPr>
              <a:spcBef>
                <a:spcPts val="300"/>
              </a:spcBef>
            </a:pPr>
            <a:r>
              <a:rPr lang="da-DK" sz="2000" dirty="0"/>
              <a:t>Det er essentielt at de vigtige steps og nøgleområder (hvad) beskrives i </a:t>
            </a:r>
            <a:r>
              <a:rPr lang="da-DK" sz="2000" dirty="0" err="1"/>
              <a:t>SOP’en</a:t>
            </a:r>
            <a:r>
              <a:rPr lang="da-DK" sz="2000" dirty="0"/>
              <a:t>. Hvis der er sikkerheds-relaterede områder vedr. processen, er dette altid et nøgleområde. </a:t>
            </a:r>
          </a:p>
          <a:p>
            <a:pPr>
              <a:spcBef>
                <a:spcPts val="300"/>
              </a:spcBef>
            </a:pPr>
            <a:r>
              <a:rPr lang="da-DK" sz="2000" dirty="0"/>
              <a:t>En detaljeret beskrivelse (hvordan) af processen skal sikre, at de vigtige steps og nøgleområderne (hvad) er lette at udføre. </a:t>
            </a:r>
          </a:p>
          <a:p>
            <a:pPr>
              <a:spcBef>
                <a:spcPts val="300"/>
              </a:spcBef>
            </a:pPr>
            <a:r>
              <a:rPr lang="da-DK" sz="2000" dirty="0"/>
              <a:t>For at alle forstår formålet med opgaven beskrives grunden til processen tydeligt (hvorfor). Når man forstår hvorfor, giver det mere mening at udføre processen.</a:t>
            </a:r>
          </a:p>
          <a:p>
            <a:pPr>
              <a:spcBef>
                <a:spcPts val="300"/>
              </a:spcBef>
            </a:pPr>
            <a:r>
              <a:rPr lang="da-DK" sz="2000" dirty="0"/>
              <a:t>For at gøre opmærksom på specielle karakteristika ved processen sættes forskellige objekter ind (symboler).</a:t>
            </a:r>
          </a:p>
          <a:p>
            <a:pPr>
              <a:spcBef>
                <a:spcPts val="300"/>
              </a:spcBef>
            </a:pPr>
            <a:r>
              <a:rPr lang="da-DK" sz="2000" dirty="0"/>
              <a:t>Billeder siger mere end mange ord, så sørg endelig for at få taget billeder af processen om muligt.</a:t>
            </a:r>
          </a:p>
          <a:p>
            <a:pPr>
              <a:spcBef>
                <a:spcPts val="300"/>
              </a:spcBef>
            </a:pPr>
            <a:r>
              <a:rPr lang="da-DK" sz="2000" dirty="0"/>
              <a:t>Tag tid på processen, så der kan følges op og forbedres på standarden.</a:t>
            </a:r>
          </a:p>
        </p:txBody>
      </p:sp>
      <p:pic>
        <p:nvPicPr>
          <p:cNvPr id="4" name="Billede 3">
            <a:hlinkClick r:id="rId2" action="ppaction://hlinkfile"/>
            <a:extLst>
              <a:ext uri="{FF2B5EF4-FFF2-40B4-BE49-F238E27FC236}">
                <a16:creationId xmlns:a16="http://schemas.microsoft.com/office/drawing/2014/main" id="{718B3A14-A88E-2D57-0D39-74B3519A2B20}"/>
              </a:ext>
            </a:extLst>
          </p:cNvPr>
          <p:cNvPicPr>
            <a:picLocks noChangeAspect="1"/>
          </p:cNvPicPr>
          <p:nvPr/>
        </p:nvPicPr>
        <p:blipFill>
          <a:blip r:embed="rId3"/>
          <a:stretch>
            <a:fillRect/>
          </a:stretch>
        </p:blipFill>
        <p:spPr>
          <a:xfrm>
            <a:off x="6548582" y="1183690"/>
            <a:ext cx="5480720" cy="2787946"/>
          </a:xfrm>
          <a:prstGeom prst="rect">
            <a:avLst/>
          </a:prstGeom>
        </p:spPr>
      </p:pic>
    </p:spTree>
    <p:extLst>
      <p:ext uri="{BB962C8B-B14F-4D97-AF65-F5344CB8AC3E}">
        <p14:creationId xmlns:p14="http://schemas.microsoft.com/office/powerpoint/2010/main" val="938368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4" y="1183690"/>
            <a:ext cx="6227598" cy="5141696"/>
          </a:xfrm>
        </p:spPr>
        <p:txBody>
          <a:bodyPr>
            <a:normAutofit/>
          </a:bodyPr>
          <a:lstStyle/>
          <a:p>
            <a:pPr marL="0" indent="0">
              <a:spcBef>
                <a:spcPts val="300"/>
              </a:spcBef>
              <a:buNone/>
            </a:pPr>
            <a:r>
              <a:rPr lang="da-DK" sz="2000" dirty="0"/>
              <a:t>Hvordan laver man en god SOP – eksempler </a:t>
            </a:r>
          </a:p>
        </p:txBody>
      </p:sp>
      <p:pic>
        <p:nvPicPr>
          <p:cNvPr id="5" name="Billede 4">
            <a:hlinkClick r:id="rId2" action="ppaction://hlinkfile"/>
            <a:extLst>
              <a:ext uri="{FF2B5EF4-FFF2-40B4-BE49-F238E27FC236}">
                <a16:creationId xmlns:a16="http://schemas.microsoft.com/office/drawing/2014/main" id="{FE42ADDF-83A9-F82F-8AF1-55C5EAE41FCD}"/>
              </a:ext>
            </a:extLst>
          </p:cNvPr>
          <p:cNvPicPr>
            <a:picLocks noChangeAspect="1"/>
          </p:cNvPicPr>
          <p:nvPr/>
        </p:nvPicPr>
        <p:blipFill rotWithShape="1">
          <a:blip r:embed="rId3"/>
          <a:srcRect t="6346"/>
          <a:stretch/>
        </p:blipFill>
        <p:spPr>
          <a:xfrm>
            <a:off x="312577" y="1676516"/>
            <a:ext cx="6498015" cy="4390419"/>
          </a:xfrm>
          <a:prstGeom prst="rect">
            <a:avLst/>
          </a:prstGeom>
        </p:spPr>
      </p:pic>
      <p:pic>
        <p:nvPicPr>
          <p:cNvPr id="6" name="Billede 5">
            <a:hlinkClick r:id="rId4" action="ppaction://hlinkfile"/>
            <a:extLst>
              <a:ext uri="{FF2B5EF4-FFF2-40B4-BE49-F238E27FC236}">
                <a16:creationId xmlns:a16="http://schemas.microsoft.com/office/drawing/2014/main" id="{E8C3453B-923B-41BF-E32A-E4E2A1162726}"/>
              </a:ext>
            </a:extLst>
          </p:cNvPr>
          <p:cNvPicPr>
            <a:picLocks noChangeAspect="1"/>
          </p:cNvPicPr>
          <p:nvPr/>
        </p:nvPicPr>
        <p:blipFill>
          <a:blip r:embed="rId5"/>
          <a:stretch>
            <a:fillRect/>
          </a:stretch>
        </p:blipFill>
        <p:spPr>
          <a:xfrm>
            <a:off x="7052078" y="1736754"/>
            <a:ext cx="4676488" cy="3281293"/>
          </a:xfrm>
          <a:prstGeom prst="rect">
            <a:avLst/>
          </a:prstGeom>
        </p:spPr>
      </p:pic>
      <p:sp>
        <p:nvSpPr>
          <p:cNvPr id="2" name="Rektangel 1">
            <a:extLst>
              <a:ext uri="{FF2B5EF4-FFF2-40B4-BE49-F238E27FC236}">
                <a16:creationId xmlns:a16="http://schemas.microsoft.com/office/drawing/2014/main" id="{D48B4ABF-0E98-A96C-9FC4-46E178C90605}"/>
              </a:ext>
            </a:extLst>
          </p:cNvPr>
          <p:cNvSpPr/>
          <p:nvPr/>
        </p:nvSpPr>
        <p:spPr>
          <a:xfrm>
            <a:off x="5673070" y="1422205"/>
            <a:ext cx="1185647" cy="31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2094C039-5B86-E291-1AE1-6FB9499DBC49}"/>
              </a:ext>
            </a:extLst>
          </p:cNvPr>
          <p:cNvSpPr/>
          <p:nvPr/>
        </p:nvSpPr>
        <p:spPr>
          <a:xfrm>
            <a:off x="8704608" y="1579735"/>
            <a:ext cx="647214" cy="31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6CAFD17C-08DC-0A07-D50E-DD0E094439D3}"/>
              </a:ext>
            </a:extLst>
          </p:cNvPr>
          <p:cNvSpPr/>
          <p:nvPr/>
        </p:nvSpPr>
        <p:spPr>
          <a:xfrm>
            <a:off x="11147822" y="1578126"/>
            <a:ext cx="647214" cy="31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334632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Hver kursist laver en SOP. Hvis der ikke er adgang til PC laves der en på papir. hensigten?</a:t>
            </a:r>
          </a:p>
          <a:p>
            <a:pPr marL="0" marR="0" indent="0">
              <a:spcBef>
                <a:spcPts val="300"/>
              </a:spcBef>
              <a:buNone/>
            </a:pPr>
            <a:endParaRPr lang="da-DK" sz="2000" dirty="0"/>
          </a:p>
          <a:p>
            <a:pPr marL="0" marR="0" indent="0">
              <a:spcBef>
                <a:spcPts val="300"/>
              </a:spcBef>
              <a:buNone/>
            </a:pPr>
            <a:r>
              <a:rPr lang="da-DK" sz="2000" dirty="0"/>
              <a:t>Der fremlægges i plenum.</a:t>
            </a:r>
          </a:p>
          <a:p>
            <a:pPr marL="0" marR="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17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sp>
        <p:nvSpPr>
          <p:cNvPr id="54" name="Pladsholder til indhold 3">
            <a:extLst>
              <a:ext uri="{FF2B5EF4-FFF2-40B4-BE49-F238E27FC236}">
                <a16:creationId xmlns:a16="http://schemas.microsoft.com/office/drawing/2014/main" id="{B8C0B69D-F0AD-31D2-6BC2-D7729D8A21A4}"/>
              </a:ext>
            </a:extLst>
          </p:cNvPr>
          <p:cNvSpPr>
            <a:spLocks noGrp="1"/>
          </p:cNvSpPr>
          <p:nvPr>
            <p:ph idx="1"/>
          </p:nvPr>
        </p:nvSpPr>
        <p:spPr>
          <a:xfrm>
            <a:off x="320983" y="1183690"/>
            <a:ext cx="11695525" cy="5141696"/>
          </a:xfrm>
        </p:spPr>
        <p:txBody>
          <a:bodyPr>
            <a:normAutofit/>
          </a:bodyPr>
          <a:lstStyle/>
          <a:p>
            <a:pPr marL="0" indent="0">
              <a:spcBef>
                <a:spcPts val="300"/>
              </a:spcBef>
              <a:buNone/>
            </a:pPr>
            <a:r>
              <a:rPr lang="da-DK" sz="2000" dirty="0"/>
              <a:t>Et spændende eksempel på en SOP – hvad går der galt her?</a:t>
            </a:r>
          </a:p>
          <a:p>
            <a:pPr marL="0" indent="0">
              <a:spcBef>
                <a:spcPts val="300"/>
              </a:spcBef>
              <a:buNone/>
            </a:pPr>
            <a:endParaRPr lang="da-DK" sz="2000" b="1" dirty="0"/>
          </a:p>
          <a:p>
            <a:pPr marL="0" indent="0">
              <a:spcBef>
                <a:spcPts val="300"/>
              </a:spcBef>
              <a:buNone/>
            </a:pPr>
            <a:r>
              <a:rPr lang="en-US" sz="1800" dirty="0">
                <a:hlinkClick r:id="rId2"/>
              </a:rPr>
              <a:t>Exact Instructions Challenge - THIS is why my kids hate me. | Josh </a:t>
            </a:r>
            <a:r>
              <a:rPr lang="en-US" sz="1800" dirty="0" err="1">
                <a:hlinkClick r:id="rId2"/>
              </a:rPr>
              <a:t>Darnit</a:t>
            </a:r>
            <a:r>
              <a:rPr lang="en-US" sz="1800" dirty="0">
                <a:hlinkClick r:id="rId2"/>
              </a:rPr>
              <a:t> – YouTube</a:t>
            </a:r>
            <a:endParaRPr lang="en-US" sz="1800" dirty="0"/>
          </a:p>
          <a:p>
            <a:pPr marL="0" indent="0">
              <a:spcBef>
                <a:spcPts val="300"/>
              </a:spcBef>
              <a:buNone/>
            </a:pPr>
            <a:endParaRPr lang="da-DK" sz="2000" b="1" dirty="0"/>
          </a:p>
        </p:txBody>
      </p:sp>
    </p:spTree>
    <p:extLst>
      <p:ext uri="{BB962C8B-B14F-4D97-AF65-F5344CB8AC3E}">
        <p14:creationId xmlns:p14="http://schemas.microsoft.com/office/powerpoint/2010/main" val="17097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I gruppen bedes i snakke igennem hvad I synes om SOP’ere og om de vil virke for jer og i jeres virksomhed.</a:t>
            </a:r>
          </a:p>
          <a:p>
            <a:pPr marL="0" marR="0" indent="0">
              <a:spcBef>
                <a:spcPts val="300"/>
              </a:spcBef>
              <a:buNone/>
            </a:pPr>
            <a:endParaRPr lang="da-DK" sz="2000" dirty="0"/>
          </a:p>
          <a:p>
            <a:pPr marL="0" marR="0" indent="0">
              <a:spcBef>
                <a:spcPts val="300"/>
              </a:spcBef>
              <a:buNone/>
            </a:pPr>
            <a:r>
              <a:rPr lang="da-DK" sz="2000" dirty="0"/>
              <a:t>Sæt jer 4 sammen og snak opgaven igennem. Resultatet deles med resten når tiden er omme.</a:t>
            </a:r>
          </a:p>
          <a:p>
            <a:pPr marL="0" marR="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SOP</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843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Afrunding på dagen</a:t>
            </a:r>
          </a:p>
        </p:txBody>
      </p:sp>
      <p:sp>
        <p:nvSpPr>
          <p:cNvPr id="10" name="Pladsholder til indhold 3">
            <a:extLst>
              <a:ext uri="{FF2B5EF4-FFF2-40B4-BE49-F238E27FC236}">
                <a16:creationId xmlns:a16="http://schemas.microsoft.com/office/drawing/2014/main" id="{A2EB465C-8820-3E25-5B04-F3976B7CA2C7}"/>
              </a:ext>
            </a:extLst>
          </p:cNvPr>
          <p:cNvSpPr>
            <a:spLocks noGrp="1"/>
          </p:cNvSpPr>
          <p:nvPr>
            <p:ph idx="1"/>
          </p:nvPr>
        </p:nvSpPr>
        <p:spPr>
          <a:xfrm>
            <a:off x="320984" y="1183690"/>
            <a:ext cx="5241616" cy="4959935"/>
          </a:xfrm>
        </p:spPr>
        <p:txBody>
          <a:bodyPr>
            <a:normAutofit/>
          </a:bodyPr>
          <a:lstStyle/>
          <a:p>
            <a:pPr marL="0" indent="0">
              <a:buSzPts val="1800"/>
              <a:buNone/>
            </a:pPr>
            <a:r>
              <a:rPr lang="da-DK" sz="2000" b="1" dirty="0">
                <a:solidFill>
                  <a:srgbClr val="00B050"/>
                </a:solidFill>
              </a:rPr>
              <a:t>Plus:</a:t>
            </a:r>
          </a:p>
          <a:p>
            <a:pPr>
              <a:buSzPts val="1800"/>
            </a:pPr>
            <a:r>
              <a:rPr lang="da-DK" sz="2000" dirty="0"/>
              <a:t>…</a:t>
            </a:r>
          </a:p>
        </p:txBody>
      </p:sp>
      <p:sp>
        <p:nvSpPr>
          <p:cNvPr id="11" name="Pladsholder til indhold 3">
            <a:extLst>
              <a:ext uri="{FF2B5EF4-FFF2-40B4-BE49-F238E27FC236}">
                <a16:creationId xmlns:a16="http://schemas.microsoft.com/office/drawing/2014/main" id="{842DFAAC-FF52-E670-BC52-B4C236F7BFD3}"/>
              </a:ext>
            </a:extLst>
          </p:cNvPr>
          <p:cNvSpPr txBox="1">
            <a:spLocks/>
          </p:cNvSpPr>
          <p:nvPr/>
        </p:nvSpPr>
        <p:spPr>
          <a:xfrm>
            <a:off x="6035984" y="1183690"/>
            <a:ext cx="5241616" cy="4959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SzPts val="1800"/>
              <a:buFont typeface="Arial"/>
              <a:buNone/>
            </a:pPr>
            <a:r>
              <a:rPr lang="da-DK" sz="2000" b="1" dirty="0">
                <a:solidFill>
                  <a:srgbClr val="FF0000"/>
                </a:solidFill>
              </a:rPr>
              <a:t>Delta:</a:t>
            </a:r>
          </a:p>
          <a:p>
            <a:pPr>
              <a:buSzPts val="1800"/>
            </a:pPr>
            <a:r>
              <a:rPr lang="da-DK" sz="2000" dirty="0"/>
              <a:t>…</a:t>
            </a:r>
          </a:p>
        </p:txBody>
      </p:sp>
    </p:spTree>
    <p:extLst>
      <p:ext uri="{BB962C8B-B14F-4D97-AF65-F5344CB8AC3E}">
        <p14:creationId xmlns:p14="http://schemas.microsoft.com/office/powerpoint/2010/main" val="3308756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Afrunding på dagen</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0613716" cy="4959935"/>
          </a:xfrm>
        </p:spPr>
        <p:txBody>
          <a:bodyPr>
            <a:normAutofit/>
          </a:bodyPr>
          <a:lstStyle/>
          <a:p>
            <a:pPr marL="0" indent="0">
              <a:buSzPts val="1800"/>
              <a:buFont typeface="Arial"/>
              <a:buNone/>
            </a:pPr>
            <a:r>
              <a:rPr lang="da-DK" sz="2000" dirty="0"/>
              <a:t>Hvad skal der ske i morgen:</a:t>
            </a:r>
          </a:p>
          <a:p>
            <a:pPr>
              <a:buSzPts val="1800"/>
            </a:pPr>
            <a:r>
              <a:rPr lang="da-DK" sz="2000" dirty="0"/>
              <a:t>…</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36268615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4598469"/>
          </a:xfrm>
        </p:spPr>
        <p:txBody>
          <a:bodyPr/>
          <a:lstStyle/>
          <a:p>
            <a:pPr marL="0" indent="0">
              <a:spcBef>
                <a:spcPts val="300"/>
              </a:spcBef>
              <a:buNone/>
            </a:pPr>
            <a:r>
              <a:rPr lang="da-DK" sz="2000" dirty="0"/>
              <a:t>Dag 3</a:t>
            </a:r>
          </a:p>
          <a:p>
            <a:pPr>
              <a:spcBef>
                <a:spcPts val="300"/>
              </a:spcBef>
            </a:pPr>
            <a:r>
              <a:rPr lang="da-DK" sz="2000" dirty="0"/>
              <a:t>Velkomst</a:t>
            </a:r>
          </a:p>
          <a:p>
            <a:pPr>
              <a:spcBef>
                <a:spcPts val="300"/>
              </a:spcBef>
            </a:pPr>
            <a:r>
              <a:rPr lang="da-DK" sz="2000" dirty="0"/>
              <a:t>Introduktion til kunde– og leverandørforhold </a:t>
            </a:r>
          </a:p>
          <a:p>
            <a:pPr>
              <a:spcBef>
                <a:spcPts val="300"/>
              </a:spcBef>
            </a:pPr>
            <a:r>
              <a:rPr lang="da-DK" sz="2000" dirty="0"/>
              <a:t>Introduktion til at forbedre processer</a:t>
            </a:r>
          </a:p>
          <a:p>
            <a:pPr>
              <a:spcBef>
                <a:spcPts val="300"/>
              </a:spcBef>
            </a:pPr>
            <a:r>
              <a:rPr lang="da-DK" sz="2000" dirty="0"/>
              <a:t>Vis kvalitet og AMU prøve</a:t>
            </a:r>
          </a:p>
          <a:p>
            <a:pPr>
              <a:spcBef>
                <a:spcPts val="300"/>
              </a:spcBef>
            </a:pPr>
            <a:r>
              <a:rPr lang="da-DK" sz="2000" dirty="0"/>
              <a:t>Afrunding på dagen</a:t>
            </a:r>
          </a:p>
          <a:p>
            <a:endParaRPr lang="da-DK"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Indhold</a:t>
            </a:r>
          </a:p>
        </p:txBody>
      </p:sp>
    </p:spTree>
    <p:extLst>
      <p:ext uri="{BB962C8B-B14F-4D97-AF65-F5344CB8AC3E}">
        <p14:creationId xmlns:p14="http://schemas.microsoft.com/office/powerpoint/2010/main" val="258676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4598469"/>
          </a:xfrm>
        </p:spPr>
        <p:txBody>
          <a:bodyPr/>
          <a:lstStyle/>
          <a:p>
            <a:pPr marL="0" indent="0">
              <a:spcBef>
                <a:spcPts val="300"/>
              </a:spcBef>
              <a:buNone/>
            </a:pPr>
            <a:r>
              <a:rPr lang="da-DK" sz="2000" dirty="0"/>
              <a:t>Refleksion på dagen før</a:t>
            </a:r>
          </a:p>
          <a:p>
            <a:pPr>
              <a:spcBef>
                <a:spcPts val="300"/>
              </a:spcBef>
            </a:pPr>
            <a:r>
              <a:rPr lang="da-DK" sz="2000" dirty="0"/>
              <a:t>…</a:t>
            </a:r>
          </a:p>
          <a:p>
            <a:pPr>
              <a:spcBef>
                <a:spcPts val="300"/>
              </a:spcBef>
            </a:pPr>
            <a:endParaRPr lang="da-DK" sz="2000" dirty="0"/>
          </a:p>
          <a:p>
            <a:pPr marL="0" indent="0">
              <a:spcBef>
                <a:spcPts val="300"/>
              </a:spcBef>
              <a:buNone/>
            </a:pPr>
            <a:r>
              <a:rPr lang="da-DK" sz="2000" dirty="0"/>
              <a:t>Dagens program</a:t>
            </a:r>
          </a:p>
          <a:p>
            <a:pPr>
              <a:spcBef>
                <a:spcPts val="300"/>
              </a:spcBef>
            </a:pPr>
            <a:r>
              <a:rPr lang="da-DK" sz="2000" dirty="0"/>
              <a:t>…</a:t>
            </a:r>
          </a:p>
          <a:p>
            <a:pPr marL="0" indent="0">
              <a:buNone/>
            </a:pPr>
            <a:endParaRPr lang="da-DK"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Velkomst</a:t>
            </a:r>
          </a:p>
        </p:txBody>
      </p:sp>
    </p:spTree>
    <p:extLst>
      <p:ext uri="{BB962C8B-B14F-4D97-AF65-F5344CB8AC3E}">
        <p14:creationId xmlns:p14="http://schemas.microsoft.com/office/powerpoint/2010/main" val="2492928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1550032" cy="4598469"/>
          </a:xfrm>
        </p:spPr>
        <p:txBody>
          <a:bodyPr>
            <a:normAutofit/>
          </a:bodyPr>
          <a:lstStyle/>
          <a:p>
            <a:pPr marL="0" indent="0">
              <a:spcBef>
                <a:spcPts val="300"/>
              </a:spcBef>
              <a:buNone/>
            </a:pPr>
            <a:r>
              <a:rPr lang="da-DK" sz="2000" dirty="0"/>
              <a:t>Kursistmateriale:</a:t>
            </a:r>
          </a:p>
          <a:p>
            <a:pPr marL="0" indent="0">
              <a:spcBef>
                <a:spcPts val="300"/>
              </a:spcBef>
              <a:buNone/>
            </a:pPr>
            <a:endParaRPr lang="da-DK" sz="2000" dirty="0"/>
          </a:p>
          <a:p>
            <a:pPr marL="0" indent="0">
              <a:spcBef>
                <a:spcPts val="300"/>
              </a:spcBef>
              <a:buNone/>
            </a:pPr>
            <a:r>
              <a:rPr lang="da-DK" sz="2000" dirty="0"/>
              <a:t>…</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20155872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Set fra de 2 sider.</a:t>
            </a:r>
          </a:p>
          <a:p>
            <a:pPr marL="0" indent="0">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kunde– og leverandørforhold</a:t>
            </a:r>
          </a:p>
        </p:txBody>
      </p:sp>
      <p:sp>
        <p:nvSpPr>
          <p:cNvPr id="2" name="Ellipse 1">
            <a:extLst>
              <a:ext uri="{FF2B5EF4-FFF2-40B4-BE49-F238E27FC236}">
                <a16:creationId xmlns:a16="http://schemas.microsoft.com/office/drawing/2014/main" id="{580C1210-1292-950D-5DEE-B6C3F5557153}"/>
              </a:ext>
            </a:extLst>
          </p:cNvPr>
          <p:cNvSpPr/>
          <p:nvPr/>
        </p:nvSpPr>
        <p:spPr>
          <a:xfrm>
            <a:off x="4285673" y="4293611"/>
            <a:ext cx="2780145" cy="1681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Kunde– leverandørforhold</a:t>
            </a:r>
          </a:p>
        </p:txBody>
      </p:sp>
      <p:sp>
        <p:nvSpPr>
          <p:cNvPr id="5" name="Pil: højre 4">
            <a:extLst>
              <a:ext uri="{FF2B5EF4-FFF2-40B4-BE49-F238E27FC236}">
                <a16:creationId xmlns:a16="http://schemas.microsoft.com/office/drawing/2014/main" id="{141D3A94-0C86-F73F-1AE1-2F5FC3C59B25}"/>
              </a:ext>
            </a:extLst>
          </p:cNvPr>
          <p:cNvSpPr/>
          <p:nvPr/>
        </p:nvSpPr>
        <p:spPr>
          <a:xfrm rot="8825364">
            <a:off x="6884343" y="4033496"/>
            <a:ext cx="1182255" cy="37869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Pil: højre 5">
            <a:extLst>
              <a:ext uri="{FF2B5EF4-FFF2-40B4-BE49-F238E27FC236}">
                <a16:creationId xmlns:a16="http://schemas.microsoft.com/office/drawing/2014/main" id="{D3C74983-B551-3693-A26C-3D890C18E9D1}"/>
              </a:ext>
            </a:extLst>
          </p:cNvPr>
          <p:cNvSpPr/>
          <p:nvPr/>
        </p:nvSpPr>
        <p:spPr>
          <a:xfrm rot="9393639">
            <a:off x="7255162" y="4644417"/>
            <a:ext cx="1182255" cy="37869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Pil: højre 6">
            <a:extLst>
              <a:ext uri="{FF2B5EF4-FFF2-40B4-BE49-F238E27FC236}">
                <a16:creationId xmlns:a16="http://schemas.microsoft.com/office/drawing/2014/main" id="{FCDA61F2-815E-5788-BD92-4630D7620611}"/>
              </a:ext>
            </a:extLst>
          </p:cNvPr>
          <p:cNvSpPr/>
          <p:nvPr/>
        </p:nvSpPr>
        <p:spPr>
          <a:xfrm rot="10151027">
            <a:off x="7456539" y="5358109"/>
            <a:ext cx="1182255" cy="37869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il: højre 7">
            <a:extLst>
              <a:ext uri="{FF2B5EF4-FFF2-40B4-BE49-F238E27FC236}">
                <a16:creationId xmlns:a16="http://schemas.microsoft.com/office/drawing/2014/main" id="{5AB77E4A-ABB6-5DFF-E8FF-F1704A46F71A}"/>
              </a:ext>
            </a:extLst>
          </p:cNvPr>
          <p:cNvSpPr/>
          <p:nvPr/>
        </p:nvSpPr>
        <p:spPr>
          <a:xfrm rot="8293728">
            <a:off x="6264140" y="3571609"/>
            <a:ext cx="1182255" cy="37869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il: højre 8">
            <a:extLst>
              <a:ext uri="{FF2B5EF4-FFF2-40B4-BE49-F238E27FC236}">
                <a16:creationId xmlns:a16="http://schemas.microsoft.com/office/drawing/2014/main" id="{C555382A-18E1-DB75-4F94-6362CFCEDF6C}"/>
              </a:ext>
            </a:extLst>
          </p:cNvPr>
          <p:cNvSpPr/>
          <p:nvPr/>
        </p:nvSpPr>
        <p:spPr>
          <a:xfrm rot="1855221">
            <a:off x="3246326" y="4019545"/>
            <a:ext cx="1182255" cy="37869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il: højre 9">
            <a:extLst>
              <a:ext uri="{FF2B5EF4-FFF2-40B4-BE49-F238E27FC236}">
                <a16:creationId xmlns:a16="http://schemas.microsoft.com/office/drawing/2014/main" id="{15AA8339-4AA4-820E-522D-DCF860AFDECD}"/>
              </a:ext>
            </a:extLst>
          </p:cNvPr>
          <p:cNvSpPr/>
          <p:nvPr/>
        </p:nvSpPr>
        <p:spPr>
          <a:xfrm rot="1102148">
            <a:off x="2894452" y="4681401"/>
            <a:ext cx="1182255" cy="37869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il: højre 10">
            <a:extLst>
              <a:ext uri="{FF2B5EF4-FFF2-40B4-BE49-F238E27FC236}">
                <a16:creationId xmlns:a16="http://schemas.microsoft.com/office/drawing/2014/main" id="{C825C9A7-C1D8-6D72-6CC5-E6207E184E77}"/>
              </a:ext>
            </a:extLst>
          </p:cNvPr>
          <p:cNvSpPr/>
          <p:nvPr/>
        </p:nvSpPr>
        <p:spPr>
          <a:xfrm rot="490542">
            <a:off x="2764079" y="5358507"/>
            <a:ext cx="1182255" cy="37869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Pil: højre 11">
            <a:extLst>
              <a:ext uri="{FF2B5EF4-FFF2-40B4-BE49-F238E27FC236}">
                <a16:creationId xmlns:a16="http://schemas.microsoft.com/office/drawing/2014/main" id="{4510C1F0-B54C-652A-4E78-3F7CBA35357E}"/>
              </a:ext>
            </a:extLst>
          </p:cNvPr>
          <p:cNvSpPr/>
          <p:nvPr/>
        </p:nvSpPr>
        <p:spPr>
          <a:xfrm rot="2502906">
            <a:off x="3902961" y="3571918"/>
            <a:ext cx="1182255" cy="37869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Tekstfelt 12">
            <a:extLst>
              <a:ext uri="{FF2B5EF4-FFF2-40B4-BE49-F238E27FC236}">
                <a16:creationId xmlns:a16="http://schemas.microsoft.com/office/drawing/2014/main" id="{C189CCB3-AA74-5F55-E77A-4A9392228CA0}"/>
              </a:ext>
            </a:extLst>
          </p:cNvPr>
          <p:cNvSpPr txBox="1"/>
          <p:nvPr/>
        </p:nvSpPr>
        <p:spPr>
          <a:xfrm>
            <a:off x="3233041" y="2715491"/>
            <a:ext cx="1208825" cy="461665"/>
          </a:xfrm>
          <a:prstGeom prst="rect">
            <a:avLst/>
          </a:prstGeom>
          <a:noFill/>
        </p:spPr>
        <p:txBody>
          <a:bodyPr wrap="square" rtlCol="0">
            <a:spAutoFit/>
          </a:bodyPr>
          <a:lstStyle/>
          <a:p>
            <a:r>
              <a:rPr lang="da-DK" sz="1200" dirty="0"/>
              <a:t>Opmærksom på kundens behov</a:t>
            </a:r>
          </a:p>
        </p:txBody>
      </p:sp>
      <p:sp>
        <p:nvSpPr>
          <p:cNvPr id="14" name="Tekstfelt 13">
            <a:extLst>
              <a:ext uri="{FF2B5EF4-FFF2-40B4-BE49-F238E27FC236}">
                <a16:creationId xmlns:a16="http://schemas.microsoft.com/office/drawing/2014/main" id="{D1D342DF-A3CA-B8C1-EB3D-DDC667FBB898}"/>
              </a:ext>
            </a:extLst>
          </p:cNvPr>
          <p:cNvSpPr txBox="1"/>
          <p:nvPr/>
        </p:nvSpPr>
        <p:spPr>
          <a:xfrm>
            <a:off x="2240131" y="3403598"/>
            <a:ext cx="1208825" cy="461665"/>
          </a:xfrm>
          <a:prstGeom prst="rect">
            <a:avLst/>
          </a:prstGeom>
          <a:noFill/>
        </p:spPr>
        <p:txBody>
          <a:bodyPr wrap="square" rtlCol="0">
            <a:spAutoFit/>
          </a:bodyPr>
          <a:lstStyle/>
          <a:p>
            <a:r>
              <a:rPr lang="da-DK" sz="1200" dirty="0"/>
              <a:t>Innovation og udvikling</a:t>
            </a:r>
          </a:p>
        </p:txBody>
      </p:sp>
      <p:sp>
        <p:nvSpPr>
          <p:cNvPr id="15" name="Tekstfelt 14">
            <a:extLst>
              <a:ext uri="{FF2B5EF4-FFF2-40B4-BE49-F238E27FC236}">
                <a16:creationId xmlns:a16="http://schemas.microsoft.com/office/drawing/2014/main" id="{81FBEC7B-21A5-0E54-6835-959DCF696CF8}"/>
              </a:ext>
            </a:extLst>
          </p:cNvPr>
          <p:cNvSpPr txBox="1"/>
          <p:nvPr/>
        </p:nvSpPr>
        <p:spPr>
          <a:xfrm>
            <a:off x="1912242" y="4267194"/>
            <a:ext cx="1208825" cy="461665"/>
          </a:xfrm>
          <a:prstGeom prst="rect">
            <a:avLst/>
          </a:prstGeom>
          <a:noFill/>
        </p:spPr>
        <p:txBody>
          <a:bodyPr wrap="square" rtlCol="0">
            <a:spAutoFit/>
          </a:bodyPr>
          <a:lstStyle/>
          <a:p>
            <a:r>
              <a:rPr lang="da-DK" sz="1200" dirty="0"/>
              <a:t>Hold det der loves</a:t>
            </a:r>
          </a:p>
        </p:txBody>
      </p:sp>
      <p:sp>
        <p:nvSpPr>
          <p:cNvPr id="16" name="Tekstfelt 15">
            <a:extLst>
              <a:ext uri="{FF2B5EF4-FFF2-40B4-BE49-F238E27FC236}">
                <a16:creationId xmlns:a16="http://schemas.microsoft.com/office/drawing/2014/main" id="{0EBDF842-571D-B7D4-7D8F-7EDBBAC4539F}"/>
              </a:ext>
            </a:extLst>
          </p:cNvPr>
          <p:cNvSpPr txBox="1"/>
          <p:nvPr/>
        </p:nvSpPr>
        <p:spPr>
          <a:xfrm>
            <a:off x="1639771" y="5149267"/>
            <a:ext cx="1208825" cy="461665"/>
          </a:xfrm>
          <a:prstGeom prst="rect">
            <a:avLst/>
          </a:prstGeom>
          <a:noFill/>
        </p:spPr>
        <p:txBody>
          <a:bodyPr wrap="square" rtlCol="0">
            <a:spAutoFit/>
          </a:bodyPr>
          <a:lstStyle/>
          <a:p>
            <a:r>
              <a:rPr lang="da-DK" sz="1200" dirty="0"/>
              <a:t>Personlige relationer</a:t>
            </a:r>
          </a:p>
        </p:txBody>
      </p:sp>
      <p:sp>
        <p:nvSpPr>
          <p:cNvPr id="17" name="Tekstfelt 16">
            <a:extLst>
              <a:ext uri="{FF2B5EF4-FFF2-40B4-BE49-F238E27FC236}">
                <a16:creationId xmlns:a16="http://schemas.microsoft.com/office/drawing/2014/main" id="{2750EDB9-51CC-B684-B085-2DCFA595C062}"/>
              </a:ext>
            </a:extLst>
          </p:cNvPr>
          <p:cNvSpPr txBox="1"/>
          <p:nvPr/>
        </p:nvSpPr>
        <p:spPr>
          <a:xfrm>
            <a:off x="7145723" y="2746356"/>
            <a:ext cx="1208825" cy="461665"/>
          </a:xfrm>
          <a:prstGeom prst="rect">
            <a:avLst/>
          </a:prstGeom>
          <a:noFill/>
        </p:spPr>
        <p:txBody>
          <a:bodyPr wrap="square" rtlCol="0">
            <a:spAutoFit/>
          </a:bodyPr>
          <a:lstStyle/>
          <a:p>
            <a:r>
              <a:rPr lang="da-DK" sz="1200" dirty="0"/>
              <a:t>Personlige relationer</a:t>
            </a:r>
          </a:p>
        </p:txBody>
      </p:sp>
      <p:sp>
        <p:nvSpPr>
          <p:cNvPr id="18" name="Tekstfelt 17">
            <a:extLst>
              <a:ext uri="{FF2B5EF4-FFF2-40B4-BE49-F238E27FC236}">
                <a16:creationId xmlns:a16="http://schemas.microsoft.com/office/drawing/2014/main" id="{0D279560-CA89-DB37-EBDD-E40B3717318E}"/>
              </a:ext>
            </a:extLst>
          </p:cNvPr>
          <p:cNvSpPr txBox="1"/>
          <p:nvPr/>
        </p:nvSpPr>
        <p:spPr>
          <a:xfrm>
            <a:off x="7902535" y="3428554"/>
            <a:ext cx="1232317" cy="461665"/>
          </a:xfrm>
          <a:prstGeom prst="rect">
            <a:avLst/>
          </a:prstGeom>
          <a:noFill/>
        </p:spPr>
        <p:txBody>
          <a:bodyPr wrap="square" rtlCol="0">
            <a:spAutoFit/>
          </a:bodyPr>
          <a:lstStyle/>
          <a:p>
            <a:r>
              <a:rPr lang="da-DK" sz="1200" dirty="0"/>
              <a:t>Levering til tiden i rette kvalitet</a:t>
            </a:r>
          </a:p>
        </p:txBody>
      </p:sp>
      <p:sp>
        <p:nvSpPr>
          <p:cNvPr id="19" name="Tekstfelt 18">
            <a:extLst>
              <a:ext uri="{FF2B5EF4-FFF2-40B4-BE49-F238E27FC236}">
                <a16:creationId xmlns:a16="http://schemas.microsoft.com/office/drawing/2014/main" id="{91C68C09-C7E9-4685-CAB6-9F3BC45C06CB}"/>
              </a:ext>
            </a:extLst>
          </p:cNvPr>
          <p:cNvSpPr txBox="1"/>
          <p:nvPr/>
        </p:nvSpPr>
        <p:spPr>
          <a:xfrm>
            <a:off x="8483934" y="4147904"/>
            <a:ext cx="1208825" cy="461665"/>
          </a:xfrm>
          <a:prstGeom prst="rect">
            <a:avLst/>
          </a:prstGeom>
          <a:noFill/>
        </p:spPr>
        <p:txBody>
          <a:bodyPr wrap="square" rtlCol="0">
            <a:spAutoFit/>
          </a:bodyPr>
          <a:lstStyle/>
          <a:p>
            <a:r>
              <a:rPr lang="da-DK" sz="1200" dirty="0"/>
              <a:t>Fleksibilitet fra leverandøren</a:t>
            </a:r>
          </a:p>
        </p:txBody>
      </p:sp>
      <p:sp>
        <p:nvSpPr>
          <p:cNvPr id="20" name="Tekstfelt 19">
            <a:extLst>
              <a:ext uri="{FF2B5EF4-FFF2-40B4-BE49-F238E27FC236}">
                <a16:creationId xmlns:a16="http://schemas.microsoft.com/office/drawing/2014/main" id="{954E6D18-C60B-2210-B191-4BDBB752D920}"/>
              </a:ext>
            </a:extLst>
          </p:cNvPr>
          <p:cNvSpPr txBox="1"/>
          <p:nvPr/>
        </p:nvSpPr>
        <p:spPr>
          <a:xfrm>
            <a:off x="8816474" y="4995527"/>
            <a:ext cx="1208825" cy="461665"/>
          </a:xfrm>
          <a:prstGeom prst="rect">
            <a:avLst/>
          </a:prstGeom>
          <a:noFill/>
        </p:spPr>
        <p:txBody>
          <a:bodyPr wrap="square" rtlCol="0">
            <a:spAutoFit/>
          </a:bodyPr>
          <a:lstStyle/>
          <a:p>
            <a:r>
              <a:rPr lang="da-DK" sz="1200" dirty="0"/>
              <a:t>Dele information</a:t>
            </a:r>
          </a:p>
        </p:txBody>
      </p:sp>
      <p:sp>
        <p:nvSpPr>
          <p:cNvPr id="21" name="Ellipse 20">
            <a:extLst>
              <a:ext uri="{FF2B5EF4-FFF2-40B4-BE49-F238E27FC236}">
                <a16:creationId xmlns:a16="http://schemas.microsoft.com/office/drawing/2014/main" id="{77D40DB3-EBF7-899B-9D5D-3E5E2663EF2A}"/>
              </a:ext>
            </a:extLst>
          </p:cNvPr>
          <p:cNvSpPr/>
          <p:nvPr/>
        </p:nvSpPr>
        <p:spPr>
          <a:xfrm>
            <a:off x="8351117" y="1604265"/>
            <a:ext cx="1685520" cy="119021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rPr>
              <a:t>Kundes perspektiv</a:t>
            </a:r>
          </a:p>
        </p:txBody>
      </p:sp>
      <p:sp>
        <p:nvSpPr>
          <p:cNvPr id="22" name="Ellipse 21">
            <a:extLst>
              <a:ext uri="{FF2B5EF4-FFF2-40B4-BE49-F238E27FC236}">
                <a16:creationId xmlns:a16="http://schemas.microsoft.com/office/drawing/2014/main" id="{2DA109BD-2F35-93CC-8B9A-4CB26EA383A4}"/>
              </a:ext>
            </a:extLst>
          </p:cNvPr>
          <p:cNvSpPr/>
          <p:nvPr/>
        </p:nvSpPr>
        <p:spPr>
          <a:xfrm>
            <a:off x="1203441" y="1691298"/>
            <a:ext cx="1685520" cy="119021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tx1"/>
                </a:solidFill>
              </a:rPr>
              <a:t>Leveran-dørens</a:t>
            </a:r>
            <a:endParaRPr lang="da-DK" dirty="0">
              <a:solidFill>
                <a:schemeClr val="tx1"/>
              </a:solidFill>
            </a:endParaRPr>
          </a:p>
          <a:p>
            <a:pPr algn="ctr"/>
            <a:r>
              <a:rPr lang="da-DK" dirty="0">
                <a:solidFill>
                  <a:schemeClr val="tx1"/>
                </a:solidFill>
              </a:rPr>
              <a:t>perspektiv</a:t>
            </a:r>
          </a:p>
        </p:txBody>
      </p:sp>
    </p:spTree>
    <p:extLst>
      <p:ext uri="{BB962C8B-B14F-4D97-AF65-F5344CB8AC3E}">
        <p14:creationId xmlns:p14="http://schemas.microsoft.com/office/powerpoint/2010/main" val="4851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Ethvert sundt forhold er baseret på effektiv og konstant kommunikation. Invester i konsekvent kommunikation med hinanden for at danne grundlag for at etablere gode relationer. Skab kanaler for kommunikation og engager dig i tovejskommunikation. Hold konstant kontakten i samarbejdet.</a:t>
            </a:r>
          </a:p>
          <a:p>
            <a:pPr marL="0" indent="0">
              <a:buNone/>
            </a:pPr>
            <a:endParaRPr lang="da-DK" sz="2000" dirty="0"/>
          </a:p>
          <a:p>
            <a:pPr marL="0" indent="0">
              <a:buNone/>
            </a:pPr>
            <a:r>
              <a:rPr lang="da-DK" sz="2000" dirty="0"/>
              <a:t>Principper for kunde– og leverandørforhold</a:t>
            </a:r>
          </a:p>
          <a:p>
            <a:pPr>
              <a:spcBef>
                <a:spcPts val="300"/>
              </a:spcBef>
            </a:pPr>
            <a:r>
              <a:rPr lang="da-DK" sz="2000" dirty="0"/>
              <a:t>Kvalitet er yderst vigtigt for både kunde og leverandør</a:t>
            </a:r>
          </a:p>
          <a:p>
            <a:pPr>
              <a:spcBef>
                <a:spcPts val="300"/>
              </a:spcBef>
            </a:pPr>
            <a:r>
              <a:rPr lang="da-DK" sz="2000" dirty="0"/>
              <a:t>På trods af indbyrdes afhængighed mellem virksomheder/afdelinger bør begge parter være uafhængige</a:t>
            </a:r>
          </a:p>
          <a:p>
            <a:pPr>
              <a:spcBef>
                <a:spcPts val="300"/>
              </a:spcBef>
            </a:pPr>
            <a:r>
              <a:rPr lang="da-DK" sz="2000" dirty="0"/>
              <a:t>Leverandøren skal have de nøjagtige krav fra kunden</a:t>
            </a:r>
          </a:p>
          <a:p>
            <a:pPr>
              <a:spcBef>
                <a:spcPts val="300"/>
              </a:spcBef>
            </a:pPr>
            <a:r>
              <a:rPr lang="da-DK" sz="2000" dirty="0"/>
              <a:t>Leverandøren skal sikre god kvalitet af produkterne og processerne</a:t>
            </a:r>
          </a:p>
          <a:p>
            <a:pPr>
              <a:spcBef>
                <a:spcPts val="300"/>
              </a:spcBef>
            </a:pPr>
            <a:r>
              <a:rPr lang="da-DK" sz="2000" dirty="0"/>
              <a:t>Audits bør besluttes mellem leverandør og kunde</a:t>
            </a:r>
          </a:p>
          <a:p>
            <a:pPr>
              <a:spcBef>
                <a:spcPts val="300"/>
              </a:spcBef>
            </a:pPr>
            <a:r>
              <a:rPr lang="da-DK" sz="2000" dirty="0"/>
              <a:t>I tilfælde af uoverensstemmelser bør kunde og leverandør afgøre sager ordentligt</a:t>
            </a:r>
          </a:p>
          <a:p>
            <a:pPr>
              <a:spcBef>
                <a:spcPts val="300"/>
              </a:spcBef>
            </a:pPr>
            <a:r>
              <a:rPr lang="da-DK" sz="2000" dirty="0"/>
              <a:t>Kundeleverandørforhold kan styrkes ved kontinuerlig kommunikation</a:t>
            </a:r>
          </a:p>
          <a:p>
            <a:pPr>
              <a:spcBef>
                <a:spcPts val="300"/>
              </a:spcBef>
            </a:pPr>
            <a:r>
              <a:rPr lang="da-DK" sz="2000" dirty="0"/>
              <a:t>Samarbejdet med aktiviteter skal være godt planlagt</a:t>
            </a:r>
          </a:p>
          <a:p>
            <a:pPr>
              <a:spcBef>
                <a:spcPts val="300"/>
              </a:spcBef>
            </a:pPr>
            <a:r>
              <a:rPr lang="da-DK" sz="2000" dirty="0"/>
              <a:t>Kunde &amp; leverandør bør arbejde sammen for at vokse sammen</a:t>
            </a:r>
          </a:p>
          <a:p>
            <a:pPr marL="0" indent="0">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kunde– og leverandørforhold</a:t>
            </a:r>
          </a:p>
        </p:txBody>
      </p:sp>
    </p:spTree>
    <p:extLst>
      <p:ext uri="{BB962C8B-B14F-4D97-AF65-F5344CB8AC3E}">
        <p14:creationId xmlns:p14="http://schemas.microsoft.com/office/powerpoint/2010/main" val="2288256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Sådan får du gode samarbejdsrelationer:</a:t>
            </a:r>
          </a:p>
          <a:p>
            <a:pPr>
              <a:spcBef>
                <a:spcPts val="300"/>
              </a:spcBef>
            </a:pPr>
            <a:r>
              <a:rPr lang="da-DK" sz="2000" dirty="0"/>
              <a:t>Vælg samarbejdspartnere, der stemmer overens med dine værdier</a:t>
            </a:r>
          </a:p>
          <a:p>
            <a:pPr>
              <a:spcBef>
                <a:spcPts val="300"/>
              </a:spcBef>
            </a:pPr>
            <a:r>
              <a:rPr lang="da-DK" sz="2000" dirty="0"/>
              <a:t>Forstå hinandens behov</a:t>
            </a:r>
          </a:p>
          <a:p>
            <a:pPr>
              <a:spcBef>
                <a:spcPts val="300"/>
              </a:spcBef>
            </a:pPr>
            <a:r>
              <a:rPr lang="da-DK" sz="2000" dirty="0"/>
              <a:t>Vær en god kunde/leverandør</a:t>
            </a:r>
          </a:p>
          <a:p>
            <a:pPr>
              <a:spcBef>
                <a:spcPts val="300"/>
              </a:spcBef>
            </a:pPr>
            <a:r>
              <a:rPr lang="da-DK" sz="2000" dirty="0"/>
              <a:t>Oprethold regelmæssig kommunikation</a:t>
            </a:r>
          </a:p>
          <a:p>
            <a:pPr>
              <a:spcBef>
                <a:spcPts val="300"/>
              </a:spcBef>
            </a:pPr>
            <a:r>
              <a:rPr lang="da-DK" sz="2000" dirty="0"/>
              <a:t>Giv rettidig feedback</a:t>
            </a:r>
          </a:p>
          <a:p>
            <a:pPr>
              <a:spcBef>
                <a:spcPts val="300"/>
              </a:spcBef>
            </a:pPr>
            <a:r>
              <a:rPr lang="da-DK" sz="2000" dirty="0"/>
              <a:t>Beløn god service med loyalitet</a:t>
            </a:r>
          </a:p>
          <a:p>
            <a:pPr>
              <a:spcBef>
                <a:spcPts val="300"/>
              </a:spcBef>
            </a:pPr>
            <a:r>
              <a:rPr lang="da-DK" sz="2000" dirty="0"/>
              <a:t>Kontinuerligt udvikle forholdet</a:t>
            </a:r>
          </a:p>
          <a:p>
            <a:pPr>
              <a:spcBef>
                <a:spcPts val="300"/>
              </a:spcBef>
            </a:pPr>
            <a:r>
              <a:rPr lang="da-DK" sz="2000" dirty="0"/>
              <a:t>Gøre indbyrdes standarder bedre ved at arbejde med løbende forbedringer</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kunde– og leverandørforhold</a:t>
            </a:r>
          </a:p>
        </p:txBody>
      </p:sp>
    </p:spTree>
    <p:extLst>
      <p:ext uri="{BB962C8B-B14F-4D97-AF65-F5344CB8AC3E}">
        <p14:creationId xmlns:p14="http://schemas.microsoft.com/office/powerpoint/2010/main" val="12826707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0845780" cy="5188535"/>
          </a:xfrm>
        </p:spPr>
        <p:txBody>
          <a:bodyPr>
            <a:noAutofit/>
          </a:bodyPr>
          <a:lstStyle/>
          <a:p>
            <a:pPr marL="0" indent="0">
              <a:buNone/>
            </a:pPr>
            <a:r>
              <a:rPr lang="da-DK" sz="2000" dirty="0"/>
              <a:t>Arbejdet med at skabe gode kunde– og leverandørforhold skal ses som et redskab til at skabe tillid og transparens mellem kunder og leverandører og kan anvendes af både interne og eksterne kunde– og leverandører. Der bør foreligge et sæt principper, som både kunde og leverandør kan benytte for at fremme et godt og langsigtet samarbejde.</a:t>
            </a:r>
          </a:p>
          <a:p>
            <a:pPr marL="0" indent="0">
              <a:buNone/>
            </a:pPr>
            <a:r>
              <a:rPr lang="da-DK" sz="2000" dirty="0"/>
              <a:t>En af de væsentligste forudsætninger for at lykkes med at skabe et godt forhold er, at ledelsen hos begge parter påtager sig at sikre et godt samarbejdsklima. God ledelse er hemmeligheden bag ethvert godt professionelt forhold. En god leder skaber en kultur, værdier og processer i en organisation, der er befordrende for åbenhed, ansvarlighed, kompetenceudvikling, organisationsudvikling og forbedring. Ledelsen skal sikre, at forudsætningerne for det gode samarbejde er til stede. </a:t>
            </a:r>
          </a:p>
          <a:p>
            <a:pPr marL="0" indent="0">
              <a:buNone/>
            </a:pPr>
            <a:r>
              <a:rPr lang="da-DK" sz="2000" dirty="0"/>
              <a:t>Dialog, også om de svære ting, fremmer forståelsen for parternes situation og muliggør løbende konfliktløsning. Sparring og åbenhed er nøgleord i dialogen. I forbindelse med start af et samarbejde beskriver kunden, hvordan det gode samarbejde skal fungere og se ud, samt hvilke værktøjer og processer, der skal anvendes for at sikre dette. Leverandøren bidrager til en åben dialog ved at indgå i drøftelser om samarbejde og deltage i tilblivelsen af de overordnede samarbejdsrammer. </a:t>
            </a:r>
          </a:p>
          <a:p>
            <a:pPr marL="0" indent="0">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kunde– og leverandørforhold</a:t>
            </a:r>
          </a:p>
        </p:txBody>
      </p:sp>
    </p:spTree>
    <p:extLst>
      <p:ext uri="{BB962C8B-B14F-4D97-AF65-F5344CB8AC3E}">
        <p14:creationId xmlns:p14="http://schemas.microsoft.com/office/powerpoint/2010/main" val="29885478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Hvordan er kunde– og leverandørforholdene i jeres virksomhed. Fokuser gerne både på de interne og eksterne forhold.</a:t>
            </a:r>
          </a:p>
          <a:p>
            <a:pPr marL="0" marR="0" indent="0">
              <a:spcBef>
                <a:spcPts val="300"/>
              </a:spcBef>
              <a:buNone/>
            </a:pPr>
            <a:endParaRPr lang="da-DK" sz="2000" dirty="0"/>
          </a:p>
          <a:p>
            <a:pPr marL="0" marR="0" indent="0">
              <a:spcBef>
                <a:spcPts val="300"/>
              </a:spcBef>
              <a:buNone/>
            </a:pPr>
            <a:r>
              <a:rPr lang="da-DK" sz="2000" dirty="0"/>
              <a:t>Er der nogle nedskrevne aftaler vedr. disse forhold?</a:t>
            </a:r>
          </a:p>
          <a:p>
            <a:pPr marL="0" marR="0" indent="0">
              <a:spcBef>
                <a:spcPts val="300"/>
              </a:spcBef>
              <a:buNone/>
            </a:pPr>
            <a:endParaRPr lang="da-DK" sz="2000" dirty="0"/>
          </a:p>
          <a:p>
            <a:pPr marL="0" indent="0">
              <a:spcBef>
                <a:spcPts val="300"/>
              </a:spcBef>
              <a:buNone/>
            </a:pPr>
            <a:r>
              <a:rPr lang="da-DK" sz="2000" dirty="0"/>
              <a:t>Sæt jer 4 sammen og snak opgaven igennem. Resultatet deles med resten når tiden er omme.</a:t>
            </a:r>
          </a:p>
          <a:p>
            <a:pPr marL="0" marR="0" indent="0">
              <a:spcBef>
                <a:spcPts val="300"/>
              </a:spcBef>
              <a:buNone/>
            </a:pPr>
            <a:endParaRPr lang="da-DK" sz="2000" dirty="0"/>
          </a:p>
          <a:p>
            <a:pPr marL="0" marR="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kunde– og leverandørforhold</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239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Hvad er en SLA (service </a:t>
            </a:r>
            <a:r>
              <a:rPr lang="da-DK" sz="2000" dirty="0" err="1"/>
              <a:t>level</a:t>
            </a:r>
            <a:r>
              <a:rPr lang="da-DK" sz="2000" dirty="0"/>
              <a:t> agreement = serviceniveauaftale)?</a:t>
            </a:r>
          </a:p>
          <a:p>
            <a:pPr marL="0" indent="0">
              <a:buNone/>
            </a:pPr>
            <a:r>
              <a:rPr lang="da-DK" sz="2000" dirty="0"/>
              <a:t>En serviceniveauaftale definerer det serviceniveau, du forventer af en leverandør, og angiver de målepunkter, som servicen/leverancen måles på. Den beskriver ligeledes hvad leverandøren skal gøre for at afhjælpe eller mulige sanktioner, hvis det aftalte serviceniveauer ikke nås. Normalt er serviceniveauaftaler mellem virksomheder og eksterne leverandører, men de kan også være mellem to afdelinger i en virksomhed.</a:t>
            </a:r>
          </a:p>
          <a:p>
            <a:pPr marL="0" indent="0">
              <a:buNone/>
            </a:pPr>
            <a:r>
              <a:rPr lang="da-DK" sz="2000" dirty="0"/>
              <a:t>Serviceniveauaftaler bør ikke kun indeholde en beskrivelse af de tjenester/processer, der skal leveres og deres forventede serviceniveauer, men også målinger, som tjenesterne/processerne måles efter, hver parts pligter og ansvar, afhjælpningerne eller sanktionerne for brud og en protokol til tilføjelse og fjernelse af målepunkter.</a:t>
            </a:r>
          </a:p>
          <a:p>
            <a:pPr marL="0" indent="0">
              <a:buNone/>
            </a:pPr>
            <a:r>
              <a:rPr lang="da-DK" sz="2000" dirty="0"/>
              <a:t>Målpunkterne bør udformes, så dårlig opførsel ikke belønnes. For eksempel, hvis et serviceniveau overtrædes, fordi kunden ikke har givet oplysninger rettidigt, skal leverandøren ikke straffes.</a:t>
            </a:r>
          </a:p>
          <a:p>
            <a:pPr marL="0" indent="0">
              <a:buNone/>
            </a:pPr>
            <a:endParaRPr lang="da-DK" sz="2000" dirty="0"/>
          </a:p>
          <a:p>
            <a:pPr marL="0" indent="0">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kunde– og leverandørforhold</a:t>
            </a:r>
          </a:p>
        </p:txBody>
      </p:sp>
    </p:spTree>
    <p:extLst>
      <p:ext uri="{BB962C8B-B14F-4D97-AF65-F5344CB8AC3E}">
        <p14:creationId xmlns:p14="http://schemas.microsoft.com/office/powerpoint/2010/main" val="1596284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Hvad gør en serviceniveauaftale?</a:t>
            </a:r>
          </a:p>
          <a:p>
            <a:pPr>
              <a:spcBef>
                <a:spcPts val="300"/>
              </a:spcBef>
            </a:pPr>
            <a:r>
              <a:rPr lang="da-DK" sz="2000" dirty="0"/>
              <a:t>definerer succes eller fiasko</a:t>
            </a:r>
          </a:p>
          <a:p>
            <a:pPr>
              <a:spcBef>
                <a:spcPts val="300"/>
              </a:spcBef>
            </a:pPr>
            <a:r>
              <a:rPr lang="da-DK" sz="2000" dirty="0"/>
              <a:t>definerer undtagelser</a:t>
            </a:r>
          </a:p>
          <a:p>
            <a:pPr>
              <a:spcBef>
                <a:spcPts val="300"/>
              </a:spcBef>
            </a:pPr>
            <a:r>
              <a:rPr lang="da-DK" sz="2000" dirty="0"/>
              <a:t>skaber fakta til forhandlinger</a:t>
            </a:r>
          </a:p>
          <a:p>
            <a:pPr>
              <a:spcBef>
                <a:spcPts val="300"/>
              </a:spcBef>
            </a:pPr>
            <a:r>
              <a:rPr lang="da-DK" sz="2000" dirty="0"/>
              <a:t>kalibrerer incitamenter</a:t>
            </a:r>
          </a:p>
          <a:p>
            <a:pPr>
              <a:spcBef>
                <a:spcPts val="300"/>
              </a:spcBef>
            </a:pPr>
            <a:r>
              <a:rPr lang="da-DK" sz="2000" dirty="0"/>
              <a:t>skaber samarbejdsrammer</a:t>
            </a:r>
          </a:p>
          <a:p>
            <a:pPr>
              <a:spcBef>
                <a:spcPts val="300"/>
              </a:spcBef>
            </a:pPr>
            <a:r>
              <a:rPr lang="da-DK" sz="2000" dirty="0"/>
              <a:t>skaber et feedback loop</a:t>
            </a:r>
          </a:p>
          <a:p>
            <a:pPr marL="0" indent="0">
              <a:buNone/>
            </a:pPr>
            <a:endParaRPr lang="da-DK" sz="2000" dirty="0"/>
          </a:p>
          <a:p>
            <a:pPr marL="0" indent="0">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kunde– og leverandørforhold</a:t>
            </a:r>
          </a:p>
        </p:txBody>
      </p:sp>
    </p:spTree>
    <p:extLst>
      <p:ext uri="{BB962C8B-B14F-4D97-AF65-F5344CB8AC3E}">
        <p14:creationId xmlns:p14="http://schemas.microsoft.com/office/powerpoint/2010/main" val="37805172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Hvad indeholder en serviceniveauaftale?</a:t>
            </a:r>
          </a:p>
          <a:p>
            <a:pPr>
              <a:spcBef>
                <a:spcPts val="300"/>
              </a:spcBef>
            </a:pPr>
            <a:r>
              <a:rPr lang="da-DK" sz="2000" dirty="0"/>
              <a:t>Introduktion til aftalen</a:t>
            </a:r>
          </a:p>
          <a:p>
            <a:pPr>
              <a:spcBef>
                <a:spcPts val="300"/>
              </a:spcBef>
            </a:pPr>
            <a:r>
              <a:rPr lang="da-DK" sz="2000" dirty="0"/>
              <a:t>Beskrivelse af samarbejdet</a:t>
            </a:r>
          </a:p>
          <a:p>
            <a:pPr>
              <a:spcBef>
                <a:spcPts val="300"/>
              </a:spcBef>
            </a:pPr>
            <a:r>
              <a:rPr lang="da-DK" sz="2000" dirty="0"/>
              <a:t>Målsætning for samarbejdet</a:t>
            </a:r>
          </a:p>
          <a:p>
            <a:pPr>
              <a:spcBef>
                <a:spcPts val="300"/>
              </a:spcBef>
            </a:pPr>
            <a:r>
              <a:rPr lang="da-DK" sz="2000" dirty="0"/>
              <a:t>Leverandørens ansvar</a:t>
            </a:r>
          </a:p>
          <a:p>
            <a:pPr>
              <a:spcBef>
                <a:spcPts val="300"/>
              </a:spcBef>
            </a:pPr>
            <a:r>
              <a:rPr lang="da-DK" sz="2000" dirty="0"/>
              <a:t>Kundens ansvar</a:t>
            </a:r>
          </a:p>
          <a:p>
            <a:pPr>
              <a:spcBef>
                <a:spcPts val="300"/>
              </a:spcBef>
            </a:pPr>
            <a:r>
              <a:rPr lang="da-DK" sz="2000" dirty="0"/>
              <a:t>Målepunkter</a:t>
            </a:r>
          </a:p>
          <a:p>
            <a:pPr>
              <a:spcBef>
                <a:spcPts val="300"/>
              </a:spcBef>
            </a:pPr>
            <a:r>
              <a:rPr lang="da-DK" sz="2000" dirty="0"/>
              <a:t>Hvordan eventuelle problemer afhjælpes</a:t>
            </a:r>
          </a:p>
          <a:p>
            <a:pPr>
              <a:spcBef>
                <a:spcPts val="300"/>
              </a:spcBef>
            </a:pPr>
            <a:r>
              <a:rPr lang="da-DK" sz="2000" dirty="0"/>
              <a:t>Sanktioner ved aftalebrud</a:t>
            </a:r>
          </a:p>
          <a:p>
            <a:pPr marL="0" indent="0">
              <a:buNone/>
            </a:pPr>
            <a:endParaRPr lang="da-DK" sz="2000" dirty="0"/>
          </a:p>
          <a:p>
            <a:pPr marL="0" indent="0">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kunde– og leverandørforhold</a:t>
            </a:r>
          </a:p>
        </p:txBody>
      </p:sp>
    </p:spTree>
    <p:extLst>
      <p:ext uri="{BB962C8B-B14F-4D97-AF65-F5344CB8AC3E}">
        <p14:creationId xmlns:p14="http://schemas.microsoft.com/office/powerpoint/2010/main" val="34677141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Er der nogle nedskrevne serviceniveauaftaler i jeres virksomhed?</a:t>
            </a:r>
          </a:p>
          <a:p>
            <a:pPr marL="0" marR="0" indent="0">
              <a:spcBef>
                <a:spcPts val="300"/>
              </a:spcBef>
              <a:buNone/>
            </a:pPr>
            <a:endParaRPr lang="da-DK" sz="2000" dirty="0"/>
          </a:p>
          <a:p>
            <a:pPr marL="0" marR="0" indent="0">
              <a:spcBef>
                <a:spcPts val="300"/>
              </a:spcBef>
              <a:buNone/>
            </a:pPr>
            <a:r>
              <a:rPr lang="da-DK" sz="2000" dirty="0"/>
              <a:t>På baggrund af arbejdet med proceskortlægning skal der skabes en serviceniveauaftale med en intern proces. Denne skal skrives ned og prøves implementeret når I kommer hjem.</a:t>
            </a:r>
          </a:p>
          <a:p>
            <a:pPr marL="0" marR="0" indent="0">
              <a:spcBef>
                <a:spcPts val="300"/>
              </a:spcBef>
              <a:buNone/>
            </a:pPr>
            <a:endParaRPr lang="da-DK" sz="2000" dirty="0"/>
          </a:p>
          <a:p>
            <a:pPr marL="0" indent="0">
              <a:spcBef>
                <a:spcPts val="300"/>
              </a:spcBef>
              <a:buNone/>
            </a:pPr>
            <a:r>
              <a:rPr lang="da-DK" sz="2000" dirty="0"/>
              <a:t>Sæt jer 4 sammen og snak opgaven igennem. Resultatet deles med resten når tiden er omme.</a:t>
            </a:r>
          </a:p>
          <a:p>
            <a:pPr marL="0" marR="0" indent="0">
              <a:spcBef>
                <a:spcPts val="300"/>
              </a:spcBef>
              <a:buNone/>
            </a:pPr>
            <a:endParaRPr lang="da-DK" sz="2000" dirty="0"/>
          </a:p>
          <a:p>
            <a:pPr marL="0" marR="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kunde– og leverandørforhold</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265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None/>
            </a:pPr>
            <a:r>
              <a:rPr lang="da-DK" sz="2000" dirty="0"/>
              <a:t>Proces konfirmation er en systematisk måde at kontrollere, at standarder og kontrolpunkter for kritiske processer bliver fulgt. Det er en enkel, visuel og tidsbaseret aktivitet. Procesbekræftelse involverer at gå derhen, hvor arbejdet rent faktisk udføres, og bekræfte, at det bliver udført i henhold til den aftalte standard.</a:t>
            </a:r>
          </a:p>
          <a:p>
            <a:pPr marL="0" indent="0">
              <a:buNone/>
            </a:pPr>
            <a:r>
              <a:rPr lang="da-DK" sz="2000" dirty="0"/>
              <a:t>Det er ikke en detaljeret dokumentrevision, men en kort, struktureret og uformel revision af vores operationelle standarder, der ofte fører til produktive diskussioner om at opretholde eller fremme forbedringer.</a:t>
            </a:r>
          </a:p>
          <a:p>
            <a:pPr marL="0" indent="0">
              <a:buNone/>
            </a:pPr>
            <a:endParaRPr lang="da-DK" sz="2000" dirty="0"/>
          </a:p>
          <a:p>
            <a:pPr>
              <a:spcBef>
                <a:spcPts val="300"/>
              </a:spcBef>
            </a:pPr>
            <a:r>
              <a:rPr lang="da-DK" sz="2000" dirty="0"/>
              <a:t>Gå ud og se aktiviteten/processen</a:t>
            </a:r>
          </a:p>
          <a:p>
            <a:pPr>
              <a:spcBef>
                <a:spcPts val="300"/>
              </a:spcBef>
            </a:pPr>
            <a:r>
              <a:rPr lang="da-DK" sz="2000" dirty="0"/>
              <a:t>Kort og uformel</a:t>
            </a:r>
          </a:p>
          <a:p>
            <a:pPr>
              <a:spcBef>
                <a:spcPts val="300"/>
              </a:spcBef>
            </a:pPr>
            <a:r>
              <a:rPr lang="da-DK" sz="2000" dirty="0"/>
              <a:t>Baseret på standarder og </a:t>
            </a:r>
            <a:r>
              <a:rPr lang="da-DK" sz="2000" dirty="0" err="1"/>
              <a:t>SOP’er</a:t>
            </a:r>
            <a:endParaRPr lang="da-DK" sz="2000" dirty="0"/>
          </a:p>
          <a:p>
            <a:pPr>
              <a:spcBef>
                <a:spcPts val="300"/>
              </a:spcBef>
            </a:pPr>
            <a:r>
              <a:rPr lang="da-DK" sz="2000" dirty="0"/>
              <a:t>Giv direkte feedback, der skabes ikke en audit rapport</a:t>
            </a:r>
          </a:p>
          <a:p>
            <a:pPr>
              <a:spcBef>
                <a:spcPts val="300"/>
              </a:spcBef>
            </a:pPr>
            <a:r>
              <a:rPr lang="da-DK" sz="2000" dirty="0"/>
              <a:t>Vær ”hård” ved processen men skånsom overfor dem du taler med forbedringer</a:t>
            </a:r>
          </a:p>
          <a:p>
            <a:pPr marL="0" indent="0">
              <a:buNone/>
            </a:pPr>
            <a:endParaRPr lang="da-DK" sz="2000" dirty="0"/>
          </a:p>
          <a:p>
            <a:pPr marL="0" indent="0">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kunde– og leverandørforhold</a:t>
            </a:r>
          </a:p>
        </p:txBody>
      </p:sp>
    </p:spTree>
    <p:extLst>
      <p:ext uri="{BB962C8B-B14F-4D97-AF65-F5344CB8AC3E}">
        <p14:creationId xmlns:p14="http://schemas.microsoft.com/office/powerpoint/2010/main" val="239947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1550032" cy="4598469"/>
          </a:xfrm>
        </p:spPr>
        <p:txBody>
          <a:bodyPr>
            <a:normAutofit/>
          </a:bodyPr>
          <a:lstStyle/>
          <a:p>
            <a:pPr marL="0" indent="0">
              <a:spcBef>
                <a:spcPts val="300"/>
              </a:spcBef>
              <a:buNone/>
            </a:pPr>
            <a:r>
              <a:rPr lang="da-DK" sz="2000" dirty="0"/>
              <a:t>Information om prøven og vis kvalitet:</a:t>
            </a:r>
          </a:p>
          <a:p>
            <a:pPr marL="0" indent="0">
              <a:spcBef>
                <a:spcPts val="300"/>
              </a:spcBef>
              <a:buNone/>
            </a:pPr>
            <a:endParaRPr lang="da-DK" sz="2000" dirty="0"/>
          </a:p>
          <a:p>
            <a:pPr marL="0" indent="0">
              <a:spcBef>
                <a:spcPts val="300"/>
              </a:spcBef>
              <a:buNone/>
            </a:pPr>
            <a:r>
              <a:rPr lang="da-DK" sz="2000" dirty="0"/>
              <a:t>…</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1152928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Laves der nogen form for proces konfirmation i jeres virksomhed?</a:t>
            </a:r>
          </a:p>
          <a:p>
            <a:pPr marL="0" marR="0" indent="0">
              <a:spcBef>
                <a:spcPts val="300"/>
              </a:spcBef>
              <a:buNone/>
            </a:pPr>
            <a:endParaRPr lang="da-DK" sz="2000" dirty="0"/>
          </a:p>
          <a:p>
            <a:pPr marL="0" marR="0" indent="0">
              <a:spcBef>
                <a:spcPts val="300"/>
              </a:spcBef>
              <a:buNone/>
            </a:pPr>
            <a:r>
              <a:rPr lang="da-DK" sz="2000" dirty="0"/>
              <a:t>Snak sammen om hvordan I kunne se proces konfirmering implementeret i jeres virksomheder.</a:t>
            </a:r>
          </a:p>
          <a:p>
            <a:pPr marL="0" marR="0" indent="0">
              <a:spcBef>
                <a:spcPts val="300"/>
              </a:spcBef>
              <a:buNone/>
            </a:pPr>
            <a:endParaRPr lang="da-DK" sz="2000" dirty="0"/>
          </a:p>
          <a:p>
            <a:pPr marL="0" indent="0">
              <a:spcBef>
                <a:spcPts val="300"/>
              </a:spcBef>
              <a:buNone/>
            </a:pPr>
            <a:r>
              <a:rPr lang="da-DK" sz="2000" dirty="0"/>
              <a:t>Sæt jer 4 sammen og snak opgaven igennem. Resultatet deles med resten når tiden er omme.</a:t>
            </a:r>
          </a:p>
          <a:p>
            <a:pPr marL="0" marR="0" indent="0">
              <a:spcBef>
                <a:spcPts val="300"/>
              </a:spcBef>
              <a:buNone/>
            </a:pPr>
            <a:endParaRPr lang="da-DK" sz="2000" dirty="0"/>
          </a:p>
          <a:p>
            <a:pPr marL="0" marR="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kunde– og leverandørforhold</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70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731351" cy="5188535"/>
          </a:xfrm>
        </p:spPr>
        <p:txBody>
          <a:bodyPr>
            <a:noAutofit/>
          </a:bodyPr>
          <a:lstStyle/>
          <a:p>
            <a:pPr marL="0" indent="0">
              <a:buClr>
                <a:srgbClr val="54815E"/>
              </a:buClr>
              <a:buNone/>
            </a:pPr>
            <a:r>
              <a:rPr lang="da-DK" sz="2000" dirty="0"/>
              <a:t>Løbende forbedring som en religion. Selvom det virker som en simpel ting at gøre, har ledere og teams, der ikke er fortrolige med procesforbedringsteknikker, svært ved at opnå og fastholde det. </a:t>
            </a:r>
          </a:p>
          <a:p>
            <a:pPr marL="0" indent="0">
              <a:buClr>
                <a:srgbClr val="54815E"/>
              </a:buClr>
              <a:buNone/>
            </a:pPr>
            <a:r>
              <a:rPr lang="da-DK" sz="2000" dirty="0"/>
              <a:t>For at implementere denne tankegang skal du have en klar forståelse af, hvad løbende forbedringer er, hvilke principper du skal følge, og så skal du mestre nogle af de bedste praksisser indenfor tankegangen.</a:t>
            </a:r>
          </a:p>
          <a:p>
            <a:pPr marL="0" indent="0">
              <a:buClr>
                <a:srgbClr val="54815E"/>
              </a:buClr>
              <a:buNone/>
            </a:pPr>
            <a:r>
              <a:rPr lang="da-DK" sz="2000" dirty="0"/>
              <a:t>Begrebet løbende forbedring kan virke ret abstrakt. Kort forklaret er det en uendelig stræben efter perfektion i alt, hvad du gør. Tankegangen løbende forbedring er også kendt som </a:t>
            </a:r>
            <a:r>
              <a:rPr lang="da-DK" sz="2000" dirty="0" err="1"/>
              <a:t>Kaizen</a:t>
            </a:r>
            <a:r>
              <a:rPr lang="da-DK" sz="2000" dirty="0"/>
              <a:t> (forandring til det bedre).</a:t>
            </a:r>
          </a:p>
          <a:p>
            <a:pPr marL="0" indent="0">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at forbedre processer</a:t>
            </a:r>
          </a:p>
        </p:txBody>
      </p:sp>
      <p:pic>
        <p:nvPicPr>
          <p:cNvPr id="6" name="Picture 2" descr="18,888 Small Steps Stock Photos, Pictures &amp;amp; Royalty-Free Images - iStock">
            <a:extLst>
              <a:ext uri="{FF2B5EF4-FFF2-40B4-BE49-F238E27FC236}">
                <a16:creationId xmlns:a16="http://schemas.microsoft.com/office/drawing/2014/main" id="{47172B2C-68A9-ABF7-36B9-8701E8D39BD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01587" y="1297707"/>
            <a:ext cx="2533406" cy="168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101E0DDB-916A-20F9-BA41-1E15480E099F}"/>
              </a:ext>
            </a:extLst>
          </p:cNvPr>
          <p:cNvSpPr/>
          <p:nvPr/>
        </p:nvSpPr>
        <p:spPr>
          <a:xfrm>
            <a:off x="9398090" y="1921617"/>
            <a:ext cx="1647321" cy="3832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5012041D-6DBC-BA14-D75D-34886FCF3EBF}"/>
              </a:ext>
            </a:extLst>
          </p:cNvPr>
          <p:cNvSpPr txBox="1"/>
          <p:nvPr/>
        </p:nvSpPr>
        <p:spPr>
          <a:xfrm>
            <a:off x="9347882" y="1889948"/>
            <a:ext cx="1846781" cy="459357"/>
          </a:xfrm>
          <a:prstGeom prst="rect">
            <a:avLst/>
          </a:prstGeom>
          <a:noFill/>
        </p:spPr>
        <p:txBody>
          <a:bodyPr wrap="square" rtlCol="0">
            <a:spAutoFit/>
          </a:bodyPr>
          <a:lstStyle/>
          <a:p>
            <a:pPr>
              <a:lnSpc>
                <a:spcPct val="114000"/>
              </a:lnSpc>
              <a:buClr>
                <a:srgbClr val="54815E"/>
              </a:buClr>
            </a:pPr>
            <a:r>
              <a:rPr lang="da-DK" sz="1100" dirty="0">
                <a:latin typeface="Verdana" panose="020B0604030504040204" pitchFamily="34" charset="0"/>
                <a:ea typeface="Verdana" panose="020B0604030504040204" pitchFamily="34" charset="0"/>
              </a:rPr>
              <a:t>Store rejser begynder med små skridt!</a:t>
            </a:r>
          </a:p>
        </p:txBody>
      </p:sp>
    </p:spTree>
    <p:extLst>
      <p:ext uri="{BB962C8B-B14F-4D97-AF65-F5344CB8AC3E}">
        <p14:creationId xmlns:p14="http://schemas.microsoft.com/office/powerpoint/2010/main" val="3868527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0" indent="0">
              <a:buClr>
                <a:srgbClr val="54815E"/>
              </a:buClr>
              <a:buNone/>
            </a:pPr>
            <a:r>
              <a:rPr lang="da-DK" sz="2000" dirty="0"/>
              <a:t>Løbende forbedring driver både forbedring af processer og produkter. Virksomheder, der aktivt leder efter måder at forbedre deres forretning på, vil uvægerligt øge værdien af deres produkter og tjenester. Dette vil føre til mere sofistikerede og generelt et mere økonomisk og konkurrencedygtige udbud.</a:t>
            </a:r>
          </a:p>
          <a:p>
            <a:pPr marL="0" indent="0">
              <a:buClr>
                <a:srgbClr val="54815E"/>
              </a:buClr>
              <a:buNone/>
            </a:pPr>
            <a:endParaRPr lang="da-DK" sz="2000" dirty="0"/>
          </a:p>
          <a:p>
            <a:pPr marL="0" indent="0">
              <a:buClr>
                <a:srgbClr val="54815E"/>
              </a:buClr>
              <a:buNone/>
            </a:pPr>
            <a:r>
              <a:rPr lang="da-DK" sz="2000" dirty="0"/>
              <a:t>Fordele ved løbende for bedringer:</a:t>
            </a:r>
          </a:p>
          <a:p>
            <a:pPr>
              <a:spcBef>
                <a:spcPts val="300"/>
              </a:spcBef>
            </a:pPr>
            <a:r>
              <a:rPr lang="da-DK" sz="2000" dirty="0"/>
              <a:t>Mere engagerede medarbejdere</a:t>
            </a:r>
          </a:p>
          <a:p>
            <a:pPr>
              <a:spcBef>
                <a:spcPts val="300"/>
              </a:spcBef>
            </a:pPr>
            <a:r>
              <a:rPr lang="da-DK" sz="2000" dirty="0"/>
              <a:t>Lavere medarbejderomsætning</a:t>
            </a:r>
          </a:p>
          <a:p>
            <a:pPr>
              <a:spcBef>
                <a:spcPts val="300"/>
              </a:spcBef>
            </a:pPr>
            <a:r>
              <a:rPr lang="da-DK" sz="2000" dirty="0"/>
              <a:t>Mere konkurrencedygtige produkter og services</a:t>
            </a:r>
          </a:p>
          <a:p>
            <a:pPr>
              <a:spcBef>
                <a:spcPts val="300"/>
              </a:spcBef>
            </a:pPr>
            <a:r>
              <a:rPr lang="da-DK" sz="2000" dirty="0"/>
              <a:t>Bedre kundetilfredshed</a:t>
            </a:r>
          </a:p>
          <a:p>
            <a:pPr>
              <a:spcBef>
                <a:spcPts val="300"/>
              </a:spcBef>
            </a:pPr>
            <a:r>
              <a:rPr lang="da-DK" sz="2000" dirty="0"/>
              <a:t>Sikrer en proaktiv indlæringskultur</a:t>
            </a:r>
          </a:p>
          <a:p>
            <a:pPr>
              <a:spcBef>
                <a:spcPts val="300"/>
              </a:spcBef>
            </a:pPr>
            <a:r>
              <a:rPr lang="da-DK" sz="2000" dirty="0"/>
              <a:t>Mere sikker arbejdsplads</a:t>
            </a:r>
          </a:p>
          <a:p>
            <a:pPr>
              <a:spcBef>
                <a:spcPts val="300"/>
              </a:spcBef>
            </a:pPr>
            <a:r>
              <a:rPr lang="da-DK" sz="2000" dirty="0"/>
              <a:t>Større fokus på innovation</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at forbedre processer</a:t>
            </a:r>
          </a:p>
        </p:txBody>
      </p:sp>
    </p:spTree>
    <p:extLst>
      <p:ext uri="{BB962C8B-B14F-4D97-AF65-F5344CB8AC3E}">
        <p14:creationId xmlns:p14="http://schemas.microsoft.com/office/powerpoint/2010/main" val="6886134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6966507" cy="5188535"/>
          </a:xfrm>
        </p:spPr>
        <p:txBody>
          <a:bodyPr>
            <a:noAutofit/>
          </a:bodyPr>
          <a:lstStyle/>
          <a:p>
            <a:pPr marL="0" indent="0">
              <a:buClr>
                <a:srgbClr val="54815E"/>
              </a:buClr>
              <a:buNone/>
            </a:pPr>
            <a:r>
              <a:rPr lang="da-DK" sz="2000" dirty="0"/>
              <a:t>Udtrykket </a:t>
            </a:r>
            <a:r>
              <a:rPr lang="da-DK" sz="2000" dirty="0" err="1"/>
              <a:t>Kaizen</a:t>
            </a:r>
            <a:r>
              <a:rPr lang="da-DK" sz="2000" dirty="0"/>
              <a:t> kommer fra japansk, og det betyder ”forandring til det bedre". </a:t>
            </a:r>
            <a:r>
              <a:rPr lang="da-DK" sz="2000" dirty="0" err="1"/>
              <a:t>Kaizen</a:t>
            </a:r>
            <a:r>
              <a:rPr lang="da-DK" sz="2000" dirty="0"/>
              <a:t> udtrykket der bruges for at beskrive den løbende forbedrings kultur, der skal herske i hele organisationen.</a:t>
            </a:r>
          </a:p>
          <a:p>
            <a:pPr marL="0" indent="0">
              <a:buClr>
                <a:srgbClr val="54815E"/>
              </a:buClr>
              <a:buNone/>
            </a:pPr>
            <a:r>
              <a:rPr lang="da-DK" sz="2000" dirty="0"/>
              <a:t>”Forandringer til det bedre” foregår ofte i form af korte intensive forandrings projekter, som man også kalder </a:t>
            </a:r>
            <a:r>
              <a:rPr lang="da-DK" sz="2000" dirty="0" err="1"/>
              <a:t>Kaizen</a:t>
            </a:r>
            <a:r>
              <a:rPr lang="da-DK" sz="2000" dirty="0"/>
              <a:t> blitz.</a:t>
            </a:r>
          </a:p>
          <a:p>
            <a:pPr>
              <a:lnSpc>
                <a:spcPct val="114000"/>
              </a:lnSpc>
              <a:buClr>
                <a:srgbClr val="54815E"/>
              </a:buClr>
            </a:pPr>
            <a:endParaRPr lang="da-DK" sz="1400" dirty="0">
              <a:latin typeface="Verdana" panose="020B0604030504040204" pitchFamily="34" charset="0"/>
              <a:ea typeface="Verdana" panose="020B0604030504040204" pitchFamily="34" charset="0"/>
            </a:endParaRPr>
          </a:p>
          <a:p>
            <a:pPr>
              <a:spcBef>
                <a:spcPts val="300"/>
              </a:spcBef>
              <a:buClr>
                <a:schemeClr val="tx1"/>
              </a:buClr>
            </a:pPr>
            <a:r>
              <a:rPr lang="da-DK" sz="2000" dirty="0"/>
              <a:t>Lær at se spild</a:t>
            </a:r>
          </a:p>
          <a:p>
            <a:pPr>
              <a:spcBef>
                <a:spcPts val="300"/>
              </a:spcBef>
              <a:buClr>
                <a:schemeClr val="tx1"/>
              </a:buClr>
            </a:pPr>
            <a:r>
              <a:rPr lang="da-DK" sz="2000" dirty="0"/>
              <a:t>Lær at fjerne spild</a:t>
            </a:r>
          </a:p>
          <a:p>
            <a:pPr>
              <a:spcBef>
                <a:spcPts val="300"/>
              </a:spcBef>
              <a:buClr>
                <a:schemeClr val="tx1"/>
              </a:buClr>
            </a:pPr>
            <a:r>
              <a:rPr lang="da-DK" sz="2000" dirty="0"/>
              <a:t>Lær at skabe flow</a:t>
            </a:r>
          </a:p>
          <a:p>
            <a:pPr>
              <a:spcBef>
                <a:spcPts val="300"/>
              </a:spcBef>
              <a:buClr>
                <a:schemeClr val="tx1"/>
              </a:buClr>
            </a:pPr>
            <a:r>
              <a:rPr lang="da-DK" sz="2000" dirty="0"/>
              <a:t>Skab forandringer til det bedre</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at forbedre processer</a:t>
            </a:r>
          </a:p>
        </p:txBody>
      </p:sp>
      <p:pic>
        <p:nvPicPr>
          <p:cNvPr id="2" name="Billede 1">
            <a:extLst>
              <a:ext uri="{FF2B5EF4-FFF2-40B4-BE49-F238E27FC236}">
                <a16:creationId xmlns:a16="http://schemas.microsoft.com/office/drawing/2014/main" id="{77BB960F-76D5-90FD-2BC3-B20669BC81BA}"/>
              </a:ext>
            </a:extLst>
          </p:cNvPr>
          <p:cNvPicPr>
            <a:picLocks noChangeAspect="1"/>
          </p:cNvPicPr>
          <p:nvPr/>
        </p:nvPicPr>
        <p:blipFill>
          <a:blip r:embed="rId3"/>
          <a:stretch>
            <a:fillRect/>
          </a:stretch>
        </p:blipFill>
        <p:spPr>
          <a:xfrm>
            <a:off x="7453745" y="1304152"/>
            <a:ext cx="4738255" cy="3549770"/>
          </a:xfrm>
          <a:prstGeom prst="rect">
            <a:avLst/>
          </a:prstGeom>
        </p:spPr>
      </p:pic>
    </p:spTree>
    <p:extLst>
      <p:ext uri="{BB962C8B-B14F-4D97-AF65-F5344CB8AC3E}">
        <p14:creationId xmlns:p14="http://schemas.microsoft.com/office/powerpoint/2010/main" val="42216779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11550032" cy="5188535"/>
          </a:xfrm>
        </p:spPr>
        <p:txBody>
          <a:bodyPr>
            <a:noAutofit/>
          </a:bodyPr>
          <a:lstStyle/>
          <a:p>
            <a:pPr marL="457200" indent="-457200">
              <a:spcBef>
                <a:spcPts val="300"/>
              </a:spcBef>
              <a:buClr>
                <a:schemeClr val="tx1"/>
              </a:buClr>
              <a:buFont typeface="+mj-lt"/>
              <a:buAutoNum type="arabicPeriod"/>
            </a:pPr>
            <a:r>
              <a:rPr lang="da-DK" sz="2000" dirty="0"/>
              <a:t>Være åben for forandringer</a:t>
            </a:r>
          </a:p>
          <a:p>
            <a:pPr marL="457200" indent="-457200">
              <a:spcBef>
                <a:spcPts val="300"/>
              </a:spcBef>
              <a:buClr>
                <a:schemeClr val="tx1"/>
              </a:buClr>
              <a:buFont typeface="+mj-lt"/>
              <a:buAutoNum type="arabicPeriod"/>
            </a:pPr>
            <a:r>
              <a:rPr lang="da-DK" sz="2000" dirty="0"/>
              <a:t>Tænk, ”ja vi kan hvis…”</a:t>
            </a:r>
          </a:p>
          <a:p>
            <a:pPr marL="457200" indent="-457200">
              <a:spcBef>
                <a:spcPts val="300"/>
              </a:spcBef>
              <a:buClr>
                <a:schemeClr val="tx1"/>
              </a:buClr>
              <a:buFont typeface="+mj-lt"/>
              <a:buAutoNum type="arabicPeriod"/>
            </a:pPr>
            <a:r>
              <a:rPr lang="da-DK" sz="2000" dirty="0"/>
              <a:t>Angrib aldrig folk</a:t>
            </a:r>
          </a:p>
          <a:p>
            <a:pPr marL="457200" indent="-457200">
              <a:spcBef>
                <a:spcPts val="300"/>
              </a:spcBef>
              <a:buClr>
                <a:schemeClr val="tx1"/>
              </a:buClr>
              <a:buFont typeface="+mj-lt"/>
              <a:buAutoNum type="arabicPeriod"/>
            </a:pPr>
            <a:r>
              <a:rPr lang="da-DK" sz="2000" dirty="0"/>
              <a:t>Søg efter simple løsninger</a:t>
            </a:r>
          </a:p>
          <a:p>
            <a:pPr marL="457200" indent="-457200">
              <a:spcBef>
                <a:spcPts val="300"/>
              </a:spcBef>
              <a:buClr>
                <a:schemeClr val="tx1"/>
              </a:buClr>
              <a:buFont typeface="+mj-lt"/>
              <a:buAutoNum type="arabicPeriod"/>
            </a:pPr>
            <a:r>
              <a:rPr lang="da-DK" sz="2000" dirty="0"/>
              <a:t>Stop op og hjælp med at løse problemer</a:t>
            </a:r>
          </a:p>
          <a:p>
            <a:pPr marL="457200" indent="-457200">
              <a:spcBef>
                <a:spcPts val="300"/>
              </a:spcBef>
              <a:buClr>
                <a:schemeClr val="tx1"/>
              </a:buClr>
              <a:buFont typeface="+mj-lt"/>
              <a:buAutoNum type="arabicPeriod"/>
            </a:pPr>
            <a:r>
              <a:rPr lang="da-DK" sz="2000" dirty="0"/>
              <a:t>Brug kreativitet i stedet for penge</a:t>
            </a:r>
          </a:p>
          <a:p>
            <a:pPr marL="457200" indent="-457200">
              <a:spcBef>
                <a:spcPts val="300"/>
              </a:spcBef>
              <a:buClr>
                <a:schemeClr val="tx1"/>
              </a:buClr>
              <a:buFont typeface="+mj-lt"/>
              <a:buAutoNum type="arabicPeriod"/>
            </a:pPr>
            <a:r>
              <a:rPr lang="da-DK" sz="2000" dirty="0"/>
              <a:t>Problemer er ikke andet end gode muligheder for forbedringer</a:t>
            </a:r>
          </a:p>
          <a:p>
            <a:pPr marL="457200" indent="-457200">
              <a:spcBef>
                <a:spcPts val="300"/>
              </a:spcBef>
              <a:buClr>
                <a:schemeClr val="tx1"/>
              </a:buClr>
              <a:buFont typeface="+mj-lt"/>
              <a:buAutoNum type="arabicPeriod"/>
            </a:pPr>
            <a:r>
              <a:rPr lang="da-DK" sz="2000" dirty="0"/>
              <a:t>Find hovedårsagen ved at spørge hvorfor, hvorfor…</a:t>
            </a:r>
          </a:p>
          <a:p>
            <a:pPr marL="457200" indent="-457200">
              <a:spcBef>
                <a:spcPts val="300"/>
              </a:spcBef>
              <a:buClr>
                <a:schemeClr val="tx1"/>
              </a:buClr>
              <a:buFont typeface="+mj-lt"/>
              <a:buAutoNum type="arabicPeriod"/>
            </a:pPr>
            <a:r>
              <a:rPr lang="da-DK" sz="2000" dirty="0"/>
              <a:t>manges visdom er bedre end én persons viden</a:t>
            </a:r>
          </a:p>
          <a:p>
            <a:pPr marL="457200" indent="-457200">
              <a:spcBef>
                <a:spcPts val="300"/>
              </a:spcBef>
              <a:buClr>
                <a:schemeClr val="tx1"/>
              </a:buClr>
              <a:buFont typeface="+mj-lt"/>
              <a:buAutoNum type="arabicPeriod"/>
            </a:pPr>
            <a:r>
              <a:rPr lang="da-DK" sz="2000" dirty="0"/>
              <a:t>Der er ingen endelig destination på den løbende forbedrings rejse</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at forbedre processer</a:t>
            </a:r>
          </a:p>
        </p:txBody>
      </p:sp>
    </p:spTree>
    <p:extLst>
      <p:ext uri="{BB962C8B-B14F-4D97-AF65-F5344CB8AC3E}">
        <p14:creationId xmlns:p14="http://schemas.microsoft.com/office/powerpoint/2010/main" val="14079837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6471549" y="1183690"/>
            <a:ext cx="5323288" cy="5188535"/>
          </a:xfrm>
        </p:spPr>
        <p:txBody>
          <a:bodyPr>
            <a:noAutofit/>
          </a:bodyPr>
          <a:lstStyle/>
          <a:p>
            <a:pPr marL="0" indent="0">
              <a:buClr>
                <a:srgbClr val="54815E"/>
              </a:buClr>
              <a:buNone/>
            </a:pPr>
            <a:r>
              <a:rPr lang="da-DK" sz="2000" dirty="0"/>
              <a:t>Forbedringer er mere end blot problemløsning. For at få succes med det, skal det udvikles til en tilbagevendende vedvarende aktivitet. </a:t>
            </a:r>
          </a:p>
          <a:p>
            <a:pPr marL="0" indent="0">
              <a:buClr>
                <a:srgbClr val="54815E"/>
              </a:buClr>
              <a:buNone/>
            </a:pPr>
            <a:r>
              <a:rPr lang="da-DK" sz="2000" dirty="0"/>
              <a:t>Forbedringshjulet eller PDCA cirklen giver rammen for strukturerede og disciplinerede forbedringsaktiviteter.</a:t>
            </a:r>
          </a:p>
          <a:p>
            <a:pPr marL="0" indent="0">
              <a:buClr>
                <a:srgbClr val="54815E"/>
              </a:buClr>
              <a:buNone/>
            </a:pPr>
            <a:r>
              <a:rPr lang="da-DK" sz="2000" dirty="0"/>
              <a:t>Definition på et problem:</a:t>
            </a:r>
          </a:p>
          <a:p>
            <a:pPr marL="0" indent="0">
              <a:buClr>
                <a:srgbClr val="54815E"/>
              </a:buClr>
              <a:buNone/>
            </a:pPr>
            <a:r>
              <a:rPr lang="da-DK" sz="2000" dirty="0"/>
              <a:t>En fejl eller defekt, som man ikke kender årsagen og løsningen til.</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at forbedre processer</a:t>
            </a:r>
          </a:p>
        </p:txBody>
      </p:sp>
      <p:pic>
        <p:nvPicPr>
          <p:cNvPr id="5" name="Billede 4">
            <a:extLst>
              <a:ext uri="{FF2B5EF4-FFF2-40B4-BE49-F238E27FC236}">
                <a16:creationId xmlns:a16="http://schemas.microsoft.com/office/drawing/2014/main" id="{D192A7D7-BD9E-078C-3816-BB6720E748A2}"/>
              </a:ext>
            </a:extLst>
          </p:cNvPr>
          <p:cNvPicPr>
            <a:picLocks noChangeAspect="1"/>
          </p:cNvPicPr>
          <p:nvPr/>
        </p:nvPicPr>
        <p:blipFill>
          <a:blip r:embed="rId3"/>
          <a:stretch>
            <a:fillRect/>
          </a:stretch>
        </p:blipFill>
        <p:spPr>
          <a:xfrm>
            <a:off x="145947" y="1227551"/>
            <a:ext cx="6416040" cy="4535424"/>
          </a:xfrm>
          <a:prstGeom prst="rect">
            <a:avLst/>
          </a:prstGeom>
          <a:solidFill>
            <a:schemeClr val="bg1"/>
          </a:solidFill>
        </p:spPr>
      </p:pic>
    </p:spTree>
    <p:extLst>
      <p:ext uri="{BB962C8B-B14F-4D97-AF65-F5344CB8AC3E}">
        <p14:creationId xmlns:p14="http://schemas.microsoft.com/office/powerpoint/2010/main" val="29398901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5644272" y="1183690"/>
            <a:ext cx="6150565" cy="5188535"/>
          </a:xfrm>
        </p:spPr>
        <p:txBody>
          <a:bodyPr>
            <a:noAutofit/>
          </a:bodyPr>
          <a:lstStyle/>
          <a:p>
            <a:pPr marL="0" indent="0">
              <a:buClr>
                <a:srgbClr val="54815E"/>
              </a:buClr>
              <a:buNone/>
            </a:pPr>
            <a:r>
              <a:rPr lang="da-DK" sz="2000" dirty="0"/>
              <a:t>Det er selvfølgelig vigtigt ikke at jagte alle problemer eller forbedringsmuligheder, der findes i dagligdagen.</a:t>
            </a:r>
          </a:p>
          <a:p>
            <a:pPr marL="0" indent="0">
              <a:buClr>
                <a:srgbClr val="54815E"/>
              </a:buClr>
              <a:buNone/>
            </a:pPr>
            <a:r>
              <a:rPr lang="da-DK" sz="2000" dirty="0"/>
              <a:t>Hvis der er knappe ressourcer, er det vigtigt at tage alle de mulige gevinster man kan med så lille indsats som muligt. Start med de problemer eller forbedrings-muligheder, der kræver lille indsats men som giver stor udbytte, og fortsæt derefter med at tage de mindre givtige med lille indsats.</a:t>
            </a:r>
          </a:p>
          <a:p>
            <a:pPr marL="0" indent="0">
              <a:buClr>
                <a:srgbClr val="54815E"/>
              </a:buClr>
              <a:buNone/>
            </a:pPr>
            <a:r>
              <a:rPr lang="da-DK" sz="2000" dirty="0"/>
              <a:t>Denne fremgangsmåde vil give mange store og små forbedringer med relativ lille indsats, og dermed skabe mange gode forandringer, give øvelse i at udleve PDCA forbedringshjulet og være med til at skabe glæde og en løbende forbedringskultur.</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at forbedre processer</a:t>
            </a:r>
          </a:p>
        </p:txBody>
      </p:sp>
      <p:pic>
        <p:nvPicPr>
          <p:cNvPr id="5" name="Billede 4">
            <a:extLst>
              <a:ext uri="{FF2B5EF4-FFF2-40B4-BE49-F238E27FC236}">
                <a16:creationId xmlns:a16="http://schemas.microsoft.com/office/drawing/2014/main" id="{2F9C8E8C-043B-B982-1827-24BB733A58BC}"/>
              </a:ext>
            </a:extLst>
          </p:cNvPr>
          <p:cNvPicPr>
            <a:picLocks noChangeAspect="1"/>
          </p:cNvPicPr>
          <p:nvPr/>
        </p:nvPicPr>
        <p:blipFill>
          <a:blip r:embed="rId3"/>
          <a:stretch>
            <a:fillRect/>
          </a:stretch>
        </p:blipFill>
        <p:spPr>
          <a:xfrm>
            <a:off x="452294" y="1009216"/>
            <a:ext cx="5777972" cy="4665094"/>
          </a:xfrm>
          <a:prstGeom prst="rect">
            <a:avLst/>
          </a:prstGeom>
        </p:spPr>
      </p:pic>
    </p:spTree>
    <p:extLst>
      <p:ext uri="{BB962C8B-B14F-4D97-AF65-F5344CB8AC3E}">
        <p14:creationId xmlns:p14="http://schemas.microsoft.com/office/powerpoint/2010/main" val="2023412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5644272" y="1183690"/>
            <a:ext cx="6150565" cy="5188535"/>
          </a:xfrm>
        </p:spPr>
        <p:txBody>
          <a:bodyPr>
            <a:noAutofit/>
          </a:bodyPr>
          <a:lstStyle/>
          <a:p>
            <a:pPr marL="0" indent="0">
              <a:buClr>
                <a:srgbClr val="54815E"/>
              </a:buClr>
              <a:buNone/>
            </a:pPr>
            <a:r>
              <a:rPr lang="da-DK" sz="2000" dirty="0"/>
              <a:t>Værktøjet bruges til at grave dybere ned i en problemstilling, når man skal finde årsager til problemet.</a:t>
            </a:r>
          </a:p>
          <a:p>
            <a:pPr marL="0" indent="0">
              <a:buClr>
                <a:srgbClr val="54815E"/>
              </a:buClr>
              <a:buNone/>
            </a:pPr>
            <a:r>
              <a:rPr lang="da-DK" sz="2000" dirty="0"/>
              <a:t>Værktøjet anvendes ved at stille spørgsmål til problemet, og ud fra svaret stille endnu et spørgsmål for herigennem at komme fra virkning til årsag.</a:t>
            </a:r>
          </a:p>
          <a:p>
            <a:pPr marL="0" indent="0">
              <a:buClr>
                <a:srgbClr val="54815E"/>
              </a:buClr>
              <a:buNone/>
            </a:pPr>
            <a:r>
              <a:rPr lang="da-DK" sz="2000" dirty="0"/>
              <a:t>Antallet af spørgsmål kan variere i forhold til problemet (ikke nødvendigvis 5 x hvorfor).</a:t>
            </a:r>
          </a:p>
          <a:p>
            <a:pPr marL="0" indent="0">
              <a:buClr>
                <a:srgbClr val="54815E"/>
              </a:buClr>
              <a:buNone/>
            </a:pPr>
            <a:r>
              <a:rPr lang="da-DK" sz="2000" dirty="0"/>
              <a:t>Problemet kan ”dele” sig undervejs. Hvis dette sker skal man forfølge begge veje.</a:t>
            </a:r>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normAutofit/>
          </a:bodyPr>
          <a:lstStyle/>
          <a:p>
            <a:r>
              <a:rPr lang="da-DK" dirty="0"/>
              <a:t>Introduktion til at forbedre processer</a:t>
            </a:r>
          </a:p>
        </p:txBody>
      </p:sp>
      <p:pic>
        <p:nvPicPr>
          <p:cNvPr id="2" name="Billede 1">
            <a:extLst>
              <a:ext uri="{FF2B5EF4-FFF2-40B4-BE49-F238E27FC236}">
                <a16:creationId xmlns:a16="http://schemas.microsoft.com/office/drawing/2014/main" id="{5DBD3675-5721-4479-485F-F996CD40A98A}"/>
              </a:ext>
            </a:extLst>
          </p:cNvPr>
          <p:cNvPicPr>
            <a:picLocks noChangeAspect="1"/>
          </p:cNvPicPr>
          <p:nvPr/>
        </p:nvPicPr>
        <p:blipFill>
          <a:blip r:embed="rId3"/>
          <a:stretch>
            <a:fillRect/>
          </a:stretch>
        </p:blipFill>
        <p:spPr>
          <a:xfrm>
            <a:off x="320984" y="1007363"/>
            <a:ext cx="4962216" cy="5343925"/>
          </a:xfrm>
          <a:prstGeom prst="rect">
            <a:avLst/>
          </a:prstGeom>
        </p:spPr>
      </p:pic>
    </p:spTree>
    <p:extLst>
      <p:ext uri="{BB962C8B-B14F-4D97-AF65-F5344CB8AC3E}">
        <p14:creationId xmlns:p14="http://schemas.microsoft.com/office/powerpoint/2010/main" val="15864980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66AF0A3F-9FA0-485D-B8DA-453F58423524}"/>
              </a:ext>
            </a:extLst>
          </p:cNvPr>
          <p:cNvSpPr>
            <a:spLocks noGrp="1"/>
          </p:cNvSpPr>
          <p:nvPr>
            <p:ph idx="1"/>
          </p:nvPr>
        </p:nvSpPr>
        <p:spPr>
          <a:xfrm>
            <a:off x="320984" y="1183690"/>
            <a:ext cx="8638289" cy="5188535"/>
          </a:xfrm>
        </p:spPr>
        <p:txBody>
          <a:bodyPr>
            <a:noAutofit/>
          </a:bodyPr>
          <a:lstStyle/>
          <a:p>
            <a:pPr marL="0" indent="0">
              <a:buNone/>
            </a:pPr>
            <a:r>
              <a:rPr lang="da-DK" sz="2000" dirty="0"/>
              <a:t>Opgave:</a:t>
            </a:r>
          </a:p>
          <a:p>
            <a:pPr marL="0" indent="0">
              <a:spcBef>
                <a:spcPts val="300"/>
              </a:spcBef>
              <a:buNone/>
            </a:pPr>
            <a:endParaRPr lang="da-DK" sz="2000" dirty="0"/>
          </a:p>
          <a:p>
            <a:pPr marL="0" marR="0" indent="0">
              <a:spcBef>
                <a:spcPts val="300"/>
              </a:spcBef>
              <a:buNone/>
            </a:pPr>
            <a:r>
              <a:rPr lang="da-DK" sz="2000" dirty="0"/>
              <a:t>Med udgangspunkt i jeres egen placering i forsyningskæden skal I</a:t>
            </a:r>
          </a:p>
          <a:p>
            <a:pPr marL="457200" marR="0" indent="-457200">
              <a:spcBef>
                <a:spcPts val="300"/>
              </a:spcBef>
              <a:buFont typeface="+mj-lt"/>
              <a:buAutoNum type="arabicPeriod"/>
            </a:pPr>
            <a:r>
              <a:rPr lang="da-DK" sz="2000" dirty="0"/>
              <a:t>fokusere på de fremtidige krav, trends og tendenser på lageret</a:t>
            </a:r>
          </a:p>
          <a:p>
            <a:pPr marL="457200" marR="0" indent="-457200">
              <a:spcBef>
                <a:spcPts val="300"/>
              </a:spcBef>
              <a:buFont typeface="+mj-lt"/>
              <a:buAutoNum type="arabicPeriod"/>
            </a:pPr>
            <a:r>
              <a:rPr lang="da-DK" sz="2000" dirty="0"/>
              <a:t>med afsæt i jeres detaljerede proceskort og SOP’ere finde et problemområde som i vil forbedre</a:t>
            </a:r>
          </a:p>
          <a:p>
            <a:pPr marL="457200" marR="0" indent="-457200">
              <a:spcBef>
                <a:spcPts val="300"/>
              </a:spcBef>
              <a:buFont typeface="+mj-lt"/>
              <a:buAutoNum type="arabicPeriod"/>
            </a:pPr>
            <a:r>
              <a:rPr lang="da-DK" sz="2000" dirty="0"/>
              <a:t>sikre at området I vil forbedre, har fokus på et specifikt kunde– og leverandørforhold og gerne sigte mod en serviceniveauaftale</a:t>
            </a:r>
          </a:p>
          <a:p>
            <a:pPr marL="457200" marR="0" indent="-457200">
              <a:spcBef>
                <a:spcPts val="300"/>
              </a:spcBef>
              <a:buFont typeface="+mj-lt"/>
              <a:buAutoNum type="arabicPeriod"/>
            </a:pPr>
            <a:r>
              <a:rPr lang="da-DK" sz="2000" dirty="0"/>
              <a:t>bruge PDCA cirklen til at lave et oplæg til en forbedring I kan tage med hjem </a:t>
            </a:r>
          </a:p>
          <a:p>
            <a:pPr marL="0" marR="0" indent="0">
              <a:spcBef>
                <a:spcPts val="300"/>
              </a:spcBef>
              <a:buNone/>
            </a:pPr>
            <a:r>
              <a:rPr lang="da-DK" sz="2000" dirty="0"/>
              <a:t>   </a:t>
            </a:r>
          </a:p>
          <a:p>
            <a:pPr marL="0" marR="0" indent="0">
              <a:spcBef>
                <a:spcPts val="300"/>
              </a:spcBef>
              <a:buNone/>
            </a:pPr>
            <a:endParaRPr lang="da-DK" sz="2000" dirty="0"/>
          </a:p>
        </p:txBody>
      </p:sp>
      <p:sp>
        <p:nvSpPr>
          <p:cNvPr id="3" name="Titel 2">
            <a:extLst>
              <a:ext uri="{FF2B5EF4-FFF2-40B4-BE49-F238E27FC236}">
                <a16:creationId xmlns:a16="http://schemas.microsoft.com/office/drawing/2014/main" id="{D7F0C840-9D70-7698-F26F-FE855154043B}"/>
              </a:ext>
            </a:extLst>
          </p:cNvPr>
          <p:cNvSpPr>
            <a:spLocks noGrp="1"/>
          </p:cNvSpPr>
          <p:nvPr>
            <p:ph type="title"/>
          </p:nvPr>
        </p:nvSpPr>
        <p:spPr/>
        <p:txBody>
          <a:bodyPr/>
          <a:lstStyle/>
          <a:p>
            <a:r>
              <a:rPr lang="da-DK" dirty="0"/>
              <a:t>Introduktion til at forbedre processer</a:t>
            </a:r>
          </a:p>
        </p:txBody>
      </p:sp>
      <p:pic>
        <p:nvPicPr>
          <p:cNvPr id="5" name="Picture 2" descr="14,501 Flip Board Stock Photos, Pictures &amp;amp; Royalty-Free Images - iStock">
            <a:extLst>
              <a:ext uri="{FF2B5EF4-FFF2-40B4-BE49-F238E27FC236}">
                <a16:creationId xmlns:a16="http://schemas.microsoft.com/office/drawing/2014/main" id="{E079D46B-D386-153A-392F-04CCB5776B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6685" y="1363565"/>
            <a:ext cx="2280095" cy="32833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6814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Vis kvalitet og AMU prøve</a:t>
            </a:r>
          </a:p>
        </p:txBody>
      </p:sp>
      <p:sp>
        <p:nvSpPr>
          <p:cNvPr id="7" name="Pladsholder til indhold 3">
            <a:extLst>
              <a:ext uri="{FF2B5EF4-FFF2-40B4-BE49-F238E27FC236}">
                <a16:creationId xmlns:a16="http://schemas.microsoft.com/office/drawing/2014/main" id="{61915F65-9570-823B-91DA-DEEF44ECF8C4}"/>
              </a:ext>
            </a:extLst>
          </p:cNvPr>
          <p:cNvSpPr>
            <a:spLocks noGrp="1"/>
          </p:cNvSpPr>
          <p:nvPr>
            <p:ph idx="1"/>
          </p:nvPr>
        </p:nvSpPr>
        <p:spPr>
          <a:xfrm>
            <a:off x="320984" y="1183690"/>
            <a:ext cx="11550032" cy="5188535"/>
          </a:xfrm>
        </p:spPr>
        <p:txBody>
          <a:bodyPr>
            <a:noAutofit/>
          </a:bodyPr>
          <a:lstStyle/>
          <a:p>
            <a:pPr marL="0" indent="0">
              <a:buClr>
                <a:srgbClr val="54815E"/>
              </a:buClr>
              <a:buNone/>
            </a:pPr>
            <a:r>
              <a:rPr lang="da-DK" sz="2000" dirty="0"/>
              <a:t>Sørg for at forklarer prøven godt og hjælp de som måtte have behov herfor.</a:t>
            </a:r>
          </a:p>
          <a:p>
            <a:pPr marL="0" indent="0">
              <a:buClr>
                <a:srgbClr val="54815E"/>
              </a:buClr>
              <a:buNone/>
            </a:pPr>
            <a:r>
              <a:rPr lang="da-DK" sz="2000" dirty="0"/>
              <a:t>Brug den nødvendige tid på vis kvalitet, så det sikres at alle kender fremgangsmåden og dermed får udfyld korket.</a:t>
            </a:r>
          </a:p>
        </p:txBody>
      </p:sp>
    </p:spTree>
    <p:extLst>
      <p:ext uri="{BB962C8B-B14F-4D97-AF65-F5344CB8AC3E}">
        <p14:creationId xmlns:p14="http://schemas.microsoft.com/office/powerpoint/2010/main" val="305165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Velkomst</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1550032" cy="4598469"/>
          </a:xfrm>
        </p:spPr>
        <p:txBody>
          <a:bodyPr>
            <a:normAutofit/>
          </a:bodyPr>
          <a:lstStyle/>
          <a:p>
            <a:pPr marL="0" indent="0">
              <a:spcBef>
                <a:spcPts val="300"/>
              </a:spcBef>
              <a:buNone/>
            </a:pPr>
            <a:r>
              <a:rPr lang="da-DK" sz="2000" dirty="0"/>
              <a:t>Praktiske oplysninger om kursussted:</a:t>
            </a:r>
          </a:p>
          <a:p>
            <a:pPr marL="0" indent="0">
              <a:spcBef>
                <a:spcPts val="300"/>
              </a:spcBef>
              <a:buNone/>
            </a:pPr>
            <a:endParaRPr lang="da-DK" sz="2000" dirty="0"/>
          </a:p>
          <a:p>
            <a:pPr marL="0" indent="0">
              <a:spcBef>
                <a:spcPts val="300"/>
              </a:spcBef>
              <a:buNone/>
            </a:pPr>
            <a:r>
              <a:rPr lang="da-DK" sz="2000" dirty="0"/>
              <a:t>…</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20009125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Afrunding på dagene</a:t>
            </a:r>
          </a:p>
        </p:txBody>
      </p:sp>
      <p:sp>
        <p:nvSpPr>
          <p:cNvPr id="10" name="Pladsholder til indhold 3">
            <a:extLst>
              <a:ext uri="{FF2B5EF4-FFF2-40B4-BE49-F238E27FC236}">
                <a16:creationId xmlns:a16="http://schemas.microsoft.com/office/drawing/2014/main" id="{A2EB465C-8820-3E25-5B04-F3976B7CA2C7}"/>
              </a:ext>
            </a:extLst>
          </p:cNvPr>
          <p:cNvSpPr>
            <a:spLocks noGrp="1"/>
          </p:cNvSpPr>
          <p:nvPr>
            <p:ph idx="1"/>
          </p:nvPr>
        </p:nvSpPr>
        <p:spPr>
          <a:xfrm>
            <a:off x="320984" y="1183690"/>
            <a:ext cx="5241616" cy="4959935"/>
          </a:xfrm>
        </p:spPr>
        <p:txBody>
          <a:bodyPr>
            <a:normAutofit/>
          </a:bodyPr>
          <a:lstStyle/>
          <a:p>
            <a:pPr marL="0" indent="0">
              <a:buSzPts val="1800"/>
              <a:buNone/>
            </a:pPr>
            <a:r>
              <a:rPr lang="da-DK" sz="2000" b="1" dirty="0">
                <a:solidFill>
                  <a:srgbClr val="00B050"/>
                </a:solidFill>
              </a:rPr>
              <a:t>Plus:</a:t>
            </a:r>
          </a:p>
          <a:p>
            <a:pPr>
              <a:buSzPts val="1800"/>
            </a:pPr>
            <a:r>
              <a:rPr lang="da-DK" sz="2000" dirty="0"/>
              <a:t>…</a:t>
            </a:r>
          </a:p>
        </p:txBody>
      </p:sp>
      <p:sp>
        <p:nvSpPr>
          <p:cNvPr id="11" name="Pladsholder til indhold 3">
            <a:extLst>
              <a:ext uri="{FF2B5EF4-FFF2-40B4-BE49-F238E27FC236}">
                <a16:creationId xmlns:a16="http://schemas.microsoft.com/office/drawing/2014/main" id="{842DFAAC-FF52-E670-BC52-B4C236F7BFD3}"/>
              </a:ext>
            </a:extLst>
          </p:cNvPr>
          <p:cNvSpPr txBox="1">
            <a:spLocks/>
          </p:cNvSpPr>
          <p:nvPr/>
        </p:nvSpPr>
        <p:spPr>
          <a:xfrm>
            <a:off x="6035984" y="1183690"/>
            <a:ext cx="5241616" cy="4959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SzPts val="1800"/>
              <a:buFont typeface="Arial"/>
              <a:buNone/>
            </a:pPr>
            <a:r>
              <a:rPr lang="da-DK" sz="2000" b="1" dirty="0">
                <a:solidFill>
                  <a:srgbClr val="FF0000"/>
                </a:solidFill>
              </a:rPr>
              <a:t>Delta:</a:t>
            </a:r>
          </a:p>
          <a:p>
            <a:pPr>
              <a:buSzPts val="1800"/>
            </a:pPr>
            <a:r>
              <a:rPr lang="da-DK" sz="2000" dirty="0"/>
              <a:t>…</a:t>
            </a:r>
          </a:p>
        </p:txBody>
      </p:sp>
    </p:spTree>
    <p:extLst>
      <p:ext uri="{BB962C8B-B14F-4D97-AF65-F5344CB8AC3E}">
        <p14:creationId xmlns:p14="http://schemas.microsoft.com/office/powerpoint/2010/main" val="28683214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Afrunding på dagene</a:t>
            </a:r>
          </a:p>
        </p:txBody>
      </p:sp>
      <p:sp>
        <p:nvSpPr>
          <p:cNvPr id="9" name="Pladsholder til indhold 3">
            <a:extLst>
              <a:ext uri="{FF2B5EF4-FFF2-40B4-BE49-F238E27FC236}">
                <a16:creationId xmlns:a16="http://schemas.microsoft.com/office/drawing/2014/main" id="{F24A918A-31E7-D4EF-42B8-A5DE59AFCBAA}"/>
              </a:ext>
            </a:extLst>
          </p:cNvPr>
          <p:cNvSpPr>
            <a:spLocks noGrp="1"/>
          </p:cNvSpPr>
          <p:nvPr>
            <p:ph idx="1"/>
          </p:nvPr>
        </p:nvSpPr>
        <p:spPr>
          <a:xfrm>
            <a:off x="320984" y="1183690"/>
            <a:ext cx="10613716" cy="4959935"/>
          </a:xfrm>
        </p:spPr>
        <p:txBody>
          <a:bodyPr>
            <a:normAutofit/>
          </a:bodyPr>
          <a:lstStyle/>
          <a:p>
            <a:pPr marL="0" indent="0">
              <a:buSzPts val="1800"/>
              <a:buFont typeface="Arial"/>
              <a:buNone/>
            </a:pPr>
            <a:r>
              <a:rPr lang="da-DK" sz="2000" dirty="0"/>
              <a:t>Hvad tager I med hjem:</a:t>
            </a:r>
          </a:p>
          <a:p>
            <a:pPr>
              <a:buSzPts val="1800"/>
            </a:pPr>
            <a:r>
              <a:rPr lang="da-DK" sz="2000" dirty="0"/>
              <a:t>…</a:t>
            </a:r>
          </a:p>
          <a:p>
            <a:pPr marR="0" algn="l" rtl="0">
              <a:buFont typeface="Symbol" panose="05050102010706020507" pitchFamily="18" charset="2"/>
              <a:buChar char="·"/>
            </a:pPr>
            <a:endParaRPr lang="da-DK" dirty="0"/>
          </a:p>
        </p:txBody>
      </p:sp>
    </p:spTree>
    <p:extLst>
      <p:ext uri="{BB962C8B-B14F-4D97-AF65-F5344CB8AC3E}">
        <p14:creationId xmlns:p14="http://schemas.microsoft.com/office/powerpoint/2010/main" val="34383713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41631"/>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r" id="{A7DF1DF7-E0CB-2F4B-A5E1-1E533AF0D5DD}" vid="{E9C9DDDC-28C8-E54B-B4AD-5D26FF1DE8CC}"/>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o xmlns="e5a614a0-e390-4758-987e-00508b2d8f32" xsi:nil="true"/>
    <lcf76f155ced4ddcb4097134ff3c332f xmlns="e5a614a0-e390-4758-987e-00508b2d8f32">
      <Terms xmlns="http://schemas.microsoft.com/office/infopath/2007/PartnerControls"/>
    </lcf76f155ced4ddcb4097134ff3c332f>
    <TaxCatchAll xmlns="8e01ca8f-5ef1-4f69-bef7-0923966b1c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6624E3CD10854468FCCE94CAABFFAEB" ma:contentTypeVersion="17" ma:contentTypeDescription="Opret et nyt dokument." ma:contentTypeScope="" ma:versionID="7513db21cb739c5e31dc7bf35aa4566a">
  <xsd:schema xmlns:xsd="http://www.w3.org/2001/XMLSchema" xmlns:xs="http://www.w3.org/2001/XMLSchema" xmlns:p="http://schemas.microsoft.com/office/2006/metadata/properties" xmlns:ns2="e5a614a0-e390-4758-987e-00508b2d8f32" xmlns:ns3="8e01ca8f-5ef1-4f69-bef7-0923966b1c21" targetNamespace="http://schemas.microsoft.com/office/2006/metadata/properties" ma:root="true" ma:fieldsID="87d36121a0a57e8caa824ad18ea8c0b2" ns2:_="" ns3:_="">
    <xsd:import namespace="e5a614a0-e390-4758-987e-00508b2d8f32"/>
    <xsd:import namespace="8e01ca8f-5ef1-4f69-bef7-0923966b1c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Dato"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614a0-e390-4758-987e-00508b2d8f3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Dato" ma:index="12" nillable="true" ma:displayName="Dato" ma:format="DateOnly" ma:internalName="Dato">
      <xsd:simpleType>
        <xsd:restriction base="dms:DateTime"/>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ledmærker" ma:readOnly="false" ma:fieldId="{5cf76f15-5ced-4ddc-b409-7134ff3c332f}" ma:taxonomyMulti="true" ma:sspId="78d8fed3-eade-4d2d-8e51-d1e1973cc8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01ca8f-5ef1-4f69-bef7-0923966b1c21"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4" nillable="true" ma:displayName="Taxonomy Catch All Column" ma:hidden="true" ma:list="{022ef22a-6204-49a6-8902-6181c02549c8}" ma:internalName="TaxCatchAll" ma:showField="CatchAllData" ma:web="8e01ca8f-5ef1-4f69-bef7-0923966b1c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7E3530-7D83-4A83-8D7B-0519F17888E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AFED68B-C5CC-4AA0-8D80-4415A279B476}">
  <ds:schemaRefs>
    <ds:schemaRef ds:uri="http://schemas.microsoft.com/sharepoint/v3/contenttype/forms"/>
  </ds:schemaRefs>
</ds:datastoreItem>
</file>

<file path=customXml/itemProps3.xml><?xml version="1.0" encoding="utf-8"?>
<ds:datastoreItem xmlns:ds="http://schemas.openxmlformats.org/officeDocument/2006/customXml" ds:itemID="{752F9986-2CCA-4EE0-AE36-4A261E799A12}"/>
</file>

<file path=docProps/app.xml><?xml version="1.0" encoding="utf-8"?>
<Properties xmlns="http://schemas.openxmlformats.org/officeDocument/2006/extended-properties" xmlns:vt="http://schemas.openxmlformats.org/officeDocument/2006/docPropsVTypes">
  <Template>Kontortema</Template>
  <TotalTime>16</TotalTime>
  <Words>6287</Words>
  <Application>Microsoft Office PowerPoint</Application>
  <PresentationFormat>Widescreen</PresentationFormat>
  <Paragraphs>733</Paragraphs>
  <Slides>92</Slides>
  <Notes>60</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2</vt:i4>
      </vt:variant>
      <vt:variant>
        <vt:lpstr>Slidetitler</vt:lpstr>
      </vt:variant>
      <vt:variant>
        <vt:i4>92</vt:i4>
      </vt:variant>
    </vt:vector>
  </HeadingPairs>
  <TitlesOfParts>
    <vt:vector size="101" baseType="lpstr">
      <vt:lpstr>Arial</vt:lpstr>
      <vt:lpstr>Calibri</vt:lpstr>
      <vt:lpstr>Calibri Light</vt:lpstr>
      <vt:lpstr>Century Gothic</vt:lpstr>
      <vt:lpstr>Symbol</vt:lpstr>
      <vt:lpstr>Verdana</vt:lpstr>
      <vt:lpstr>Kontortema</vt:lpstr>
      <vt:lpstr>Acrobat Document</vt:lpstr>
      <vt:lpstr>Document</vt:lpstr>
      <vt:lpstr>Udvidet lærervejledning  49885 Grundlæggende procesforståelse indenfor lagerområdet</vt:lpstr>
      <vt:lpstr>Indhold</vt:lpstr>
      <vt:lpstr>Velkomst</vt:lpstr>
      <vt:lpstr>Velkomst</vt:lpstr>
      <vt:lpstr>Velkomst</vt:lpstr>
      <vt:lpstr>Velkomst</vt:lpstr>
      <vt:lpstr>Velkomst</vt:lpstr>
      <vt:lpstr>Velkomst</vt:lpstr>
      <vt:lpstr>Velkomst</vt:lpstr>
      <vt:lpstr>Velkomst</vt:lpstr>
      <vt:lpstr>Velkomst</vt:lpstr>
      <vt:lpstr>Velkomst</vt:lpstr>
      <vt:lpstr>Introduktion til lagerområder</vt:lpstr>
      <vt:lpstr>Introduktion til lagerområder</vt:lpstr>
      <vt:lpstr>Introduktion til lagerområder</vt:lpstr>
      <vt:lpstr>Introduktion til lagerområder</vt:lpstr>
      <vt:lpstr>Introduktion til lagerområder</vt:lpstr>
      <vt:lpstr>Trends på lagerområdet</vt:lpstr>
      <vt:lpstr>Trends på lagerområdet</vt:lpstr>
      <vt:lpstr>Trends på lagerområdet</vt:lpstr>
      <vt:lpstr>Trends på lagerområdet</vt:lpstr>
      <vt:lpstr>Trends på lagerområdet</vt:lpstr>
      <vt:lpstr>Egen rolle i lagerprocessen</vt:lpstr>
      <vt:lpstr>Egen rolle i lagerprocessen</vt:lpstr>
      <vt:lpstr>Egen rolle i lagerprocessen</vt:lpstr>
      <vt:lpstr>Egen rolle i lagerprocessen</vt:lpstr>
      <vt:lpstr>Egen rolle i lagerprocessen</vt:lpstr>
      <vt:lpstr>Egen rolle i lagerprocessen</vt:lpstr>
      <vt:lpstr>Egen rolle i lagerprocessen</vt:lpstr>
      <vt:lpstr>Egen rolle i lagerprocessen</vt:lpstr>
      <vt:lpstr>Egen rolle i lagerprocessen</vt:lpstr>
      <vt:lpstr>Egen rolle i lagerprocessen</vt:lpstr>
      <vt:lpstr>Egen rolle i lagerprocessen</vt:lpstr>
      <vt:lpstr>Afrunding på dagen</vt:lpstr>
      <vt:lpstr>Afrunding på dagen</vt:lpstr>
      <vt:lpstr>Indhold</vt:lpstr>
      <vt:lpstr>Velkomst</vt:lpstr>
      <vt:lpstr>Introduktion til processer</vt:lpstr>
      <vt:lpstr>Introduktion til processer</vt:lpstr>
      <vt:lpstr>Introduktion til processer</vt:lpstr>
      <vt:lpstr>Introduktion til processer</vt:lpstr>
      <vt:lpstr>Introduktion til processer</vt:lpstr>
      <vt:lpstr>Introduktion til processer</vt:lpstr>
      <vt:lpstr>Introduktion til processer</vt:lpstr>
      <vt:lpstr>Introduktion til processer</vt:lpstr>
      <vt:lpstr>Introduktion til processer</vt:lpstr>
      <vt:lpstr>Introduktion til processer</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Introduktion til SOP</vt:lpstr>
      <vt:lpstr>Afrunding på dagen</vt:lpstr>
      <vt:lpstr>Afrunding på dagen</vt:lpstr>
      <vt:lpstr>Indhold</vt:lpstr>
      <vt:lpstr>Velkomst</vt:lpstr>
      <vt:lpstr>Introduktion til kunde– og leverandørforhold</vt:lpstr>
      <vt:lpstr>Introduktion til kunde– og leverandørforhold</vt:lpstr>
      <vt:lpstr>Introduktion til kunde– og leverandørforhold</vt:lpstr>
      <vt:lpstr>Introduktion til kunde– og leverandørforhold</vt:lpstr>
      <vt:lpstr>Introduktion til kunde– og leverandørforhold</vt:lpstr>
      <vt:lpstr>Introduktion til kunde– og leverandørforhold</vt:lpstr>
      <vt:lpstr>Introduktion til kunde– og leverandørforhold</vt:lpstr>
      <vt:lpstr>Introduktion til kunde– og leverandørforhold</vt:lpstr>
      <vt:lpstr>Introduktion til kunde– og leverandørforhold</vt:lpstr>
      <vt:lpstr>Introduktion til kunde– og leverandørforhold</vt:lpstr>
      <vt:lpstr>Introduktion til kunde– og leverandørforhold</vt:lpstr>
      <vt:lpstr>Introduktion til at forbedre processer</vt:lpstr>
      <vt:lpstr>Introduktion til at forbedre processer</vt:lpstr>
      <vt:lpstr>Introduktion til at forbedre processer</vt:lpstr>
      <vt:lpstr>Introduktion til at forbedre processer</vt:lpstr>
      <vt:lpstr>Introduktion til at forbedre processer</vt:lpstr>
      <vt:lpstr>Introduktion til at forbedre processer</vt:lpstr>
      <vt:lpstr>Introduktion til at forbedre processer</vt:lpstr>
      <vt:lpstr>Introduktion til at forbedre processer</vt:lpstr>
      <vt:lpstr>Vis kvalitet og AMU prøve</vt:lpstr>
      <vt:lpstr>Afrunding på dagene</vt:lpstr>
      <vt:lpstr>Afrunding på dagene</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Microsoft Office User</dc:creator>
  <cp:lastModifiedBy>Michael Ørum Henriksen</cp:lastModifiedBy>
  <cp:revision>2</cp:revision>
  <dcterms:created xsi:type="dcterms:W3CDTF">2021-09-20T13:24:40Z</dcterms:created>
  <dcterms:modified xsi:type="dcterms:W3CDTF">2022-06-28T08:18:36Z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0x010100D6624E3CD10854468FCCE94CAABFFAEB</vt:lpwstr>
  </property>
</Properties>
</file>