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50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3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2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508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66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5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1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17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56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3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441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2261-51F8-4D90-85F1-0F89F08CDD4D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2FA2-116E-4E75-A62C-3ACC895606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052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30"/>
          </a:xfrm>
          <a:ln w="254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da-DK" dirty="0" smtClean="0"/>
              <a:t>Underviservejledning</a:t>
            </a:r>
            <a:br>
              <a:rPr lang="da-DK" dirty="0" smtClean="0"/>
            </a:br>
            <a:r>
              <a:rPr lang="da-DK" sz="2400" dirty="0" smtClean="0"/>
              <a:t>Dig &amp; Den 2. (1 time)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15649"/>
            <a:ext cx="10515600" cy="4661314"/>
          </a:xfrm>
          <a:ln w="254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b="1" u="sng" dirty="0" smtClean="0"/>
              <a:t>Hvad:</a:t>
            </a:r>
          </a:p>
          <a:p>
            <a:pPr marL="0" indent="0">
              <a:buNone/>
            </a:pPr>
            <a:r>
              <a:rPr lang="da-DK" dirty="0" smtClean="0"/>
              <a:t>En anden måde at arbejde med konflikttrappen på.</a:t>
            </a:r>
          </a:p>
          <a:p>
            <a:pPr marL="0" indent="0">
              <a:buNone/>
            </a:pPr>
            <a:r>
              <a:rPr lang="da-DK" b="1" u="sng" dirty="0"/>
              <a:t>H</a:t>
            </a:r>
            <a:r>
              <a:rPr lang="da-DK" b="1" u="sng" dirty="0" smtClean="0"/>
              <a:t>vorfor: </a:t>
            </a:r>
          </a:p>
          <a:p>
            <a:pPr marL="0" indent="0">
              <a:buNone/>
            </a:pPr>
            <a:r>
              <a:rPr lang="da-DK" dirty="0" smtClean="0"/>
              <a:t>Kommunikation mellem mennesker kan være fuld af konflikter. Derfor er det vigtigt at kunne opfange ”mislyde - signaler” i kommunikationen, så kommunikationen kan komme på sporet igen.</a:t>
            </a:r>
          </a:p>
          <a:p>
            <a:pPr marL="0" indent="0">
              <a:buNone/>
            </a:pPr>
            <a:r>
              <a:rPr lang="da-DK" b="1" u="sng" dirty="0" smtClean="0"/>
              <a:t>Hvordan:</a:t>
            </a:r>
          </a:p>
          <a:p>
            <a:pPr marL="0" indent="0">
              <a:buNone/>
            </a:pPr>
            <a:r>
              <a:rPr lang="da-DK" dirty="0" smtClean="0"/>
              <a:t>Underviser tegner undervejs – stille og roligt - og spørger deltagerne inden du selv svarer/skriver. </a:t>
            </a:r>
          </a:p>
          <a:p>
            <a:pPr marL="0" indent="0">
              <a:buNone/>
            </a:pPr>
            <a:r>
              <a:rPr lang="da-DK" dirty="0" smtClean="0"/>
              <a:t>Brug gerne deltagernes ord for ”sagen” f.eks.: emne, tingen osv.</a:t>
            </a:r>
          </a:p>
          <a:p>
            <a:pPr marL="0" indent="0">
              <a:buNone/>
            </a:pPr>
            <a:r>
              <a:rPr lang="da-DK" dirty="0" smtClean="0"/>
              <a:t>Spørg deltagerne:</a:t>
            </a:r>
          </a:p>
          <a:p>
            <a:pPr marL="0" indent="0">
              <a:buNone/>
            </a:pPr>
            <a:r>
              <a:rPr lang="da-DK" dirty="0" smtClean="0"/>
              <a:t>Hvordan kan vi få kommunikationen tilbage på sporet, hvis den er på vej mod en konflikt?</a:t>
            </a:r>
          </a:p>
          <a:p>
            <a:r>
              <a:rPr lang="da-DK" dirty="0" smtClean="0"/>
              <a:t>Brug </a:t>
            </a:r>
            <a:r>
              <a:rPr lang="da-DK" dirty="0" err="1" smtClean="0"/>
              <a:t>hv</a:t>
            </a:r>
            <a:r>
              <a:rPr lang="da-DK" dirty="0" smtClean="0"/>
              <a:t>… spørgsmål – hvad, hvordan, hvorledes…</a:t>
            </a:r>
          </a:p>
          <a:p>
            <a:r>
              <a:rPr lang="da-DK" dirty="0" smtClean="0"/>
              <a:t>Få deltagerne til at komme med eksempler fra dagligdagen, hvor de har forhindret en konflikt med </a:t>
            </a:r>
            <a:r>
              <a:rPr lang="da-DK" smtClean="0"/>
              <a:t>god kommunikation.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781" y="750411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746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32" y="27853"/>
            <a:ext cx="4590893" cy="6858000"/>
          </a:xfrm>
          <a:prstGeom prst="rect">
            <a:avLst/>
          </a:prstGeom>
        </p:spPr>
      </p:pic>
      <p:sp>
        <p:nvSpPr>
          <p:cNvPr id="4" name="Titel 4"/>
          <p:cNvSpPr txBox="1">
            <a:spLocks/>
          </p:cNvSpPr>
          <p:nvPr/>
        </p:nvSpPr>
        <p:spPr>
          <a:xfrm>
            <a:off x="6431731" y="419579"/>
            <a:ext cx="3636697" cy="61465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Tegn modellen Dig &amp; Den2</a:t>
            </a:r>
            <a:r>
              <a:rPr kumimoji="0" lang="da-DK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.</a:t>
            </a:r>
            <a:endParaRPr kumimoji="0" lang="da-DK" sz="20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0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Byg tegningen op i trin</a:t>
            </a:r>
            <a:r>
              <a:rPr kumimoji="0" lang="da-DK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1-2-3-4-5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a-DK" sz="2000" b="1" noProof="0" dirty="0" smtClean="0">
                <a:solidFill>
                  <a:prstClr val="black"/>
                </a:solidFill>
                <a:latin typeface="Calibri Light" panose="020F0302020204030204"/>
              </a:rPr>
              <a:t>DIG                   DEN2.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Spørg deltagerne: Hvordan og/eller om hvad kommunikerer vi omkring, når kommunikationen skal være effektiv/god?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a-DK" sz="2000" b="1" dirty="0" smtClean="0">
                <a:solidFill>
                  <a:prstClr val="black"/>
                </a:solidFill>
                <a:latin typeface="Calibri Light" panose="020F0302020204030204"/>
              </a:rPr>
              <a:t>SAGEN – REEL SITUATION/TING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Spørg derefter deltagerne: hvordan og/eller om hvad kommunikerer vi, når kommunikationen går galt/af sporet?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a-DK" sz="2000" b="1" dirty="0" smtClean="0">
                <a:solidFill>
                  <a:prstClr val="black"/>
                </a:solidFill>
                <a:latin typeface="Calibri Light" panose="020F0302020204030204"/>
              </a:rPr>
              <a:t>PERSONLIG - GENERALISERE</a:t>
            </a: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631595" y="2953725"/>
            <a:ext cx="1694272" cy="228326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714255" y="2606144"/>
            <a:ext cx="4193095" cy="886691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Højrepil 7"/>
          <p:cNvSpPr/>
          <p:nvPr/>
        </p:nvSpPr>
        <p:spPr>
          <a:xfrm rot="7575859">
            <a:off x="5177655" y="1880670"/>
            <a:ext cx="1459390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893992" y="1786559"/>
            <a:ext cx="1279632" cy="14158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Højrepil 9"/>
          <p:cNvSpPr/>
          <p:nvPr/>
        </p:nvSpPr>
        <p:spPr>
          <a:xfrm rot="12656840">
            <a:off x="3570257" y="3551499"/>
            <a:ext cx="3142270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290" y="2778039"/>
            <a:ext cx="2120022" cy="1432256"/>
          </a:xfrm>
          <a:prstGeom prst="rect">
            <a:avLst/>
          </a:prstGeom>
        </p:spPr>
      </p:pic>
      <p:sp>
        <p:nvSpPr>
          <p:cNvPr id="12" name="Heksagon 11"/>
          <p:cNvSpPr/>
          <p:nvPr/>
        </p:nvSpPr>
        <p:spPr>
          <a:xfrm>
            <a:off x="962841" y="2761467"/>
            <a:ext cx="615531" cy="576043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>
                <a:solidFill>
                  <a:schemeClr val="tx1"/>
                </a:solidFill>
              </a:rPr>
              <a:t>1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13" name="Heksagon 12"/>
          <p:cNvSpPr/>
          <p:nvPr/>
        </p:nvSpPr>
        <p:spPr>
          <a:xfrm>
            <a:off x="2143603" y="3840416"/>
            <a:ext cx="615531" cy="576043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>
                <a:solidFill>
                  <a:schemeClr val="tx1"/>
                </a:solidFill>
              </a:rPr>
              <a:t>2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14" name="Heksagon 13"/>
          <p:cNvSpPr/>
          <p:nvPr/>
        </p:nvSpPr>
        <p:spPr>
          <a:xfrm>
            <a:off x="2360971" y="1991781"/>
            <a:ext cx="615531" cy="576043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Heksagon 14"/>
          <p:cNvSpPr/>
          <p:nvPr/>
        </p:nvSpPr>
        <p:spPr>
          <a:xfrm>
            <a:off x="4137118" y="5358349"/>
            <a:ext cx="615531" cy="576043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Heksagon 15"/>
          <p:cNvSpPr/>
          <p:nvPr/>
        </p:nvSpPr>
        <p:spPr>
          <a:xfrm>
            <a:off x="2451368" y="889247"/>
            <a:ext cx="615531" cy="576043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>
                <a:solidFill>
                  <a:schemeClr val="tx1"/>
                </a:solidFill>
              </a:rPr>
              <a:t>5</a:t>
            </a:r>
            <a:endParaRPr lang="da-DK" sz="2800" dirty="0">
              <a:solidFill>
                <a:schemeClr val="tx1"/>
              </a:solidFill>
            </a:endParaRPr>
          </a:p>
        </p:txBody>
      </p:sp>
      <p:cxnSp>
        <p:nvCxnSpPr>
          <p:cNvPr id="18" name="Lige pilforbindelse 17"/>
          <p:cNvCxnSpPr/>
          <p:nvPr/>
        </p:nvCxnSpPr>
        <p:spPr>
          <a:xfrm flipV="1">
            <a:off x="7006920" y="1602659"/>
            <a:ext cx="926549" cy="9834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/>
          <p:nvPr/>
        </p:nvCxnSpPr>
        <p:spPr>
          <a:xfrm flipV="1">
            <a:off x="7006920" y="1698067"/>
            <a:ext cx="926549" cy="9834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lede 22" descr="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371" y="142084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740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20" ma:contentTypeDescription="Opret et nyt dokument." ma:contentTypeScope="" ma:versionID="7c3ddf537af1a0519b2e07c4694c1aa8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93ae44c31d334598fdeec0aaa330e800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E6F34B-6F36-44B9-B561-900D215EDE70}"/>
</file>

<file path=customXml/itemProps2.xml><?xml version="1.0" encoding="utf-8"?>
<ds:datastoreItem xmlns:ds="http://schemas.openxmlformats.org/officeDocument/2006/customXml" ds:itemID="{F87D90A9-26E5-4D87-8BCE-3C76B3EB0F36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204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Underviservejledning Dig &amp; Den 2. (1 time)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Jette Grundahl Lindskov</dc:creator>
  <cp:lastModifiedBy>Jette Grundahl Lindskov</cp:lastModifiedBy>
  <cp:revision>8</cp:revision>
  <dcterms:created xsi:type="dcterms:W3CDTF">2023-09-18T08:17:17Z</dcterms:created>
  <dcterms:modified xsi:type="dcterms:W3CDTF">2023-09-19T09:45:46Z</dcterms:modified>
</cp:coreProperties>
</file>