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31.xml" ContentType="application/vnd.openxmlformats-officedocument.presentationml.notesSlide+xml"/>
  <Override PartName="/ppt/charts/chart8.xml" ContentType="application/vnd.openxmlformats-officedocument.drawingml.chart+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11.xml" ContentType="application/vnd.openxmlformats-officedocument.drawingml.chart+xml"/>
  <Override PartName="/ppt/notesSlides/notesSlide36.xml" ContentType="application/vnd.openxmlformats-officedocument.presentationml.notesSlide+xml"/>
  <Override PartName="/ppt/charts/chart12.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3.xml" ContentType="application/vnd.openxmlformats-officedocument.drawingml.chart+xml"/>
  <Override PartName="/ppt/notesSlides/notesSlide39.xml" ContentType="application/vnd.openxmlformats-officedocument.presentationml.notesSlide+xml"/>
  <Override PartName="/ppt/charts/chart14.xml" ContentType="application/vnd.openxmlformats-officedocument.drawingml.chart+xml"/>
  <Override PartName="/ppt/notesSlides/notesSlide40.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41.xml" ContentType="application/vnd.openxmlformats-officedocument.presentationml.notesSlide+xml"/>
  <Override PartName="/ppt/charts/chart17.xml" ContentType="application/vnd.openxmlformats-officedocument.drawingml.chart+xml"/>
  <Override PartName="/ppt/notesSlides/notesSlide42.xml" ContentType="application/vnd.openxmlformats-officedocument.presentationml.notesSlide+xml"/>
  <Override PartName="/ppt/charts/chart18.xml" ContentType="application/vnd.openxmlformats-officedocument.drawingml.chart+xml"/>
  <Override PartName="/ppt/notesSlides/notesSlide43.xml" ContentType="application/vnd.openxmlformats-officedocument.presentationml.notesSlide+xml"/>
  <Override PartName="/ppt/charts/chart19.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0.xml" ContentType="application/vnd.openxmlformats-officedocument.drawingml.chart+xml"/>
  <Override PartName="/ppt/notesSlides/notesSlide46.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47.xml" ContentType="application/vnd.openxmlformats-officedocument.presentationml.notesSlide+xml"/>
  <Override PartName="/ppt/charts/chart23.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4.xml" ContentType="application/vnd.openxmlformats-officedocument.drawingml.chart+xml"/>
  <Override PartName="/ppt/notesSlides/notesSlide51.xml" ContentType="application/vnd.openxmlformats-officedocument.presentationml.notesSlide+xml"/>
  <Override PartName="/ppt/charts/chart25.xml" ContentType="application/vnd.openxmlformats-officedocument.drawingml.chart+xml"/>
  <Override PartName="/ppt/notesSlides/notesSlide52.xml" ContentType="application/vnd.openxmlformats-officedocument.presentationml.notesSlide+xml"/>
  <Override PartName="/ppt/charts/chart26.xml" ContentType="application/vnd.openxmlformats-officedocument.drawingml.chart+xml"/>
  <Override PartName="/ppt/notesSlides/notesSlide53.xml" ContentType="application/vnd.openxmlformats-officedocument.presentationml.notesSlide+xml"/>
  <Override PartName="/ppt/charts/chart27.xml" ContentType="application/vnd.openxmlformats-officedocument.drawingml.chart+xml"/>
  <Override PartName="/ppt/notesSlides/notesSlide54.xml" ContentType="application/vnd.openxmlformats-officedocument.presentationml.notesSlide+xml"/>
  <Override PartName="/ppt/charts/chart28.xml" ContentType="application/vnd.openxmlformats-officedocument.drawingml.chart+xml"/>
  <Override PartName="/ppt/notesSlides/notesSlide55.xml" ContentType="application/vnd.openxmlformats-officedocument.presentationml.notesSlide+xml"/>
  <Override PartName="/ppt/charts/chart2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30.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31.xml" ContentType="application/vnd.openxmlformats-officedocument.drawingml.chart+xml"/>
  <Override PartName="/ppt/notesSlides/notesSlide61.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62.xml" ContentType="application/vnd.openxmlformats-officedocument.presentationml.notesSlide+xml"/>
  <Override PartName="/ppt/charts/chart34.xml" ContentType="application/vnd.openxmlformats-officedocument.drawingml.chart+xml"/>
  <Override PartName="/ppt/notesSlides/notesSlide63.xml" ContentType="application/vnd.openxmlformats-officedocument.presentationml.notesSlide+xml"/>
  <Override PartName="/ppt/charts/chart35.xml" ContentType="application/vnd.openxmlformats-officedocument.drawingml.chart+xml"/>
  <Override PartName="/ppt/notesSlides/notesSlide64.xml" ContentType="application/vnd.openxmlformats-officedocument.presentationml.notesSlide+xml"/>
  <Override PartName="/ppt/charts/chart36.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3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40.xml" ContentType="application/vnd.openxmlformats-officedocument.drawingml.chart+xml"/>
  <Override PartName="/ppt/charts/style5.xml" ContentType="application/vnd.ms-office.chartstyle+xml"/>
  <Override PartName="/ppt/charts/colors5.xml" ContentType="application/vnd.ms-office.chartcolorstyle+xml"/>
  <Override PartName="/ppt/charts/chart41.xml" ContentType="application/vnd.openxmlformats-officedocument.drawingml.chart+xml"/>
  <Override PartName="/ppt/charts/style6.xml" ContentType="application/vnd.ms-office.chartstyle+xml"/>
  <Override PartName="/ppt/charts/colors6.xml" ContentType="application/vnd.ms-office.chartcolorstyle+xml"/>
  <Override PartName="/ppt/charts/chart42.xml" ContentType="application/vnd.openxmlformats-officedocument.drawingml.chart+xml"/>
  <Override PartName="/ppt/notesSlides/notesSlide74.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5.xml" ContentType="application/vnd.openxmlformats-officedocument.presentationml.notesSlide+xml"/>
  <Override PartName="/ppt/charts/chart45.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0"/>
  </p:notesMasterIdLst>
  <p:sldIdLst>
    <p:sldId id="597" r:id="rId2"/>
    <p:sldId id="598" r:id="rId3"/>
    <p:sldId id="599" r:id="rId4"/>
    <p:sldId id="600" r:id="rId5"/>
    <p:sldId id="601" r:id="rId6"/>
    <p:sldId id="639" r:id="rId7"/>
    <p:sldId id="640" r:id="rId8"/>
    <p:sldId id="641" r:id="rId9"/>
    <p:sldId id="642" r:id="rId10"/>
    <p:sldId id="605" r:id="rId11"/>
    <p:sldId id="606" r:id="rId12"/>
    <p:sldId id="607" r:id="rId13"/>
    <p:sldId id="608" r:id="rId14"/>
    <p:sldId id="609" r:id="rId15"/>
    <p:sldId id="610" r:id="rId16"/>
    <p:sldId id="611" r:id="rId17"/>
    <p:sldId id="612" r:id="rId18"/>
    <p:sldId id="613" r:id="rId19"/>
    <p:sldId id="614" r:id="rId20"/>
    <p:sldId id="615" r:id="rId21"/>
    <p:sldId id="616" r:id="rId22"/>
    <p:sldId id="617" r:id="rId23"/>
    <p:sldId id="564" r:id="rId24"/>
    <p:sldId id="565" r:id="rId25"/>
    <p:sldId id="566" r:id="rId26"/>
    <p:sldId id="567" r:id="rId27"/>
    <p:sldId id="568" r:id="rId28"/>
    <p:sldId id="569" r:id="rId29"/>
    <p:sldId id="570" r:id="rId30"/>
    <p:sldId id="571" r:id="rId31"/>
    <p:sldId id="572" r:id="rId32"/>
    <p:sldId id="573" r:id="rId33"/>
    <p:sldId id="574" r:id="rId34"/>
    <p:sldId id="575" r:id="rId35"/>
    <p:sldId id="576" r:id="rId36"/>
    <p:sldId id="577" r:id="rId37"/>
    <p:sldId id="645" r:id="rId38"/>
    <p:sldId id="646" r:id="rId39"/>
    <p:sldId id="647" r:id="rId40"/>
    <p:sldId id="648" r:id="rId41"/>
    <p:sldId id="649" r:id="rId42"/>
    <p:sldId id="650" r:id="rId43"/>
    <p:sldId id="651" r:id="rId44"/>
    <p:sldId id="652" r:id="rId45"/>
    <p:sldId id="653" r:id="rId46"/>
    <p:sldId id="654" r:id="rId47"/>
    <p:sldId id="655" r:id="rId48"/>
    <p:sldId id="656" r:id="rId49"/>
    <p:sldId id="657" r:id="rId50"/>
    <p:sldId id="658" r:id="rId51"/>
    <p:sldId id="659" r:id="rId52"/>
    <p:sldId id="660" r:id="rId53"/>
    <p:sldId id="661" r:id="rId54"/>
    <p:sldId id="662" r:id="rId55"/>
    <p:sldId id="663" r:id="rId56"/>
    <p:sldId id="664" r:id="rId57"/>
    <p:sldId id="665" r:id="rId58"/>
    <p:sldId id="666" r:id="rId59"/>
    <p:sldId id="667" r:id="rId60"/>
    <p:sldId id="668" r:id="rId61"/>
    <p:sldId id="669" r:id="rId62"/>
    <p:sldId id="670" r:id="rId63"/>
    <p:sldId id="671" r:id="rId64"/>
    <p:sldId id="672" r:id="rId65"/>
    <p:sldId id="673" r:id="rId66"/>
    <p:sldId id="674" r:id="rId67"/>
    <p:sldId id="675" r:id="rId68"/>
    <p:sldId id="676" r:id="rId69"/>
    <p:sldId id="677" r:id="rId70"/>
    <p:sldId id="678" r:id="rId71"/>
    <p:sldId id="679" r:id="rId72"/>
    <p:sldId id="680" r:id="rId73"/>
    <p:sldId id="681" r:id="rId74"/>
    <p:sldId id="682" r:id="rId75"/>
    <p:sldId id="683" r:id="rId76"/>
    <p:sldId id="685" r:id="rId77"/>
    <p:sldId id="644" r:id="rId78"/>
    <p:sldId id="684" r:id="rId7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37984D4F-E083-2345-8393-A64766A31773}">
          <p14:sldIdLst>
            <p14:sldId id="597"/>
            <p14:sldId id="598"/>
            <p14:sldId id="599"/>
            <p14:sldId id="600"/>
            <p14:sldId id="601"/>
            <p14:sldId id="639"/>
            <p14:sldId id="640"/>
            <p14:sldId id="641"/>
            <p14:sldId id="642"/>
            <p14:sldId id="605"/>
            <p14:sldId id="606"/>
            <p14:sldId id="607"/>
            <p14:sldId id="608"/>
            <p14:sldId id="609"/>
            <p14:sldId id="610"/>
            <p14:sldId id="611"/>
            <p14:sldId id="612"/>
            <p14:sldId id="613"/>
            <p14:sldId id="614"/>
            <p14:sldId id="615"/>
            <p14:sldId id="616"/>
            <p14:sldId id="617"/>
          </p14:sldIdLst>
        </p14:section>
        <p14:section name="Hovedkonklusioner" id="{2CE0B2E4-C67D-024B-BC71-79F29A11CBB9}">
          <p14:sldIdLst>
            <p14:sldId id="564"/>
            <p14:sldId id="565"/>
            <p14:sldId id="566"/>
            <p14:sldId id="567"/>
            <p14:sldId id="568"/>
            <p14:sldId id="569"/>
            <p14:sldId id="570"/>
            <p14:sldId id="571"/>
            <p14:sldId id="572"/>
            <p14:sldId id="573"/>
            <p14:sldId id="574"/>
            <p14:sldId id="575"/>
            <p14:sldId id="576"/>
            <p14:sldId id="577"/>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5"/>
            <p14:sldId id="644"/>
            <p14:sldId id="684"/>
          </p14:sldIdLst>
        </p14:section>
      </p14:sectionLst>
    </p:ext>
    <p:ext uri="{EFAFB233-063F-42B5-8137-9DF3F51BA10A}">
      <p15:sldGuideLst xmlns:p15="http://schemas.microsoft.com/office/powerpoint/2012/main">
        <p15:guide id="1" orient="horz" pos="4042" userDrawn="1">
          <p15:clr>
            <a:srgbClr val="A4A3A4"/>
          </p15:clr>
        </p15:guide>
        <p15:guide id="2" pos="393" userDrawn="1">
          <p15:clr>
            <a:srgbClr val="A4A3A4"/>
          </p15:clr>
        </p15:guide>
        <p15:guide id="3" pos="7287" userDrawn="1">
          <p15:clr>
            <a:srgbClr val="A4A3A4"/>
          </p15:clr>
        </p15:guide>
        <p15:guide id="4" orient="horz" pos="845" userDrawn="1">
          <p15:clr>
            <a:srgbClr val="A4A3A4"/>
          </p15:clr>
        </p15:guide>
        <p15:guide id="5" orient="horz" pos="686" userDrawn="1">
          <p15:clr>
            <a:srgbClr val="A4A3A4"/>
          </p15:clr>
        </p15:guide>
        <p15:guide id="6" pos="3568" userDrawn="1">
          <p15:clr>
            <a:srgbClr val="A4A3A4"/>
          </p15:clr>
        </p15:guide>
        <p15:guide id="7" pos="4112" userDrawn="1">
          <p15:clr>
            <a:srgbClr val="A4A3A4"/>
          </p15:clr>
        </p15:guide>
        <p15:guide id="8" pos="35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hilde Jensen" initials="MJ" lastIdx="66" clrIdx="6">
    <p:extLst>
      <p:ext uri="{19B8F6BF-5375-455C-9EA6-DF929625EA0E}">
        <p15:presenceInfo xmlns:p15="http://schemas.microsoft.com/office/powerpoint/2012/main" userId="b139134707792d24" providerId="Windows Live"/>
      </p:ext>
    </p:extLst>
  </p:cmAuthor>
  <p:cmAuthor id="1" name="Sille Lange" initials="SL" lastIdx="1" clrIdx="0">
    <p:extLst>
      <p:ext uri="{19B8F6BF-5375-455C-9EA6-DF929625EA0E}">
        <p15:presenceInfo xmlns:p15="http://schemas.microsoft.com/office/powerpoint/2012/main" userId="a3c9cb9181e15e78" providerId="Windows Live"/>
      </p:ext>
    </p:extLst>
  </p:cmAuthor>
  <p:cmAuthor id="2" name="Michael Moos-Bjerre" initials="MMB" lastIdx="70" clrIdx="1">
    <p:extLst>
      <p:ext uri="{19B8F6BF-5375-455C-9EA6-DF929625EA0E}">
        <p15:presenceInfo xmlns:p15="http://schemas.microsoft.com/office/powerpoint/2012/main" userId="S::michael@moos-bjerre.dk::564bce65-0b37-4b71-9901-002068cbdaae" providerId="AD"/>
      </p:ext>
    </p:extLst>
  </p:cmAuthor>
  <p:cmAuthor id="3" name="malthe rugberg" initials="mr" lastIdx="2" clrIdx="2">
    <p:extLst>
      <p:ext uri="{19B8F6BF-5375-455C-9EA6-DF929625EA0E}">
        <p15:presenceInfo xmlns:p15="http://schemas.microsoft.com/office/powerpoint/2012/main" userId="26c945d1e5f68685" providerId="Windows Live"/>
      </p:ext>
    </p:extLst>
  </p:cmAuthor>
  <p:cmAuthor id="4" name="Jacob Yulzari" initials="JY" lastIdx="25" clrIdx="3">
    <p:extLst>
      <p:ext uri="{19B8F6BF-5375-455C-9EA6-DF929625EA0E}">
        <p15:presenceInfo xmlns:p15="http://schemas.microsoft.com/office/powerpoint/2012/main" userId="S::ftq102@alumni.ku.dk::68c2f4fb-0d1b-4cc8-9d2e-430ea138ee6b" providerId="AD"/>
      </p:ext>
    </p:extLst>
  </p:cmAuthor>
  <p:cmAuthor id="5" name="Mads Dannemand" initials="MD" lastIdx="7" clrIdx="4">
    <p:extLst>
      <p:ext uri="{19B8F6BF-5375-455C-9EA6-DF929625EA0E}">
        <p15:presenceInfo xmlns:p15="http://schemas.microsoft.com/office/powerpoint/2012/main" userId="6d52cbcd7622a47a" providerId="Windows Live"/>
      </p:ext>
    </p:extLst>
  </p:cmAuthor>
  <p:cmAuthor id="6" name="Kamille Overgaard Björnsson" initials="KOB" lastIdx="52" clrIdx="5">
    <p:extLst>
      <p:ext uri="{19B8F6BF-5375-455C-9EA6-DF929625EA0E}">
        <p15:presenceInfo xmlns:p15="http://schemas.microsoft.com/office/powerpoint/2012/main" userId="S::dvj706@alumni.ku.dk::a46261a3-8407-4dbb-9d5a-693b301b04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004B60"/>
    <a:srgbClr val="B9B9B9"/>
    <a:srgbClr val="DB295B"/>
    <a:srgbClr val="D48086"/>
    <a:srgbClr val="8DA5AD"/>
    <a:srgbClr val="547282"/>
    <a:srgbClr val="DAE3E6"/>
    <a:srgbClr val="CBD0D2"/>
    <a:srgbClr val="E7B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8"/>
    <p:restoredTop sz="94279"/>
  </p:normalViewPr>
  <p:slideViewPr>
    <p:cSldViewPr snapToGrid="0" snapToObjects="1">
      <p:cViewPr varScale="1">
        <p:scale>
          <a:sx n="105" d="100"/>
          <a:sy n="105" d="100"/>
        </p:scale>
        <p:origin x="840" y="108"/>
      </p:cViewPr>
      <p:guideLst>
        <p:guide orient="horz" pos="4042"/>
        <p:guide pos="393"/>
        <p:guide pos="7287"/>
        <p:guide orient="horz" pos="845"/>
        <p:guide orient="horz" pos="686"/>
        <p:guide pos="3568"/>
        <p:guide pos="4112"/>
        <p:guide pos="3522"/>
      </p:guideLst>
    </p:cSldViewPr>
  </p:slideViewPr>
  <p:notesTextViewPr>
    <p:cViewPr>
      <p:scale>
        <a:sx n="120" d="100"/>
        <a:sy n="120" d="100"/>
      </p:scale>
      <p:origin x="0" y="0"/>
    </p:cViewPr>
  </p:notesTextViewPr>
  <p:sorterViewPr>
    <p:cViewPr>
      <p:scale>
        <a:sx n="80" d="100"/>
        <a:sy n="80" d="100"/>
      </p:scale>
      <p:origin x="0" y="0"/>
    </p:cViewPr>
  </p:sorterViewPr>
  <p:notesViewPr>
    <p:cSldViewPr snapToGrid="0" snapToObjects="1">
      <p:cViewPr varScale="1">
        <p:scale>
          <a:sx n="85" d="100"/>
          <a:sy n="85" d="100"/>
        </p:scale>
        <p:origin x="272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cobyulzari\Dropbox%20(Moos-Bjerre)\M181_TUR%20frafaldsanalyse\Kvantitativ%20analyse\Elevsurvey\Diagramm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mathildehostjensen\Dropbox%20(Moos-Bjerre)\M181_TUR%20frafaldsanalyse\Kvantitativ%20analyse\Virksomhedssurvey\Diagrammer.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oleObject" Target="file:///\\Users\mathildehostjensen\Dropbox%20(Moos-Bjerre)\M181_TUR%20frafaldsanalyse\Kvantitativ%20analyse\Virksomhedssurvey\Diagrammer.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Users\mathildehostjensen\Dropbox%20(Moos-Bjerre)\M181_TUR%20frafaldsanalyse\Kvantitativ%20analyse\Virksomhedssurvey\Diagrammer.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Virksomhedssurvey\Diagrammer.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Users\mathildehostjensen\Dropbox%20(Moos-Bjerre)\M181_TUR%20frafaldsanalyse\Kvantitativ%20analyse\Virksomhedssurvey\Diagrammer.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Virksomhedssurvey\Diagrammer.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Virksomhedssurvey\Diagrammer.xlsx" TargetMode="External"/></Relationships>
</file>

<file path=ppt/charts/_rels/chart29.xml.rels><?xml version="1.0" encoding="UTF-8" standalone="yes"?>
<Relationships xmlns="http://schemas.openxmlformats.org/package/2006/relationships"><Relationship Id="rId3" Type="http://schemas.openxmlformats.org/officeDocument/2006/relationships/oleObject" Target="file:///\\Users\jacobyulzari\Dropbox%20(Moos-Bjerre)\M181_TUR%20frafaldsanalyse\Kvantitativ%20analyse\Virksomhedssurvey\Diagrammer.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Virksomhedssurvey\Diagrammer.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Users\kamilleob\Dropbox%20(Moos-Bjerre)\M181_TUR%20frafaldsanalyse\Kvantitativ%20analyse\alder_kryds.xlsx" TargetMode="External"/></Relationships>
</file>

<file path=ppt/charts/_rels/chart37.xml.rels><?xml version="1.0" encoding="UTF-8" standalone="yes"?>
<Relationships xmlns="http://schemas.openxmlformats.org/package/2006/relationships"><Relationship Id="rId3" Type="http://schemas.openxmlformats.org/officeDocument/2006/relationships/oleObject" Target="file:///\\Users\jacobyulzari\Dropbox%20(Moos-Bjerre)\M181_TUR%20frafaldsanalyse\Kvantitativ%20analyse\Elevsurvey\Diagrammer.xlsx" TargetMode="External"/><Relationship Id="rId2" Type="http://schemas.microsoft.com/office/2011/relationships/chartColorStyle" Target="colors4.xml"/><Relationship Id="rId1" Type="http://schemas.microsoft.com/office/2011/relationships/chartStyle" Target="style4.xml"/></Relationships>
</file>

<file path=ppt/charts/_rels/chart38.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4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42.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44.xml.rels><?xml version="1.0" encoding="UTF-8" standalone="yes"?>
<Relationships xmlns="http://schemas.openxmlformats.org/package/2006/relationships"><Relationship Id="rId3" Type="http://schemas.openxmlformats.org/officeDocument/2006/relationships/oleObject" Target="file:///\\Users\jacobyulzari\Dropbox%20(Moos-Bjerre)\M181_TUR%20frafaldsanalyse\Kvantitativ%20analyse\Elevsurvey\Diagrammer.xlsx" TargetMode="External"/><Relationship Id="rId2" Type="http://schemas.microsoft.com/office/2011/relationships/chartColorStyle" Target="colors7.xml"/><Relationship Id="rId1" Type="http://schemas.microsoft.com/office/2011/relationships/chartStyle" Target="style7.xml"/></Relationships>
</file>

<file path=ppt/charts/_rels/chart45.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mathildehostjensen\Dropbox%20(Moos-Bjerre)\M181_TUR%20frafaldsanalyse\Kvantitativ%20analyse\Elevsurvey\Diagrammer.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jacobyulzari\Dropbox%20(Moos-Bjerre)\M181_TUR%20frafaldsanalyse\Kvantitativ%20analyse\Elevsurvey\Diagramm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'Ark2'!$A$4</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'Ark2'!$B$3:$D$3</c:f>
              <c:strCache>
                <c:ptCount val="3"/>
                <c:pt idx="0">
                  <c:v>Nuværende elever</c:v>
                </c:pt>
                <c:pt idx="1">
                  <c:v>Dimittender</c:v>
                </c:pt>
                <c:pt idx="2">
                  <c:v>Frafaldne elever</c:v>
                </c:pt>
              </c:strCache>
            </c:strRef>
          </c:cat>
          <c:val>
            <c:numRef>
              <c:f>'Ark2'!$B$4:$D$4</c:f>
              <c:numCache>
                <c:formatCode>0%</c:formatCode>
                <c:ptCount val="3"/>
                <c:pt idx="0">
                  <c:v>0.110526315789474</c:v>
                </c:pt>
                <c:pt idx="1">
                  <c:v>0.252873563218391</c:v>
                </c:pt>
                <c:pt idx="2">
                  <c:v>4.7619047619047603E-2</c:v>
                </c:pt>
              </c:numCache>
            </c:numRef>
          </c:val>
          <c:extLst>
            <c:ext xmlns:c16="http://schemas.microsoft.com/office/drawing/2014/chart" uri="{C3380CC4-5D6E-409C-BE32-E72D297353CC}">
              <c16:uniqueId val="{00000000-79A3-F24A-917F-080993720515}"/>
            </c:ext>
          </c:extLst>
        </c:ser>
        <c:ser>
          <c:idx val="1"/>
          <c:order val="1"/>
          <c:tx>
            <c:strRef>
              <c:f>'Ark2'!$A$5</c:f>
              <c:strCache>
                <c:ptCount val="1"/>
                <c:pt idx="0">
                  <c:v>I høj grad</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'Ark2'!$B$3:$D$3</c:f>
              <c:strCache>
                <c:ptCount val="3"/>
                <c:pt idx="0">
                  <c:v>Nuværende elever</c:v>
                </c:pt>
                <c:pt idx="1">
                  <c:v>Dimittender</c:v>
                </c:pt>
                <c:pt idx="2">
                  <c:v>Frafaldne elever</c:v>
                </c:pt>
              </c:strCache>
            </c:strRef>
          </c:cat>
          <c:val>
            <c:numRef>
              <c:f>'Ark2'!$B$5:$D$5</c:f>
              <c:numCache>
                <c:formatCode>0%</c:formatCode>
                <c:ptCount val="3"/>
                <c:pt idx="0">
                  <c:v>0.49473684210526298</c:v>
                </c:pt>
                <c:pt idx="1">
                  <c:v>0.43678160919540199</c:v>
                </c:pt>
                <c:pt idx="2">
                  <c:v>0.238095238095238</c:v>
                </c:pt>
              </c:numCache>
            </c:numRef>
          </c:val>
          <c:extLst>
            <c:ext xmlns:c16="http://schemas.microsoft.com/office/drawing/2014/chart" uri="{C3380CC4-5D6E-409C-BE32-E72D297353CC}">
              <c16:uniqueId val="{00000001-79A3-F24A-917F-080993720515}"/>
            </c:ext>
          </c:extLst>
        </c:ser>
        <c:ser>
          <c:idx val="2"/>
          <c:order val="2"/>
          <c:tx>
            <c:strRef>
              <c:f>'Ark2'!$A$6</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'Ark2'!$B$3:$D$3</c:f>
              <c:strCache>
                <c:ptCount val="3"/>
                <c:pt idx="0">
                  <c:v>Nuværende elever</c:v>
                </c:pt>
                <c:pt idx="1">
                  <c:v>Dimittender</c:v>
                </c:pt>
                <c:pt idx="2">
                  <c:v>Frafaldne elever</c:v>
                </c:pt>
              </c:strCache>
            </c:strRef>
          </c:cat>
          <c:val>
            <c:numRef>
              <c:f>'Ark2'!$B$6:$D$6</c:f>
              <c:numCache>
                <c:formatCode>0%</c:formatCode>
                <c:ptCount val="3"/>
                <c:pt idx="0">
                  <c:v>0.27368421052631597</c:v>
                </c:pt>
                <c:pt idx="1">
                  <c:v>0.229885057471264</c:v>
                </c:pt>
                <c:pt idx="2">
                  <c:v>0.238095238095238</c:v>
                </c:pt>
              </c:numCache>
            </c:numRef>
          </c:val>
          <c:extLst>
            <c:ext xmlns:c16="http://schemas.microsoft.com/office/drawing/2014/chart" uri="{C3380CC4-5D6E-409C-BE32-E72D297353CC}">
              <c16:uniqueId val="{00000002-79A3-F24A-917F-080993720515}"/>
            </c:ext>
          </c:extLst>
        </c:ser>
        <c:ser>
          <c:idx val="3"/>
          <c:order val="3"/>
          <c:tx>
            <c:strRef>
              <c:f>'Ark2'!$A$7</c:f>
              <c:strCache>
                <c:ptCount val="1"/>
                <c:pt idx="0">
                  <c:v>I mindre grad</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'Ark2'!$B$3:$D$3</c:f>
              <c:strCache>
                <c:ptCount val="3"/>
                <c:pt idx="0">
                  <c:v>Nuværende elever</c:v>
                </c:pt>
                <c:pt idx="1">
                  <c:v>Dimittender</c:v>
                </c:pt>
                <c:pt idx="2">
                  <c:v>Frafaldne elever</c:v>
                </c:pt>
              </c:strCache>
            </c:strRef>
          </c:cat>
          <c:val>
            <c:numRef>
              <c:f>'Ark2'!$B$7:$D$7</c:f>
              <c:numCache>
                <c:formatCode>0%</c:formatCode>
                <c:ptCount val="3"/>
                <c:pt idx="0">
                  <c:v>6.8421052631578994E-2</c:v>
                </c:pt>
                <c:pt idx="1">
                  <c:v>5.7471264367816098E-2</c:v>
                </c:pt>
                <c:pt idx="2">
                  <c:v>0.14285714285714299</c:v>
                </c:pt>
              </c:numCache>
            </c:numRef>
          </c:val>
          <c:extLst>
            <c:ext xmlns:c16="http://schemas.microsoft.com/office/drawing/2014/chart" uri="{C3380CC4-5D6E-409C-BE32-E72D297353CC}">
              <c16:uniqueId val="{00000003-79A3-F24A-917F-080993720515}"/>
            </c:ext>
          </c:extLst>
        </c:ser>
        <c:ser>
          <c:idx val="4"/>
          <c:order val="4"/>
          <c:tx>
            <c:strRef>
              <c:f>'Ark2'!$A$8</c:f>
              <c:strCache>
                <c:ptCount val="1"/>
                <c:pt idx="0">
                  <c:v>Slet ikke</c:v>
                </c:pt>
              </c:strCache>
            </c:strRef>
          </c:tx>
          <c:spPr>
            <a:solidFill>
              <a:srgbClr val="DC295C"/>
            </a:solidFill>
            <a:ln>
              <a:noFill/>
            </a:ln>
            <a:effectLst/>
          </c:spPr>
          <c:invertIfNegative val="0"/>
          <c:dLbls>
            <c:dLbl>
              <c:idx val="0"/>
              <c:layout>
                <c:manualLayout>
                  <c:x val="0.1166928210553027"/>
                  <c:y val="-6.30244021056106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9A3-F24A-917F-080993720515}"/>
                </c:ext>
              </c:extLst>
            </c:dLbl>
            <c:dLbl>
              <c:idx val="1"/>
              <c:delete val="1"/>
              <c:extLst>
                <c:ext xmlns:c15="http://schemas.microsoft.com/office/drawing/2012/chart" uri="{CE6537A1-D6FC-4f65-9D91-7224C49458BB}"/>
                <c:ext xmlns:c16="http://schemas.microsoft.com/office/drawing/2014/chart" uri="{C3380CC4-5D6E-409C-BE32-E72D297353CC}">
                  <c16:uniqueId val="{00000009-79A3-F24A-917F-080993720515}"/>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6="http://schemas.microsoft.com/office/drawing/2014/chart" uri="{C3380CC4-5D6E-409C-BE32-E72D297353CC}">
                  <c16:uniqueId val="{0000000A-79A3-F24A-917F-0809937205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'Ark2'!$B$3:$D$3</c:f>
              <c:strCache>
                <c:ptCount val="3"/>
                <c:pt idx="0">
                  <c:v>Nuværende elever</c:v>
                </c:pt>
                <c:pt idx="1">
                  <c:v>Dimittender</c:v>
                </c:pt>
                <c:pt idx="2">
                  <c:v>Frafaldne elever</c:v>
                </c:pt>
              </c:strCache>
            </c:strRef>
          </c:cat>
          <c:val>
            <c:numRef>
              <c:f>'Ark2'!$B$8:$D$8</c:f>
              <c:numCache>
                <c:formatCode>0%</c:formatCode>
                <c:ptCount val="3"/>
                <c:pt idx="0">
                  <c:v>1.5789473684210499E-2</c:v>
                </c:pt>
                <c:pt idx="1">
                  <c:v>0</c:v>
                </c:pt>
                <c:pt idx="2">
                  <c:v>0.238095238095238</c:v>
                </c:pt>
              </c:numCache>
            </c:numRef>
          </c:val>
          <c:extLst>
            <c:ext xmlns:c16="http://schemas.microsoft.com/office/drawing/2014/chart" uri="{C3380CC4-5D6E-409C-BE32-E72D297353CC}">
              <c16:uniqueId val="{00000004-79A3-F24A-917F-080993720515}"/>
            </c:ext>
          </c:extLst>
        </c:ser>
        <c:ser>
          <c:idx val="5"/>
          <c:order val="5"/>
          <c:tx>
            <c:strRef>
              <c:f>'Ark2'!$A$9</c:f>
              <c:strCache>
                <c:ptCount val="1"/>
                <c:pt idx="0">
                  <c:v>Ved ikke</c:v>
                </c:pt>
              </c:strCache>
            </c:strRef>
          </c:tx>
          <c:spPr>
            <a:solidFill>
              <a:srgbClr val="B9B9B9"/>
            </a:solidFill>
            <a:ln>
              <a:noFill/>
            </a:ln>
            <a:effectLst/>
          </c:spPr>
          <c:invertIfNegative val="0"/>
          <c:dLbls>
            <c:dLbl>
              <c:idx val="1"/>
              <c:layout>
                <c:manualLayout>
                  <c:x val="0.13158977693470306"/>
                  <c:y val="6.302440210561049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A3-F24A-917F-0809937205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'Ark2'!$B$3:$D$3</c:f>
              <c:strCache>
                <c:ptCount val="3"/>
                <c:pt idx="0">
                  <c:v>Nuværende elever</c:v>
                </c:pt>
                <c:pt idx="1">
                  <c:v>Dimittender</c:v>
                </c:pt>
                <c:pt idx="2">
                  <c:v>Frafaldne elever</c:v>
                </c:pt>
              </c:strCache>
            </c:strRef>
          </c:cat>
          <c:val>
            <c:numRef>
              <c:f>'Ark2'!$B$9:$D$9</c:f>
              <c:numCache>
                <c:formatCode>0%</c:formatCode>
                <c:ptCount val="3"/>
                <c:pt idx="0">
                  <c:v>3.6842105263157898E-2</c:v>
                </c:pt>
                <c:pt idx="1">
                  <c:v>2.2988505747126398E-2</c:v>
                </c:pt>
                <c:pt idx="2">
                  <c:v>9.5238095238095205E-2</c:v>
                </c:pt>
              </c:numCache>
            </c:numRef>
          </c:val>
          <c:extLst>
            <c:ext xmlns:c16="http://schemas.microsoft.com/office/drawing/2014/chart" uri="{C3380CC4-5D6E-409C-BE32-E72D297353CC}">
              <c16:uniqueId val="{00000005-79A3-F24A-917F-080993720515}"/>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030758991077068"/>
          <c:y val="0.34933812885954879"/>
          <c:w val="0.40343693246443035"/>
          <c:h val="0.69718055383346011"/>
        </c:manualLayout>
      </c:layout>
      <c:pieChart>
        <c:varyColors val="1"/>
        <c:ser>
          <c:idx val="0"/>
          <c:order val="0"/>
          <c:spPr>
            <a:solidFill>
              <a:srgbClr val="004B60"/>
            </a:solidFill>
            <a:ln>
              <a:noFill/>
            </a:ln>
          </c:spPr>
          <c:dPt>
            <c:idx val="0"/>
            <c:bubble3D val="0"/>
            <c:spPr>
              <a:solidFill>
                <a:srgbClr val="004B60"/>
              </a:solidFill>
              <a:ln w="19050">
                <a:noFill/>
              </a:ln>
              <a:effectLst/>
            </c:spPr>
            <c:extLst>
              <c:ext xmlns:c16="http://schemas.microsoft.com/office/drawing/2014/chart" uri="{C3380CC4-5D6E-409C-BE32-E72D297353CC}">
                <c16:uniqueId val="{00000001-37C2-3245-AACA-115AC0CE48AA}"/>
              </c:ext>
            </c:extLst>
          </c:dPt>
          <c:dPt>
            <c:idx val="1"/>
            <c:bubble3D val="0"/>
            <c:spPr>
              <a:solidFill>
                <a:srgbClr val="DC295C"/>
              </a:solidFill>
              <a:ln w="19050">
                <a:noFill/>
              </a:ln>
              <a:effectLst/>
            </c:spPr>
            <c:extLst>
              <c:ext xmlns:c16="http://schemas.microsoft.com/office/drawing/2014/chart" uri="{C3380CC4-5D6E-409C-BE32-E72D297353CC}">
                <c16:uniqueId val="{00000003-37C2-3245-AACA-115AC0CE48AA}"/>
              </c:ext>
            </c:extLst>
          </c:dPt>
          <c:dPt>
            <c:idx val="2"/>
            <c:bubble3D val="0"/>
            <c:spPr>
              <a:solidFill>
                <a:srgbClr val="B9B9B9"/>
              </a:solidFill>
              <a:ln w="19050">
                <a:noFill/>
              </a:ln>
              <a:effectLst/>
            </c:spPr>
            <c:extLst>
              <c:ext xmlns:c16="http://schemas.microsoft.com/office/drawing/2014/chart" uri="{C3380CC4-5D6E-409C-BE32-E72D297353CC}">
                <c16:uniqueId val="{00000005-37C2-3245-AACA-115AC0CE48AA}"/>
              </c:ext>
            </c:extLst>
          </c:dPt>
          <c:dLbls>
            <c:dLbl>
              <c:idx val="0"/>
              <c:layout>
                <c:manualLayout>
                  <c:x val="-0.11790583989501312"/>
                  <c:y val="-0.1637405220180810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C2-3245-AACA-115AC0CE48AA}"/>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'Ark1'!$B$15:$B$17</c:f>
              <c:strCache>
                <c:ptCount val="3"/>
                <c:pt idx="0">
                  <c:v>Ja</c:v>
                </c:pt>
                <c:pt idx="1">
                  <c:v>Nej</c:v>
                </c:pt>
                <c:pt idx="2">
                  <c:v>Ved ikke</c:v>
                </c:pt>
              </c:strCache>
            </c:strRef>
          </c:cat>
          <c:val>
            <c:numRef>
              <c:f>'Ark1'!$C$15:$C$17</c:f>
              <c:numCache>
                <c:formatCode>0%</c:formatCode>
                <c:ptCount val="3"/>
                <c:pt idx="0">
                  <c:v>0.82</c:v>
                </c:pt>
                <c:pt idx="1">
                  <c:v>0.12</c:v>
                </c:pt>
                <c:pt idx="2">
                  <c:v>0.06</c:v>
                </c:pt>
              </c:numCache>
            </c:numRef>
          </c:val>
          <c:extLst>
            <c:ext xmlns:c16="http://schemas.microsoft.com/office/drawing/2014/chart" uri="{C3380CC4-5D6E-409C-BE32-E72D297353CC}">
              <c16:uniqueId val="{00000006-37C2-3245-AACA-115AC0CE48A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049562652566753"/>
          <c:y val="0.51221610248907201"/>
          <c:w val="0.14194805293859775"/>
          <c:h val="0.223653259009812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FORVENTNINGER!$B$2</c:f>
              <c:strCache>
                <c:ptCount val="1"/>
                <c:pt idx="0">
                  <c:v>Meget enig</c:v>
                </c:pt>
              </c:strCache>
            </c:strRef>
          </c:tx>
          <c:spPr>
            <a:solidFill>
              <a:srgbClr val="004B60"/>
            </a:solidFill>
            <a:ln>
              <a:noFill/>
            </a:ln>
            <a:effectLst/>
          </c:spPr>
          <c:invertIfNegative val="0"/>
          <c:dLbls>
            <c:dLbl>
              <c:idx val="0"/>
              <c:layout>
                <c:manualLayout>
                  <c:x val="0.25331349484175714"/>
                  <c:y val="-6.99746516095304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60-BC48-AE3F-FA03F7484B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FORVENTNINGER!$A$3</c:f>
              <c:strCache>
                <c:ptCount val="1"/>
                <c:pt idx="0">
                  <c:v>Lærlingens forventninger stemmer ikke overens med vores forventninger</c:v>
                </c:pt>
              </c:strCache>
            </c:strRef>
          </c:cat>
          <c:val>
            <c:numRef>
              <c:f>FORVENTNINGER!$B$3</c:f>
              <c:numCache>
                <c:formatCode>0%</c:formatCode>
                <c:ptCount val="1"/>
                <c:pt idx="0">
                  <c:v>0.02</c:v>
                </c:pt>
              </c:numCache>
            </c:numRef>
          </c:val>
          <c:extLst>
            <c:ext xmlns:c16="http://schemas.microsoft.com/office/drawing/2014/chart" uri="{C3380CC4-5D6E-409C-BE32-E72D297353CC}">
              <c16:uniqueId val="{00000000-E1CA-5743-9B39-95426881CAA4}"/>
            </c:ext>
          </c:extLst>
        </c:ser>
        <c:ser>
          <c:idx val="1"/>
          <c:order val="1"/>
          <c:tx>
            <c:strRef>
              <c:f>FORVENTNINGER!$C$2</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FORVENTNINGER!$A$3</c:f>
              <c:strCache>
                <c:ptCount val="1"/>
                <c:pt idx="0">
                  <c:v>Lærlingens forventninger stemmer ikke overens med vores forventninger</c:v>
                </c:pt>
              </c:strCache>
            </c:strRef>
          </c:cat>
          <c:val>
            <c:numRef>
              <c:f>FORVENTNINGER!$C$3</c:f>
              <c:numCache>
                <c:formatCode>0%</c:formatCode>
                <c:ptCount val="1"/>
                <c:pt idx="0">
                  <c:v>0.24</c:v>
                </c:pt>
              </c:numCache>
            </c:numRef>
          </c:val>
          <c:extLst>
            <c:ext xmlns:c16="http://schemas.microsoft.com/office/drawing/2014/chart" uri="{C3380CC4-5D6E-409C-BE32-E72D297353CC}">
              <c16:uniqueId val="{00000001-E1CA-5743-9B39-95426881CAA4}"/>
            </c:ext>
          </c:extLst>
        </c:ser>
        <c:ser>
          <c:idx val="2"/>
          <c:order val="2"/>
          <c:tx>
            <c:strRef>
              <c:f>FORVENTNINGER!$D$2</c:f>
              <c:strCache>
                <c:ptCount val="1"/>
                <c:pt idx="0">
                  <c:v>Hverken enig/uenig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FORVENTNINGER!$A$3</c:f>
              <c:strCache>
                <c:ptCount val="1"/>
                <c:pt idx="0">
                  <c:v>Lærlingens forventninger stemmer ikke overens med vores forventninger</c:v>
                </c:pt>
              </c:strCache>
            </c:strRef>
          </c:cat>
          <c:val>
            <c:numRef>
              <c:f>FORVENTNINGER!$D$3</c:f>
              <c:numCache>
                <c:formatCode>0%</c:formatCode>
                <c:ptCount val="1"/>
                <c:pt idx="0">
                  <c:v>0.06</c:v>
                </c:pt>
              </c:numCache>
            </c:numRef>
          </c:val>
          <c:extLst>
            <c:ext xmlns:c16="http://schemas.microsoft.com/office/drawing/2014/chart" uri="{C3380CC4-5D6E-409C-BE32-E72D297353CC}">
              <c16:uniqueId val="{00000002-E1CA-5743-9B39-95426881CAA4}"/>
            </c:ext>
          </c:extLst>
        </c:ser>
        <c:ser>
          <c:idx val="3"/>
          <c:order val="3"/>
          <c:tx>
            <c:strRef>
              <c:f>FORVENTNINGER!$E$2</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FORVENTNINGER!$A$3</c:f>
              <c:strCache>
                <c:ptCount val="1"/>
                <c:pt idx="0">
                  <c:v>Lærlingens forventninger stemmer ikke overens med vores forventninger</c:v>
                </c:pt>
              </c:strCache>
            </c:strRef>
          </c:cat>
          <c:val>
            <c:numRef>
              <c:f>FORVENTNINGER!$E$3</c:f>
              <c:numCache>
                <c:formatCode>0%</c:formatCode>
                <c:ptCount val="1"/>
                <c:pt idx="0">
                  <c:v>0.56000000000000005</c:v>
                </c:pt>
              </c:numCache>
            </c:numRef>
          </c:val>
          <c:extLst>
            <c:ext xmlns:c16="http://schemas.microsoft.com/office/drawing/2014/chart" uri="{C3380CC4-5D6E-409C-BE32-E72D297353CC}">
              <c16:uniqueId val="{00000003-E1CA-5743-9B39-95426881CAA4}"/>
            </c:ext>
          </c:extLst>
        </c:ser>
        <c:ser>
          <c:idx val="4"/>
          <c:order val="4"/>
          <c:tx>
            <c:strRef>
              <c:f>FORVENTNINGER!$F$2</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FORVENTNINGER!$A$3</c:f>
              <c:strCache>
                <c:ptCount val="1"/>
                <c:pt idx="0">
                  <c:v>Lærlingens forventninger stemmer ikke overens med vores forventninger</c:v>
                </c:pt>
              </c:strCache>
            </c:strRef>
          </c:cat>
          <c:val>
            <c:numRef>
              <c:f>FORVENTNINGER!$F$3</c:f>
              <c:numCache>
                <c:formatCode>0%</c:formatCode>
                <c:ptCount val="1"/>
                <c:pt idx="0">
                  <c:v>0.06</c:v>
                </c:pt>
              </c:numCache>
            </c:numRef>
          </c:val>
          <c:extLst>
            <c:ext xmlns:c16="http://schemas.microsoft.com/office/drawing/2014/chart" uri="{C3380CC4-5D6E-409C-BE32-E72D297353CC}">
              <c16:uniqueId val="{00000004-E1CA-5743-9B39-95426881CAA4}"/>
            </c:ext>
          </c:extLst>
        </c:ser>
        <c:ser>
          <c:idx val="5"/>
          <c:order val="5"/>
          <c:tx>
            <c:strRef>
              <c:f>FORVENTNINGER!$G$2</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FORVENTNINGER!$A$3</c:f>
              <c:strCache>
                <c:ptCount val="1"/>
                <c:pt idx="0">
                  <c:v>Lærlingens forventninger stemmer ikke overens med vores forventninger</c:v>
                </c:pt>
              </c:strCache>
            </c:strRef>
          </c:cat>
          <c:val>
            <c:numRef>
              <c:f>FORVENTNINGER!$G$3</c:f>
              <c:numCache>
                <c:formatCode>0%</c:formatCode>
                <c:ptCount val="1"/>
                <c:pt idx="0">
                  <c:v>0.06</c:v>
                </c:pt>
              </c:numCache>
            </c:numRef>
          </c:val>
          <c:extLst>
            <c:ext xmlns:c16="http://schemas.microsoft.com/office/drawing/2014/chart" uri="{C3380CC4-5D6E-409C-BE32-E72D297353CC}">
              <c16:uniqueId val="{00000005-E1CA-5743-9B39-95426881CAA4}"/>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1"/>
        <c:axPos val="b"/>
        <c:numFmt formatCode="General" sourceLinked="1"/>
        <c:majorTickMark val="none"/>
        <c:minorTickMark val="none"/>
        <c:tickLblPos val="nextTo"/>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Fremtid!$A$34</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Fremtid!$B$33:$D$33</c:f>
              <c:strCache>
                <c:ptCount val="3"/>
                <c:pt idx="0">
                  <c:v>Efter endt uddannelse forventer jeg at kunne blive i den virksomhed, som jeg har skrevet uddannelsesaftale med</c:v>
                </c:pt>
                <c:pt idx="1">
                  <c:v>Efter endt uddannelse ønsker jeg ikke at blive i den virksomhed, som jeg har en uddannelsesaftale med</c:v>
                </c:pt>
                <c:pt idx="2">
                  <c:v>Jeg tror, at det bliver let at finde et job, når jeg har afsluttet min uddannelse</c:v>
                </c:pt>
              </c:strCache>
            </c:strRef>
          </c:cat>
          <c:val>
            <c:numRef>
              <c:f>Fremtid!$B$34:$D$34</c:f>
              <c:numCache>
                <c:formatCode>0%</c:formatCode>
                <c:ptCount val="3"/>
                <c:pt idx="0">
                  <c:v>0.41549295774647899</c:v>
                </c:pt>
                <c:pt idx="1">
                  <c:v>9.85915492957746E-2</c:v>
                </c:pt>
                <c:pt idx="2">
                  <c:v>0.42441860465116299</c:v>
                </c:pt>
              </c:numCache>
            </c:numRef>
          </c:val>
          <c:extLst>
            <c:ext xmlns:c16="http://schemas.microsoft.com/office/drawing/2014/chart" uri="{C3380CC4-5D6E-409C-BE32-E72D297353CC}">
              <c16:uniqueId val="{00000000-D153-8849-BE74-3FBAACDB2FB4}"/>
            </c:ext>
          </c:extLst>
        </c:ser>
        <c:ser>
          <c:idx val="1"/>
          <c:order val="1"/>
          <c:tx>
            <c:strRef>
              <c:f>Fremtid!$A$35</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Fremtid!$B$33:$D$33</c:f>
              <c:strCache>
                <c:ptCount val="3"/>
                <c:pt idx="0">
                  <c:v>Efter endt uddannelse forventer jeg at kunne blive i den virksomhed, som jeg har skrevet uddannelsesaftale med</c:v>
                </c:pt>
                <c:pt idx="1">
                  <c:v>Efter endt uddannelse ønsker jeg ikke at blive i den virksomhed, som jeg har en uddannelsesaftale med</c:v>
                </c:pt>
                <c:pt idx="2">
                  <c:v>Jeg tror, at det bliver let at finde et job, når jeg har afsluttet min uddannelse</c:v>
                </c:pt>
              </c:strCache>
            </c:strRef>
          </c:cat>
          <c:val>
            <c:numRef>
              <c:f>Fremtid!$B$35:$D$35</c:f>
              <c:numCache>
                <c:formatCode>0%</c:formatCode>
                <c:ptCount val="3"/>
                <c:pt idx="0">
                  <c:v>0.23943661971831001</c:v>
                </c:pt>
                <c:pt idx="1">
                  <c:v>9.85915492957746E-2</c:v>
                </c:pt>
                <c:pt idx="2">
                  <c:v>0.29651162790697699</c:v>
                </c:pt>
              </c:numCache>
            </c:numRef>
          </c:val>
          <c:extLst>
            <c:ext xmlns:c16="http://schemas.microsoft.com/office/drawing/2014/chart" uri="{C3380CC4-5D6E-409C-BE32-E72D297353CC}">
              <c16:uniqueId val="{00000001-D153-8849-BE74-3FBAACDB2FB4}"/>
            </c:ext>
          </c:extLst>
        </c:ser>
        <c:ser>
          <c:idx val="2"/>
          <c:order val="2"/>
          <c:tx>
            <c:strRef>
              <c:f>Fremtid!$A$36</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Fremtid!$B$33:$D$33</c:f>
              <c:strCache>
                <c:ptCount val="3"/>
                <c:pt idx="0">
                  <c:v>Efter endt uddannelse forventer jeg at kunne blive i den virksomhed, som jeg har skrevet uddannelsesaftale med</c:v>
                </c:pt>
                <c:pt idx="1">
                  <c:v>Efter endt uddannelse ønsker jeg ikke at blive i den virksomhed, som jeg har en uddannelsesaftale med</c:v>
                </c:pt>
                <c:pt idx="2">
                  <c:v>Jeg tror, at det bliver let at finde et job, når jeg har afsluttet min uddannelse</c:v>
                </c:pt>
              </c:strCache>
            </c:strRef>
          </c:cat>
          <c:val>
            <c:numRef>
              <c:f>Fremtid!$B$36:$D$36</c:f>
              <c:numCache>
                <c:formatCode>0%</c:formatCode>
                <c:ptCount val="3"/>
                <c:pt idx="0">
                  <c:v>0.13380281690140799</c:v>
                </c:pt>
                <c:pt idx="1">
                  <c:v>0.190140845070423</c:v>
                </c:pt>
                <c:pt idx="2">
                  <c:v>0.15697674418604701</c:v>
                </c:pt>
              </c:numCache>
            </c:numRef>
          </c:val>
          <c:extLst>
            <c:ext xmlns:c16="http://schemas.microsoft.com/office/drawing/2014/chart" uri="{C3380CC4-5D6E-409C-BE32-E72D297353CC}">
              <c16:uniqueId val="{00000002-D153-8849-BE74-3FBAACDB2FB4}"/>
            </c:ext>
          </c:extLst>
        </c:ser>
        <c:ser>
          <c:idx val="3"/>
          <c:order val="3"/>
          <c:tx>
            <c:strRef>
              <c:f>Fremtid!$A$37</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Fremtid!$B$33:$D$33</c:f>
              <c:strCache>
                <c:ptCount val="3"/>
                <c:pt idx="0">
                  <c:v>Efter endt uddannelse forventer jeg at kunne blive i den virksomhed, som jeg har skrevet uddannelsesaftale med</c:v>
                </c:pt>
                <c:pt idx="1">
                  <c:v>Efter endt uddannelse ønsker jeg ikke at blive i den virksomhed, som jeg har en uddannelsesaftale med</c:v>
                </c:pt>
                <c:pt idx="2">
                  <c:v>Jeg tror, at det bliver let at finde et job, når jeg har afsluttet min uddannelse</c:v>
                </c:pt>
              </c:strCache>
            </c:strRef>
          </c:cat>
          <c:val>
            <c:numRef>
              <c:f>Fremtid!$B$37:$D$37</c:f>
              <c:numCache>
                <c:formatCode>0%</c:formatCode>
                <c:ptCount val="3"/>
                <c:pt idx="0">
                  <c:v>2.8169014084507001E-2</c:v>
                </c:pt>
                <c:pt idx="1">
                  <c:v>0.105633802816901</c:v>
                </c:pt>
                <c:pt idx="2">
                  <c:v>4.0697674418604703E-2</c:v>
                </c:pt>
              </c:numCache>
            </c:numRef>
          </c:val>
          <c:extLst>
            <c:ext xmlns:c16="http://schemas.microsoft.com/office/drawing/2014/chart" uri="{C3380CC4-5D6E-409C-BE32-E72D297353CC}">
              <c16:uniqueId val="{00000003-D153-8849-BE74-3FBAACDB2FB4}"/>
            </c:ext>
          </c:extLst>
        </c:ser>
        <c:ser>
          <c:idx val="4"/>
          <c:order val="4"/>
          <c:tx>
            <c:strRef>
              <c:f>Fremtid!$A$38</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Fremtid!$B$33:$D$33</c:f>
              <c:strCache>
                <c:ptCount val="3"/>
                <c:pt idx="0">
                  <c:v>Efter endt uddannelse forventer jeg at kunne blive i den virksomhed, som jeg har skrevet uddannelsesaftale med</c:v>
                </c:pt>
                <c:pt idx="1">
                  <c:v>Efter endt uddannelse ønsker jeg ikke at blive i den virksomhed, som jeg har en uddannelsesaftale med</c:v>
                </c:pt>
                <c:pt idx="2">
                  <c:v>Jeg tror, at det bliver let at finde et job, når jeg har afsluttet min uddannelse</c:v>
                </c:pt>
              </c:strCache>
            </c:strRef>
          </c:cat>
          <c:val>
            <c:numRef>
              <c:f>Fremtid!$B$38:$D$38</c:f>
              <c:numCache>
                <c:formatCode>0%</c:formatCode>
                <c:ptCount val="3"/>
                <c:pt idx="0">
                  <c:v>8.4507042253521097E-2</c:v>
                </c:pt>
                <c:pt idx="1">
                  <c:v>0.38028169014084501</c:v>
                </c:pt>
                <c:pt idx="2">
                  <c:v>3.4883720930232599E-2</c:v>
                </c:pt>
              </c:numCache>
            </c:numRef>
          </c:val>
          <c:extLst>
            <c:ext xmlns:c16="http://schemas.microsoft.com/office/drawing/2014/chart" uri="{C3380CC4-5D6E-409C-BE32-E72D297353CC}">
              <c16:uniqueId val="{00000004-D153-8849-BE74-3FBAACDB2FB4}"/>
            </c:ext>
          </c:extLst>
        </c:ser>
        <c:ser>
          <c:idx val="5"/>
          <c:order val="5"/>
          <c:tx>
            <c:strRef>
              <c:f>Fremtid!$A$39</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53-8849-BE74-3FBAACDB2F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Fremtid!$B$33:$D$33</c:f>
              <c:strCache>
                <c:ptCount val="3"/>
                <c:pt idx="0">
                  <c:v>Efter endt uddannelse forventer jeg at kunne blive i den virksomhed, som jeg har skrevet uddannelsesaftale med</c:v>
                </c:pt>
                <c:pt idx="1">
                  <c:v>Efter endt uddannelse ønsker jeg ikke at blive i den virksomhed, som jeg har en uddannelsesaftale med</c:v>
                </c:pt>
                <c:pt idx="2">
                  <c:v>Jeg tror, at det bliver let at finde et job, når jeg har afsluttet min uddannelse</c:v>
                </c:pt>
              </c:strCache>
            </c:strRef>
          </c:cat>
          <c:val>
            <c:numRef>
              <c:f>Fremtid!$B$39:$D$39</c:f>
              <c:numCache>
                <c:formatCode>0%</c:formatCode>
                <c:ptCount val="3"/>
                <c:pt idx="0">
                  <c:v>9.85915492957746E-2</c:v>
                </c:pt>
                <c:pt idx="1">
                  <c:v>0.12676056338028199</c:v>
                </c:pt>
                <c:pt idx="2">
                  <c:v>4.6511627906976702E-2</c:v>
                </c:pt>
              </c:numCache>
            </c:numRef>
          </c:val>
          <c:extLst>
            <c:ext xmlns:c16="http://schemas.microsoft.com/office/drawing/2014/chart" uri="{C3380CC4-5D6E-409C-BE32-E72D297353CC}">
              <c16:uniqueId val="{00000006-D153-8849-BE74-3FBAACDB2FB4}"/>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'Ark2'!$A$76</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'Ark2'!$B$75:$D$75</c:f>
              <c:strCache>
                <c:ptCount val="3"/>
                <c:pt idx="0">
                  <c:v>Nuværende elever</c:v>
                </c:pt>
                <c:pt idx="1">
                  <c:v>Dimittender</c:v>
                </c:pt>
                <c:pt idx="2">
                  <c:v>Frafaldne elever</c:v>
                </c:pt>
              </c:strCache>
            </c:strRef>
          </c:cat>
          <c:val>
            <c:numRef>
              <c:f>'Ark2'!$B$76:$D$76</c:f>
              <c:numCache>
                <c:formatCode>0%</c:formatCode>
                <c:ptCount val="3"/>
                <c:pt idx="0">
                  <c:v>0.175824175824176</c:v>
                </c:pt>
                <c:pt idx="1">
                  <c:v>0.33333333333333298</c:v>
                </c:pt>
                <c:pt idx="2">
                  <c:v>4.7619047619047603E-2</c:v>
                </c:pt>
              </c:numCache>
            </c:numRef>
          </c:val>
          <c:extLst>
            <c:ext xmlns:c16="http://schemas.microsoft.com/office/drawing/2014/chart" uri="{C3380CC4-5D6E-409C-BE32-E72D297353CC}">
              <c16:uniqueId val="{00000000-D782-AA46-8379-E157D915EDE7}"/>
            </c:ext>
          </c:extLst>
        </c:ser>
        <c:ser>
          <c:idx val="1"/>
          <c:order val="1"/>
          <c:tx>
            <c:strRef>
              <c:f>'Ark2'!$A$77</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'Ark2'!$B$75:$D$75</c:f>
              <c:strCache>
                <c:ptCount val="3"/>
                <c:pt idx="0">
                  <c:v>Nuværende elever</c:v>
                </c:pt>
                <c:pt idx="1">
                  <c:v>Dimittender</c:v>
                </c:pt>
                <c:pt idx="2">
                  <c:v>Frafaldne elever</c:v>
                </c:pt>
              </c:strCache>
            </c:strRef>
          </c:cat>
          <c:val>
            <c:numRef>
              <c:f>'Ark2'!$B$77:$D$77</c:f>
              <c:numCache>
                <c:formatCode>0%</c:formatCode>
                <c:ptCount val="3"/>
                <c:pt idx="0">
                  <c:v>0.43956043956044</c:v>
                </c:pt>
                <c:pt idx="1">
                  <c:v>0.41379310344827602</c:v>
                </c:pt>
                <c:pt idx="2">
                  <c:v>0.33333333333333298</c:v>
                </c:pt>
              </c:numCache>
            </c:numRef>
          </c:val>
          <c:extLst>
            <c:ext xmlns:c16="http://schemas.microsoft.com/office/drawing/2014/chart" uri="{C3380CC4-5D6E-409C-BE32-E72D297353CC}">
              <c16:uniqueId val="{00000001-D782-AA46-8379-E157D915EDE7}"/>
            </c:ext>
          </c:extLst>
        </c:ser>
        <c:ser>
          <c:idx val="2"/>
          <c:order val="2"/>
          <c:tx>
            <c:strRef>
              <c:f>'Ark2'!$A$78</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'Ark2'!$B$75:$D$75</c:f>
              <c:strCache>
                <c:ptCount val="3"/>
                <c:pt idx="0">
                  <c:v>Nuværende elever</c:v>
                </c:pt>
                <c:pt idx="1">
                  <c:v>Dimittender</c:v>
                </c:pt>
                <c:pt idx="2">
                  <c:v>Frafaldne elever</c:v>
                </c:pt>
              </c:strCache>
            </c:strRef>
          </c:cat>
          <c:val>
            <c:numRef>
              <c:f>'Ark2'!$B$78:$D$78</c:f>
              <c:numCache>
                <c:formatCode>0%</c:formatCode>
                <c:ptCount val="3"/>
                <c:pt idx="0">
                  <c:v>0.24175824175824201</c:v>
                </c:pt>
                <c:pt idx="1">
                  <c:v>0.13793103448275901</c:v>
                </c:pt>
                <c:pt idx="2">
                  <c:v>0.19047619047618999</c:v>
                </c:pt>
              </c:numCache>
            </c:numRef>
          </c:val>
          <c:extLst>
            <c:ext xmlns:c16="http://schemas.microsoft.com/office/drawing/2014/chart" uri="{C3380CC4-5D6E-409C-BE32-E72D297353CC}">
              <c16:uniqueId val="{00000002-D782-AA46-8379-E157D915EDE7}"/>
            </c:ext>
          </c:extLst>
        </c:ser>
        <c:ser>
          <c:idx val="3"/>
          <c:order val="3"/>
          <c:tx>
            <c:strRef>
              <c:f>'Ark2'!$A$79</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'Ark2'!$B$75:$D$75</c:f>
              <c:strCache>
                <c:ptCount val="3"/>
                <c:pt idx="0">
                  <c:v>Nuværende elever</c:v>
                </c:pt>
                <c:pt idx="1">
                  <c:v>Dimittender</c:v>
                </c:pt>
                <c:pt idx="2">
                  <c:v>Frafaldne elever</c:v>
                </c:pt>
              </c:strCache>
            </c:strRef>
          </c:cat>
          <c:val>
            <c:numRef>
              <c:f>'Ark2'!$B$79:$D$79</c:f>
              <c:numCache>
                <c:formatCode>0%</c:formatCode>
                <c:ptCount val="3"/>
                <c:pt idx="0">
                  <c:v>6.5934065934065894E-2</c:v>
                </c:pt>
                <c:pt idx="1">
                  <c:v>5.7471264367816098E-2</c:v>
                </c:pt>
                <c:pt idx="2">
                  <c:v>4.7619047619047603E-2</c:v>
                </c:pt>
              </c:numCache>
            </c:numRef>
          </c:val>
          <c:extLst>
            <c:ext xmlns:c16="http://schemas.microsoft.com/office/drawing/2014/chart" uri="{C3380CC4-5D6E-409C-BE32-E72D297353CC}">
              <c16:uniqueId val="{00000003-D782-AA46-8379-E157D915EDE7}"/>
            </c:ext>
          </c:extLst>
        </c:ser>
        <c:ser>
          <c:idx val="4"/>
          <c:order val="4"/>
          <c:tx>
            <c:strRef>
              <c:f>'Ark2'!$A$80</c:f>
              <c:strCache>
                <c:ptCount val="1"/>
                <c:pt idx="0">
                  <c:v>Meget uenig</c:v>
                </c:pt>
              </c:strCache>
            </c:strRef>
          </c:tx>
          <c:spPr>
            <a:solidFill>
              <a:srgbClr val="DC295C"/>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6="http://schemas.microsoft.com/office/drawing/2014/chart" uri="{C3380CC4-5D6E-409C-BE32-E72D297353CC}">
                  <c16:uniqueId val="{00000004-D782-AA46-8379-E157D915EDE7}"/>
                </c:ext>
              </c:extLst>
            </c:dLbl>
            <c:dLbl>
              <c:idx val="1"/>
              <c:layout>
                <c:manualLayout>
                  <c:x val="0.10852784541346526"/>
                  <c:y val="3.831785765345246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82-AA46-8379-E157D915EDE7}"/>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6="http://schemas.microsoft.com/office/drawing/2014/chart" uri="{C3380CC4-5D6E-409C-BE32-E72D297353CC}">
                  <c16:uniqueId val="{00000006-D782-AA46-8379-E157D915ED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2"/>
                      </a:solidFill>
                      <a:round/>
                    </a:ln>
                    <a:effectLst/>
                  </c:spPr>
                </c15:leaderLines>
              </c:ext>
            </c:extLst>
          </c:dLbls>
          <c:cat>
            <c:strRef>
              <c:f>'Ark2'!$B$75:$D$75</c:f>
              <c:strCache>
                <c:ptCount val="3"/>
                <c:pt idx="0">
                  <c:v>Nuværende elever</c:v>
                </c:pt>
                <c:pt idx="1">
                  <c:v>Dimittender</c:v>
                </c:pt>
                <c:pt idx="2">
                  <c:v>Frafaldne elever</c:v>
                </c:pt>
              </c:strCache>
            </c:strRef>
          </c:cat>
          <c:val>
            <c:numRef>
              <c:f>'Ark2'!$B$80:$D$80</c:f>
              <c:numCache>
                <c:formatCode>0%</c:formatCode>
                <c:ptCount val="3"/>
                <c:pt idx="0">
                  <c:v>4.94505494505494E-2</c:v>
                </c:pt>
                <c:pt idx="1">
                  <c:v>2.2988505747126398E-2</c:v>
                </c:pt>
                <c:pt idx="2">
                  <c:v>0.28571428571428598</c:v>
                </c:pt>
              </c:numCache>
            </c:numRef>
          </c:val>
          <c:extLst>
            <c:ext xmlns:c16="http://schemas.microsoft.com/office/drawing/2014/chart" uri="{C3380CC4-5D6E-409C-BE32-E72D297353CC}">
              <c16:uniqueId val="{00000007-D782-AA46-8379-E157D915EDE7}"/>
            </c:ext>
          </c:extLst>
        </c:ser>
        <c:ser>
          <c:idx val="5"/>
          <c:order val="5"/>
          <c:tx>
            <c:strRef>
              <c:f>'Ark2'!$A$81</c:f>
              <c:strCache>
                <c:ptCount val="1"/>
                <c:pt idx="0">
                  <c:v>Ved ikke</c:v>
                </c:pt>
              </c:strCache>
            </c:strRef>
          </c:tx>
          <c:spPr>
            <a:solidFill>
              <a:srgbClr val="B9B9B9"/>
            </a:solidFill>
            <a:ln>
              <a:noFill/>
            </a:ln>
            <a:effectLst/>
          </c:spPr>
          <c:invertIfNegative val="0"/>
          <c:dLbls>
            <c:dLbl>
              <c:idx val="1"/>
              <c:layout>
                <c:manualLayout>
                  <c:x val="0.13158977693470306"/>
                  <c:y val="6.302440210561049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82-AA46-8379-E157D915ED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B9B9B9"/>
                      </a:solidFill>
                      <a:round/>
                    </a:ln>
                    <a:effectLst/>
                  </c:spPr>
                </c15:leaderLines>
              </c:ext>
            </c:extLst>
          </c:dLbls>
          <c:cat>
            <c:strRef>
              <c:f>'Ark2'!$B$75:$D$75</c:f>
              <c:strCache>
                <c:ptCount val="3"/>
                <c:pt idx="0">
                  <c:v>Nuværende elever</c:v>
                </c:pt>
                <c:pt idx="1">
                  <c:v>Dimittender</c:v>
                </c:pt>
                <c:pt idx="2">
                  <c:v>Frafaldne elever</c:v>
                </c:pt>
              </c:strCache>
            </c:strRef>
          </c:cat>
          <c:val>
            <c:numRef>
              <c:f>'Ark2'!$B$81:$D$81</c:f>
              <c:numCache>
                <c:formatCode>0%</c:formatCode>
                <c:ptCount val="3"/>
                <c:pt idx="0">
                  <c:v>2.74725274725275E-2</c:v>
                </c:pt>
                <c:pt idx="1">
                  <c:v>3.4482758620689703E-2</c:v>
                </c:pt>
                <c:pt idx="2">
                  <c:v>9.5238095238095205E-2</c:v>
                </c:pt>
              </c:numCache>
            </c:numRef>
          </c:val>
          <c:extLst>
            <c:ext xmlns:c16="http://schemas.microsoft.com/office/drawing/2014/chart" uri="{C3380CC4-5D6E-409C-BE32-E72D297353CC}">
              <c16:uniqueId val="{00000009-D782-AA46-8379-E157D915EDE7}"/>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undervisning!$A$12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undervisning!$B$11:$D$11</c:f>
              <c:strCache>
                <c:ptCount val="3"/>
                <c:pt idx="0">
                  <c:v>Nuværende elever</c:v>
                </c:pt>
                <c:pt idx="1">
                  <c:v>Dimittender</c:v>
                </c:pt>
                <c:pt idx="2">
                  <c:v>Frafaldne elever</c:v>
                </c:pt>
              </c:strCache>
            </c:strRef>
          </c:cat>
          <c:val>
            <c:numRef>
              <c:f>undervisning!$B$12:$D$12</c:f>
              <c:numCache>
                <c:formatCode>0%</c:formatCode>
                <c:ptCount val="3"/>
                <c:pt idx="0">
                  <c:v>4.3956043956044001E-2</c:v>
                </c:pt>
                <c:pt idx="1">
                  <c:v>5.7471264367816098E-2</c:v>
                </c:pt>
                <c:pt idx="2">
                  <c:v>0.42857142857142899</c:v>
                </c:pt>
              </c:numCache>
            </c:numRef>
          </c:val>
          <c:extLst>
            <c:ext xmlns:c16="http://schemas.microsoft.com/office/drawing/2014/chart" uri="{C3380CC4-5D6E-409C-BE32-E72D297353CC}">
              <c16:uniqueId val="{00000000-ACB9-474C-A27D-48C1A3EFD539}"/>
            </c:ext>
          </c:extLst>
        </c:ser>
        <c:ser>
          <c:idx val="1"/>
          <c:order val="1"/>
          <c:tx>
            <c:strRef>
              <c:f>undervisning!$A$13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undervisning!$B$11:$D$11</c:f>
              <c:strCache>
                <c:ptCount val="3"/>
                <c:pt idx="0">
                  <c:v>Nuværende elever</c:v>
                </c:pt>
                <c:pt idx="1">
                  <c:v>Dimittender</c:v>
                </c:pt>
                <c:pt idx="2">
                  <c:v>Frafaldne elever</c:v>
                </c:pt>
              </c:strCache>
            </c:strRef>
          </c:cat>
          <c:val>
            <c:numRef>
              <c:f>undervisning!$B$13:$D$13</c:f>
              <c:numCache>
                <c:formatCode>0%</c:formatCode>
                <c:ptCount val="3"/>
                <c:pt idx="0">
                  <c:v>7.69230769230769E-2</c:v>
                </c:pt>
                <c:pt idx="1">
                  <c:v>9.1954022988505704E-2</c:v>
                </c:pt>
                <c:pt idx="2">
                  <c:v>9.5238095238095205E-2</c:v>
                </c:pt>
              </c:numCache>
            </c:numRef>
          </c:val>
          <c:extLst>
            <c:ext xmlns:c16="http://schemas.microsoft.com/office/drawing/2014/chart" uri="{C3380CC4-5D6E-409C-BE32-E72D297353CC}">
              <c16:uniqueId val="{00000001-ACB9-474C-A27D-48C1A3EFD539}"/>
            </c:ext>
          </c:extLst>
        </c:ser>
        <c:ser>
          <c:idx val="2"/>
          <c:order val="2"/>
          <c:tx>
            <c:strRef>
              <c:f>undervisning!$A$14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undervisning!$B$11:$D$11</c:f>
              <c:strCache>
                <c:ptCount val="3"/>
                <c:pt idx="0">
                  <c:v>Nuværende elever</c:v>
                </c:pt>
                <c:pt idx="1">
                  <c:v>Dimittender</c:v>
                </c:pt>
                <c:pt idx="2">
                  <c:v>Frafaldne elever</c:v>
                </c:pt>
              </c:strCache>
            </c:strRef>
          </c:cat>
          <c:val>
            <c:numRef>
              <c:f>undervisning!$B$14:$D$14</c:f>
              <c:numCache>
                <c:formatCode>0%</c:formatCode>
                <c:ptCount val="3"/>
                <c:pt idx="0">
                  <c:v>0.31318681318681302</c:v>
                </c:pt>
                <c:pt idx="1">
                  <c:v>0.24137931034482801</c:v>
                </c:pt>
                <c:pt idx="2">
                  <c:v>0.19047619047618999</c:v>
                </c:pt>
              </c:numCache>
            </c:numRef>
          </c:val>
          <c:extLst>
            <c:ext xmlns:c16="http://schemas.microsoft.com/office/drawing/2014/chart" uri="{C3380CC4-5D6E-409C-BE32-E72D297353CC}">
              <c16:uniqueId val="{00000002-ACB9-474C-A27D-48C1A3EFD539}"/>
            </c:ext>
          </c:extLst>
        </c:ser>
        <c:ser>
          <c:idx val="3"/>
          <c:order val="3"/>
          <c:tx>
            <c:strRef>
              <c:f>undervisning!$A$15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undervisning!$B$11:$D$11</c:f>
              <c:strCache>
                <c:ptCount val="3"/>
                <c:pt idx="0">
                  <c:v>Nuværende elever</c:v>
                </c:pt>
                <c:pt idx="1">
                  <c:v>Dimittender</c:v>
                </c:pt>
                <c:pt idx="2">
                  <c:v>Frafaldne elever</c:v>
                </c:pt>
              </c:strCache>
            </c:strRef>
          </c:cat>
          <c:val>
            <c:numRef>
              <c:f>undervisning!$B$15:$D$15</c:f>
              <c:numCache>
                <c:formatCode>0%</c:formatCode>
                <c:ptCount val="3"/>
                <c:pt idx="0">
                  <c:v>0.28571428571428598</c:v>
                </c:pt>
                <c:pt idx="1">
                  <c:v>0.33333333333333298</c:v>
                </c:pt>
                <c:pt idx="2">
                  <c:v>0.19047619047618999</c:v>
                </c:pt>
              </c:numCache>
            </c:numRef>
          </c:val>
          <c:extLst>
            <c:ext xmlns:c16="http://schemas.microsoft.com/office/drawing/2014/chart" uri="{C3380CC4-5D6E-409C-BE32-E72D297353CC}">
              <c16:uniqueId val="{00000003-ACB9-474C-A27D-48C1A3EFD539}"/>
            </c:ext>
          </c:extLst>
        </c:ser>
        <c:ser>
          <c:idx val="4"/>
          <c:order val="4"/>
          <c:tx>
            <c:strRef>
              <c:f>undervisning!$A$16</c:f>
              <c:strCache>
                <c:ptCount val="1"/>
                <c:pt idx="0">
                  <c:v>Meget uenig</c:v>
                </c:pt>
              </c:strCache>
            </c:strRef>
          </c:tx>
          <c:spPr>
            <a:solidFill>
              <a:srgbClr val="DC295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ACB9-474C-A27D-48C1A3EFD5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undervisning!$B$11:$D$11</c:f>
              <c:strCache>
                <c:ptCount val="3"/>
                <c:pt idx="0">
                  <c:v>Nuværende elever</c:v>
                </c:pt>
                <c:pt idx="1">
                  <c:v>Dimittender</c:v>
                </c:pt>
                <c:pt idx="2">
                  <c:v>Frafaldne elever</c:v>
                </c:pt>
              </c:strCache>
            </c:strRef>
          </c:cat>
          <c:val>
            <c:numRef>
              <c:f>undervisning!$B$16:$D$16</c:f>
              <c:numCache>
                <c:formatCode>0%</c:formatCode>
                <c:ptCount val="3"/>
                <c:pt idx="0">
                  <c:v>0.19780219780219799</c:v>
                </c:pt>
                <c:pt idx="1">
                  <c:v>0.20689655172413801</c:v>
                </c:pt>
                <c:pt idx="2">
                  <c:v>4.7619047619047603E-2</c:v>
                </c:pt>
              </c:numCache>
            </c:numRef>
          </c:val>
          <c:extLst>
            <c:ext xmlns:c16="http://schemas.microsoft.com/office/drawing/2014/chart" uri="{C3380CC4-5D6E-409C-BE32-E72D297353CC}">
              <c16:uniqueId val="{00000005-ACB9-474C-A27D-48C1A3EFD539}"/>
            </c:ext>
          </c:extLst>
        </c:ser>
        <c:ser>
          <c:idx val="5"/>
          <c:order val="5"/>
          <c:tx>
            <c:strRef>
              <c:f>undervisning!$A$17</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B9-474C-A27D-48C1A3EFD5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undervisning!$B$11:$D$11</c:f>
              <c:strCache>
                <c:ptCount val="3"/>
                <c:pt idx="0">
                  <c:v>Nuværende elever</c:v>
                </c:pt>
                <c:pt idx="1">
                  <c:v>Dimittender</c:v>
                </c:pt>
                <c:pt idx="2">
                  <c:v>Frafaldne elever</c:v>
                </c:pt>
              </c:strCache>
            </c:strRef>
          </c:cat>
          <c:val>
            <c:numRef>
              <c:f>undervisning!$B$17:$D$17</c:f>
              <c:numCache>
                <c:formatCode>0%</c:formatCode>
                <c:ptCount val="3"/>
                <c:pt idx="0">
                  <c:v>8.2417582417582402E-2</c:v>
                </c:pt>
                <c:pt idx="1">
                  <c:v>6.8965517241379296E-2</c:v>
                </c:pt>
                <c:pt idx="2">
                  <c:v>4.7619047619047603E-2</c:v>
                </c:pt>
              </c:numCache>
            </c:numRef>
          </c:val>
          <c:extLst>
            <c:ext xmlns:c16="http://schemas.microsoft.com/office/drawing/2014/chart" uri="{C3380CC4-5D6E-409C-BE32-E72D297353CC}">
              <c16:uniqueId val="{00000007-ACB9-474C-A27D-48C1A3EFD539}"/>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undervisning!$A$33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undervisning!$B$32:$D$32</c:f>
              <c:strCache>
                <c:ptCount val="3"/>
                <c:pt idx="0">
                  <c:v>Nuværende elever</c:v>
                </c:pt>
                <c:pt idx="1">
                  <c:v>Dimittender</c:v>
                </c:pt>
                <c:pt idx="2">
                  <c:v>Frafaldne elever</c:v>
                </c:pt>
              </c:strCache>
            </c:strRef>
          </c:cat>
          <c:val>
            <c:numRef>
              <c:f>undervisning!$B$33:$D$33</c:f>
              <c:numCache>
                <c:formatCode>0%</c:formatCode>
                <c:ptCount val="3"/>
                <c:pt idx="0">
                  <c:v>0.115384615384615</c:v>
                </c:pt>
                <c:pt idx="1">
                  <c:v>0.114942528735632</c:v>
                </c:pt>
                <c:pt idx="2">
                  <c:v>0.61904761904761896</c:v>
                </c:pt>
              </c:numCache>
            </c:numRef>
          </c:val>
          <c:extLst>
            <c:ext xmlns:c16="http://schemas.microsoft.com/office/drawing/2014/chart" uri="{C3380CC4-5D6E-409C-BE32-E72D297353CC}">
              <c16:uniqueId val="{00000000-E1F7-334D-8AE8-7652497BC515}"/>
            </c:ext>
          </c:extLst>
        </c:ser>
        <c:ser>
          <c:idx val="1"/>
          <c:order val="1"/>
          <c:tx>
            <c:strRef>
              <c:f>undervisning!$A$34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undervisning!$B$32:$D$32</c:f>
              <c:strCache>
                <c:ptCount val="3"/>
                <c:pt idx="0">
                  <c:v>Nuværende elever</c:v>
                </c:pt>
                <c:pt idx="1">
                  <c:v>Dimittender</c:v>
                </c:pt>
                <c:pt idx="2">
                  <c:v>Frafaldne elever</c:v>
                </c:pt>
              </c:strCache>
            </c:strRef>
          </c:cat>
          <c:val>
            <c:numRef>
              <c:f>undervisning!$B$34:$D$34</c:f>
              <c:numCache>
                <c:formatCode>0%</c:formatCode>
                <c:ptCount val="3"/>
                <c:pt idx="0">
                  <c:v>0.35164835164835201</c:v>
                </c:pt>
                <c:pt idx="1">
                  <c:v>0.31034482758620702</c:v>
                </c:pt>
                <c:pt idx="2">
                  <c:v>4.7619047619047603E-2</c:v>
                </c:pt>
              </c:numCache>
            </c:numRef>
          </c:val>
          <c:extLst>
            <c:ext xmlns:c16="http://schemas.microsoft.com/office/drawing/2014/chart" uri="{C3380CC4-5D6E-409C-BE32-E72D297353CC}">
              <c16:uniqueId val="{00000001-E1F7-334D-8AE8-7652497BC515}"/>
            </c:ext>
          </c:extLst>
        </c:ser>
        <c:ser>
          <c:idx val="2"/>
          <c:order val="2"/>
          <c:tx>
            <c:strRef>
              <c:f>undervisning!$A$35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undervisning!$B$32:$D$32</c:f>
              <c:strCache>
                <c:ptCount val="3"/>
                <c:pt idx="0">
                  <c:v>Nuværende elever</c:v>
                </c:pt>
                <c:pt idx="1">
                  <c:v>Dimittender</c:v>
                </c:pt>
                <c:pt idx="2">
                  <c:v>Frafaldne elever</c:v>
                </c:pt>
              </c:strCache>
            </c:strRef>
          </c:cat>
          <c:val>
            <c:numRef>
              <c:f>undervisning!$B$35:$D$35</c:f>
              <c:numCache>
                <c:formatCode>0%</c:formatCode>
                <c:ptCount val="3"/>
                <c:pt idx="0">
                  <c:v>0.28021978021978</c:v>
                </c:pt>
                <c:pt idx="1">
                  <c:v>0.26436781609195398</c:v>
                </c:pt>
                <c:pt idx="2">
                  <c:v>0.14285714285714299</c:v>
                </c:pt>
              </c:numCache>
            </c:numRef>
          </c:val>
          <c:extLst>
            <c:ext xmlns:c16="http://schemas.microsoft.com/office/drawing/2014/chart" uri="{C3380CC4-5D6E-409C-BE32-E72D297353CC}">
              <c16:uniqueId val="{00000002-E1F7-334D-8AE8-7652497BC515}"/>
            </c:ext>
          </c:extLst>
        </c:ser>
        <c:ser>
          <c:idx val="3"/>
          <c:order val="3"/>
          <c:tx>
            <c:strRef>
              <c:f>undervisning!$A$36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undervisning!$B$32:$D$32</c:f>
              <c:strCache>
                <c:ptCount val="3"/>
                <c:pt idx="0">
                  <c:v>Nuværende elever</c:v>
                </c:pt>
                <c:pt idx="1">
                  <c:v>Dimittender</c:v>
                </c:pt>
                <c:pt idx="2">
                  <c:v>Frafaldne elever</c:v>
                </c:pt>
              </c:strCache>
            </c:strRef>
          </c:cat>
          <c:val>
            <c:numRef>
              <c:f>undervisning!$B$36:$D$36</c:f>
              <c:numCache>
                <c:formatCode>0%</c:formatCode>
                <c:ptCount val="3"/>
                <c:pt idx="0">
                  <c:v>0.17032967032967</c:v>
                </c:pt>
                <c:pt idx="1">
                  <c:v>0.20689655172413801</c:v>
                </c:pt>
                <c:pt idx="2">
                  <c:v>9.5238095238095205E-2</c:v>
                </c:pt>
              </c:numCache>
            </c:numRef>
          </c:val>
          <c:extLst>
            <c:ext xmlns:c16="http://schemas.microsoft.com/office/drawing/2014/chart" uri="{C3380CC4-5D6E-409C-BE32-E72D297353CC}">
              <c16:uniqueId val="{00000003-E1F7-334D-8AE8-7652497BC515}"/>
            </c:ext>
          </c:extLst>
        </c:ser>
        <c:ser>
          <c:idx val="4"/>
          <c:order val="4"/>
          <c:tx>
            <c:strRef>
              <c:f>undervisning!$A$37</c:f>
              <c:strCache>
                <c:ptCount val="1"/>
                <c:pt idx="0">
                  <c:v>Meget uenig</c:v>
                </c:pt>
              </c:strCache>
            </c:strRef>
          </c:tx>
          <c:spPr>
            <a:solidFill>
              <a:srgbClr val="DC295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E1F7-334D-8AE8-7652497BC5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undervisning!$B$32:$D$32</c:f>
              <c:strCache>
                <c:ptCount val="3"/>
                <c:pt idx="0">
                  <c:v>Nuværende elever</c:v>
                </c:pt>
                <c:pt idx="1">
                  <c:v>Dimittender</c:v>
                </c:pt>
                <c:pt idx="2">
                  <c:v>Frafaldne elever</c:v>
                </c:pt>
              </c:strCache>
            </c:strRef>
          </c:cat>
          <c:val>
            <c:numRef>
              <c:f>undervisning!$B$37:$D$37</c:f>
              <c:numCache>
                <c:formatCode>0%</c:formatCode>
                <c:ptCount val="3"/>
                <c:pt idx="0">
                  <c:v>4.3956043956044001E-2</c:v>
                </c:pt>
                <c:pt idx="1">
                  <c:v>6.8965517241379296E-2</c:v>
                </c:pt>
                <c:pt idx="2">
                  <c:v>4.7619047619047603E-2</c:v>
                </c:pt>
              </c:numCache>
            </c:numRef>
          </c:val>
          <c:extLst>
            <c:ext xmlns:c16="http://schemas.microsoft.com/office/drawing/2014/chart" uri="{C3380CC4-5D6E-409C-BE32-E72D297353CC}">
              <c16:uniqueId val="{00000005-E1F7-334D-8AE8-7652497BC515}"/>
            </c:ext>
          </c:extLst>
        </c:ser>
        <c:ser>
          <c:idx val="5"/>
          <c:order val="5"/>
          <c:tx>
            <c:strRef>
              <c:f>undervisning!$A$38</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1F7-334D-8AE8-7652497BC5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undervisning!$B$32:$D$32</c:f>
              <c:strCache>
                <c:ptCount val="3"/>
                <c:pt idx="0">
                  <c:v>Nuværende elever</c:v>
                </c:pt>
                <c:pt idx="1">
                  <c:v>Dimittender</c:v>
                </c:pt>
                <c:pt idx="2">
                  <c:v>Frafaldne elever</c:v>
                </c:pt>
              </c:strCache>
            </c:strRef>
          </c:cat>
          <c:val>
            <c:numRef>
              <c:f>undervisning!$B$38:$D$38</c:f>
              <c:numCache>
                <c:formatCode>0%</c:formatCode>
                <c:ptCount val="3"/>
                <c:pt idx="0">
                  <c:v>3.8461538461538498E-2</c:v>
                </c:pt>
                <c:pt idx="1">
                  <c:v>3.4482758620689703E-2</c:v>
                </c:pt>
                <c:pt idx="2">
                  <c:v>4.7619047619047603E-2</c:v>
                </c:pt>
              </c:numCache>
            </c:numRef>
          </c:val>
          <c:extLst>
            <c:ext xmlns:c16="http://schemas.microsoft.com/office/drawing/2014/chart" uri="{C3380CC4-5D6E-409C-BE32-E72D297353CC}">
              <c16:uniqueId val="{00000007-E1F7-334D-8AE8-7652497BC515}"/>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undervisning!$A$23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undervisning!$B$22:$D$22</c:f>
              <c:strCache>
                <c:ptCount val="3"/>
                <c:pt idx="0">
                  <c:v>Nuværende elever</c:v>
                </c:pt>
                <c:pt idx="1">
                  <c:v>Dimittender</c:v>
                </c:pt>
                <c:pt idx="2">
                  <c:v>Frafaldne elever</c:v>
                </c:pt>
              </c:strCache>
            </c:strRef>
          </c:cat>
          <c:val>
            <c:numRef>
              <c:f>undervisning!$B$23:$D$23</c:f>
              <c:numCache>
                <c:formatCode>0%</c:formatCode>
                <c:ptCount val="3"/>
                <c:pt idx="0">
                  <c:v>6.5934065934065894E-2</c:v>
                </c:pt>
                <c:pt idx="1">
                  <c:v>0.18390804597701099</c:v>
                </c:pt>
                <c:pt idx="2">
                  <c:v>0.42857142857142899</c:v>
                </c:pt>
              </c:numCache>
            </c:numRef>
          </c:val>
          <c:extLst>
            <c:ext xmlns:c16="http://schemas.microsoft.com/office/drawing/2014/chart" uri="{C3380CC4-5D6E-409C-BE32-E72D297353CC}">
              <c16:uniqueId val="{00000000-B136-7A4D-B4E4-64BE3D778D77}"/>
            </c:ext>
          </c:extLst>
        </c:ser>
        <c:ser>
          <c:idx val="1"/>
          <c:order val="1"/>
          <c:tx>
            <c:strRef>
              <c:f>undervisning!$A$24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undervisning!$B$22:$D$22</c:f>
              <c:strCache>
                <c:ptCount val="3"/>
                <c:pt idx="0">
                  <c:v>Nuværende elever</c:v>
                </c:pt>
                <c:pt idx="1">
                  <c:v>Dimittender</c:v>
                </c:pt>
                <c:pt idx="2">
                  <c:v>Frafaldne elever</c:v>
                </c:pt>
              </c:strCache>
            </c:strRef>
          </c:cat>
          <c:val>
            <c:numRef>
              <c:f>undervisning!$B$24:$D$24</c:f>
              <c:numCache>
                <c:formatCode>0%</c:formatCode>
                <c:ptCount val="3"/>
                <c:pt idx="0">
                  <c:v>0.23626373626373601</c:v>
                </c:pt>
                <c:pt idx="1">
                  <c:v>0.18390804597701099</c:v>
                </c:pt>
                <c:pt idx="2">
                  <c:v>0.14285714285714299</c:v>
                </c:pt>
              </c:numCache>
            </c:numRef>
          </c:val>
          <c:extLst>
            <c:ext xmlns:c16="http://schemas.microsoft.com/office/drawing/2014/chart" uri="{C3380CC4-5D6E-409C-BE32-E72D297353CC}">
              <c16:uniqueId val="{00000001-B136-7A4D-B4E4-64BE3D778D77}"/>
            </c:ext>
          </c:extLst>
        </c:ser>
        <c:ser>
          <c:idx val="2"/>
          <c:order val="2"/>
          <c:tx>
            <c:strRef>
              <c:f>undervisning!$A$25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undervisning!$B$22:$D$22</c:f>
              <c:strCache>
                <c:ptCount val="3"/>
                <c:pt idx="0">
                  <c:v>Nuværende elever</c:v>
                </c:pt>
                <c:pt idx="1">
                  <c:v>Dimittender</c:v>
                </c:pt>
                <c:pt idx="2">
                  <c:v>Frafaldne elever</c:v>
                </c:pt>
              </c:strCache>
            </c:strRef>
          </c:cat>
          <c:val>
            <c:numRef>
              <c:f>undervisning!$B$25:$D$25</c:f>
              <c:numCache>
                <c:formatCode>0%</c:formatCode>
                <c:ptCount val="3"/>
                <c:pt idx="0">
                  <c:v>0.36813186813186799</c:v>
                </c:pt>
                <c:pt idx="1">
                  <c:v>0.34482758620689702</c:v>
                </c:pt>
                <c:pt idx="2">
                  <c:v>0.19047619047618999</c:v>
                </c:pt>
              </c:numCache>
            </c:numRef>
          </c:val>
          <c:extLst>
            <c:ext xmlns:c16="http://schemas.microsoft.com/office/drawing/2014/chart" uri="{C3380CC4-5D6E-409C-BE32-E72D297353CC}">
              <c16:uniqueId val="{00000002-B136-7A4D-B4E4-64BE3D778D77}"/>
            </c:ext>
          </c:extLst>
        </c:ser>
        <c:ser>
          <c:idx val="3"/>
          <c:order val="3"/>
          <c:tx>
            <c:strRef>
              <c:f>undervisning!$A$26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undervisning!$B$22:$D$22</c:f>
              <c:strCache>
                <c:ptCount val="3"/>
                <c:pt idx="0">
                  <c:v>Nuværende elever</c:v>
                </c:pt>
                <c:pt idx="1">
                  <c:v>Dimittender</c:v>
                </c:pt>
                <c:pt idx="2">
                  <c:v>Frafaldne elever</c:v>
                </c:pt>
              </c:strCache>
            </c:strRef>
          </c:cat>
          <c:val>
            <c:numRef>
              <c:f>undervisning!$B$26:$D$26</c:f>
              <c:numCache>
                <c:formatCode>0%</c:formatCode>
                <c:ptCount val="3"/>
                <c:pt idx="0">
                  <c:v>0.19780219780219799</c:v>
                </c:pt>
                <c:pt idx="1">
                  <c:v>0.160919540229885</c:v>
                </c:pt>
                <c:pt idx="2">
                  <c:v>9.5238095238095205E-2</c:v>
                </c:pt>
              </c:numCache>
            </c:numRef>
          </c:val>
          <c:extLst>
            <c:ext xmlns:c16="http://schemas.microsoft.com/office/drawing/2014/chart" uri="{C3380CC4-5D6E-409C-BE32-E72D297353CC}">
              <c16:uniqueId val="{00000003-B136-7A4D-B4E4-64BE3D778D77}"/>
            </c:ext>
          </c:extLst>
        </c:ser>
        <c:ser>
          <c:idx val="4"/>
          <c:order val="4"/>
          <c:tx>
            <c:strRef>
              <c:f>undervisning!$A$27</c:f>
              <c:strCache>
                <c:ptCount val="1"/>
                <c:pt idx="0">
                  <c:v>Meget uenig</c:v>
                </c:pt>
              </c:strCache>
            </c:strRef>
          </c:tx>
          <c:spPr>
            <a:solidFill>
              <a:srgbClr val="DC295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B136-7A4D-B4E4-64BE3D778D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undervisning!$B$22:$D$22</c:f>
              <c:strCache>
                <c:ptCount val="3"/>
                <c:pt idx="0">
                  <c:v>Nuværende elever</c:v>
                </c:pt>
                <c:pt idx="1">
                  <c:v>Dimittender</c:v>
                </c:pt>
                <c:pt idx="2">
                  <c:v>Frafaldne elever</c:v>
                </c:pt>
              </c:strCache>
            </c:strRef>
          </c:cat>
          <c:val>
            <c:numRef>
              <c:f>undervisning!$B$27:$D$27</c:f>
              <c:numCache>
                <c:formatCode>0%</c:formatCode>
                <c:ptCount val="3"/>
                <c:pt idx="0">
                  <c:v>8.2417582417582402E-2</c:v>
                </c:pt>
                <c:pt idx="1">
                  <c:v>8.04597701149425E-2</c:v>
                </c:pt>
                <c:pt idx="2">
                  <c:v>4.7619047619047603E-2</c:v>
                </c:pt>
              </c:numCache>
            </c:numRef>
          </c:val>
          <c:extLst>
            <c:ext xmlns:c16="http://schemas.microsoft.com/office/drawing/2014/chart" uri="{C3380CC4-5D6E-409C-BE32-E72D297353CC}">
              <c16:uniqueId val="{00000005-B136-7A4D-B4E4-64BE3D778D77}"/>
            </c:ext>
          </c:extLst>
        </c:ser>
        <c:ser>
          <c:idx val="5"/>
          <c:order val="5"/>
          <c:tx>
            <c:strRef>
              <c:f>undervisning!$A$28</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36-7A4D-B4E4-64BE3D778D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undervisning!$B$22:$D$22</c:f>
              <c:strCache>
                <c:ptCount val="3"/>
                <c:pt idx="0">
                  <c:v>Nuværende elever</c:v>
                </c:pt>
                <c:pt idx="1">
                  <c:v>Dimittender</c:v>
                </c:pt>
                <c:pt idx="2">
                  <c:v>Frafaldne elever</c:v>
                </c:pt>
              </c:strCache>
            </c:strRef>
          </c:cat>
          <c:val>
            <c:numRef>
              <c:f>undervisning!$B$28:$D$28</c:f>
              <c:numCache>
                <c:formatCode>0%</c:formatCode>
                <c:ptCount val="3"/>
                <c:pt idx="0">
                  <c:v>4.94505494505494E-2</c:v>
                </c:pt>
                <c:pt idx="1">
                  <c:v>4.5977011494252901E-2</c:v>
                </c:pt>
                <c:pt idx="2">
                  <c:v>9.5238095238095205E-2</c:v>
                </c:pt>
              </c:numCache>
            </c:numRef>
          </c:val>
          <c:extLst>
            <c:ext xmlns:c16="http://schemas.microsoft.com/office/drawing/2014/chart" uri="{C3380CC4-5D6E-409C-BE32-E72D297353CC}">
              <c16:uniqueId val="{00000007-B136-7A4D-B4E4-64BE3D778D77}"/>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plotVisOnly val="1"/>
    <c:dispBlanksAs val="gap"/>
    <c:showDLblsOverMax val="0"/>
    <c:extLst/>
  </c:chart>
  <c:txPr>
    <a:bodyPr/>
    <a:lstStyle/>
    <a:p>
      <a:pPr>
        <a:defRPr/>
      </a:pPr>
      <a:endParaRPr lang="da-DK"/>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undervisning!$A$60</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undervisning!$B$59:$D$59</c:f>
              <c:strCache>
                <c:ptCount val="3"/>
                <c:pt idx="0">
                  <c:v>Nuværende elever</c:v>
                </c:pt>
                <c:pt idx="1">
                  <c:v>Dimittender</c:v>
                </c:pt>
                <c:pt idx="2">
                  <c:v>Frafaldne elever</c:v>
                </c:pt>
              </c:strCache>
            </c:strRef>
          </c:cat>
          <c:val>
            <c:numRef>
              <c:f>undervisning!$B$60:$D$60</c:f>
              <c:numCache>
                <c:formatCode>0%</c:formatCode>
                <c:ptCount val="3"/>
                <c:pt idx="0">
                  <c:v>0.12637362637362601</c:v>
                </c:pt>
                <c:pt idx="1">
                  <c:v>0.21839080459770099</c:v>
                </c:pt>
                <c:pt idx="2">
                  <c:v>9.5238095238095205E-2</c:v>
                </c:pt>
              </c:numCache>
            </c:numRef>
          </c:val>
          <c:extLst>
            <c:ext xmlns:c16="http://schemas.microsoft.com/office/drawing/2014/chart" uri="{C3380CC4-5D6E-409C-BE32-E72D297353CC}">
              <c16:uniqueId val="{00000000-F032-4C40-884C-483F754DC037}"/>
            </c:ext>
          </c:extLst>
        </c:ser>
        <c:ser>
          <c:idx val="1"/>
          <c:order val="1"/>
          <c:tx>
            <c:strRef>
              <c:f>undervisning!$A$61</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undervisning!$B$59:$D$59</c:f>
              <c:strCache>
                <c:ptCount val="3"/>
                <c:pt idx="0">
                  <c:v>Nuværende elever</c:v>
                </c:pt>
                <c:pt idx="1">
                  <c:v>Dimittender</c:v>
                </c:pt>
                <c:pt idx="2">
                  <c:v>Frafaldne elever</c:v>
                </c:pt>
              </c:strCache>
            </c:strRef>
          </c:cat>
          <c:val>
            <c:numRef>
              <c:f>undervisning!$B$61:$D$61</c:f>
              <c:numCache>
                <c:formatCode>0%</c:formatCode>
                <c:ptCount val="3"/>
                <c:pt idx="0">
                  <c:v>0.57142857142857095</c:v>
                </c:pt>
                <c:pt idx="1">
                  <c:v>0.43678160919540199</c:v>
                </c:pt>
                <c:pt idx="2">
                  <c:v>0.28571428571428598</c:v>
                </c:pt>
              </c:numCache>
            </c:numRef>
          </c:val>
          <c:extLst>
            <c:ext xmlns:c16="http://schemas.microsoft.com/office/drawing/2014/chart" uri="{C3380CC4-5D6E-409C-BE32-E72D297353CC}">
              <c16:uniqueId val="{00000001-F032-4C40-884C-483F754DC037}"/>
            </c:ext>
          </c:extLst>
        </c:ser>
        <c:ser>
          <c:idx val="2"/>
          <c:order val="2"/>
          <c:tx>
            <c:strRef>
              <c:f>undervisning!$A$62</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undervisning!$B$59:$D$59</c:f>
              <c:strCache>
                <c:ptCount val="3"/>
                <c:pt idx="0">
                  <c:v>Nuværende elever</c:v>
                </c:pt>
                <c:pt idx="1">
                  <c:v>Dimittender</c:v>
                </c:pt>
                <c:pt idx="2">
                  <c:v>Frafaldne elever</c:v>
                </c:pt>
              </c:strCache>
            </c:strRef>
          </c:cat>
          <c:val>
            <c:numRef>
              <c:f>undervisning!$B$62:$D$62</c:f>
              <c:numCache>
                <c:formatCode>0%</c:formatCode>
                <c:ptCount val="3"/>
                <c:pt idx="0">
                  <c:v>0.164835164835165</c:v>
                </c:pt>
                <c:pt idx="1">
                  <c:v>0.18390804597701099</c:v>
                </c:pt>
                <c:pt idx="2">
                  <c:v>0.19047619047618999</c:v>
                </c:pt>
              </c:numCache>
            </c:numRef>
          </c:val>
          <c:extLst>
            <c:ext xmlns:c16="http://schemas.microsoft.com/office/drawing/2014/chart" uri="{C3380CC4-5D6E-409C-BE32-E72D297353CC}">
              <c16:uniqueId val="{00000002-F032-4C40-884C-483F754DC037}"/>
            </c:ext>
          </c:extLst>
        </c:ser>
        <c:ser>
          <c:idx val="3"/>
          <c:order val="3"/>
          <c:tx>
            <c:strRef>
              <c:f>undervisning!$A$63</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undervisning!$B$59:$D$59</c:f>
              <c:strCache>
                <c:ptCount val="3"/>
                <c:pt idx="0">
                  <c:v>Nuværende elever</c:v>
                </c:pt>
                <c:pt idx="1">
                  <c:v>Dimittender</c:v>
                </c:pt>
                <c:pt idx="2">
                  <c:v>Frafaldne elever</c:v>
                </c:pt>
              </c:strCache>
            </c:strRef>
          </c:cat>
          <c:val>
            <c:numRef>
              <c:f>undervisning!$B$63:$D$63</c:f>
              <c:numCache>
                <c:formatCode>0%</c:formatCode>
                <c:ptCount val="3"/>
                <c:pt idx="0">
                  <c:v>9.3406593406593394E-2</c:v>
                </c:pt>
                <c:pt idx="1">
                  <c:v>8.04597701149425E-2</c:v>
                </c:pt>
                <c:pt idx="2">
                  <c:v>0.19047619047618999</c:v>
                </c:pt>
              </c:numCache>
            </c:numRef>
          </c:val>
          <c:extLst>
            <c:ext xmlns:c16="http://schemas.microsoft.com/office/drawing/2014/chart" uri="{C3380CC4-5D6E-409C-BE32-E72D297353CC}">
              <c16:uniqueId val="{00000003-F032-4C40-884C-483F754DC037}"/>
            </c:ext>
          </c:extLst>
        </c:ser>
        <c:ser>
          <c:idx val="4"/>
          <c:order val="4"/>
          <c:tx>
            <c:strRef>
              <c:f>undervisning!$A$64</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undervisning!$B$59:$D$59</c:f>
              <c:strCache>
                <c:ptCount val="3"/>
                <c:pt idx="0">
                  <c:v>Nuværende elever</c:v>
                </c:pt>
                <c:pt idx="1">
                  <c:v>Dimittender</c:v>
                </c:pt>
                <c:pt idx="2">
                  <c:v>Frafaldne elever</c:v>
                </c:pt>
              </c:strCache>
            </c:strRef>
          </c:cat>
          <c:val>
            <c:numRef>
              <c:f>undervisning!$B$64:$D$64</c:f>
              <c:numCache>
                <c:formatCode>0%</c:formatCode>
                <c:ptCount val="3"/>
                <c:pt idx="0">
                  <c:v>2.1978021978022001E-2</c:v>
                </c:pt>
                <c:pt idx="1">
                  <c:v>5.7471264367816098E-2</c:v>
                </c:pt>
                <c:pt idx="2">
                  <c:v>0.14285714285714299</c:v>
                </c:pt>
              </c:numCache>
            </c:numRef>
          </c:val>
          <c:extLst>
            <c:ext xmlns:c16="http://schemas.microsoft.com/office/drawing/2014/chart" uri="{C3380CC4-5D6E-409C-BE32-E72D297353CC}">
              <c16:uniqueId val="{00000005-F032-4C40-884C-483F754DC037}"/>
            </c:ext>
          </c:extLst>
        </c:ser>
        <c:ser>
          <c:idx val="5"/>
          <c:order val="5"/>
          <c:tx>
            <c:strRef>
              <c:f>undervisning!$A$65</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32-4C40-884C-483F754DC0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undervisning!$B$59:$D$59</c:f>
              <c:strCache>
                <c:ptCount val="3"/>
                <c:pt idx="0">
                  <c:v>Nuværende elever</c:v>
                </c:pt>
                <c:pt idx="1">
                  <c:v>Dimittender</c:v>
                </c:pt>
                <c:pt idx="2">
                  <c:v>Frafaldne elever</c:v>
                </c:pt>
              </c:strCache>
            </c:strRef>
          </c:cat>
          <c:val>
            <c:numRef>
              <c:f>undervisning!$B$65:$D$65</c:f>
              <c:numCache>
                <c:formatCode>0%</c:formatCode>
                <c:ptCount val="3"/>
                <c:pt idx="0">
                  <c:v>2.1978021978022001E-2</c:v>
                </c:pt>
                <c:pt idx="1">
                  <c:v>2.2988505747126398E-2</c:v>
                </c:pt>
                <c:pt idx="2">
                  <c:v>9.5238095238095205E-2</c:v>
                </c:pt>
              </c:numCache>
            </c:numRef>
          </c:val>
          <c:extLst>
            <c:ext xmlns:c16="http://schemas.microsoft.com/office/drawing/2014/chart" uri="{C3380CC4-5D6E-409C-BE32-E72D297353CC}">
              <c16:uniqueId val="{00000007-F032-4C40-884C-483F754DC037}"/>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social!$B$32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social!$C$31:$E$31</c:f>
              <c:strCache>
                <c:ptCount val="3"/>
                <c:pt idx="0">
                  <c:v>Nuværende elver</c:v>
                </c:pt>
                <c:pt idx="1">
                  <c:v>Dimittender</c:v>
                </c:pt>
                <c:pt idx="2">
                  <c:v>Frafaldne elever</c:v>
                </c:pt>
              </c:strCache>
            </c:strRef>
          </c:cat>
          <c:val>
            <c:numRef>
              <c:f>social!$C$32:$E$32</c:f>
              <c:numCache>
                <c:formatCode>0%</c:formatCode>
                <c:ptCount val="3"/>
                <c:pt idx="0">
                  <c:v>9.4972067039106101E-2</c:v>
                </c:pt>
                <c:pt idx="1">
                  <c:v>0.104651162790698</c:v>
                </c:pt>
                <c:pt idx="2">
                  <c:v>0.238095238095238</c:v>
                </c:pt>
              </c:numCache>
            </c:numRef>
          </c:val>
          <c:extLst>
            <c:ext xmlns:c16="http://schemas.microsoft.com/office/drawing/2014/chart" uri="{C3380CC4-5D6E-409C-BE32-E72D297353CC}">
              <c16:uniqueId val="{00000000-2E01-B64A-84D6-2BDBC2F1E8BD}"/>
            </c:ext>
          </c:extLst>
        </c:ser>
        <c:ser>
          <c:idx val="1"/>
          <c:order val="1"/>
          <c:tx>
            <c:strRef>
              <c:f>social!$B$33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social!$C$31:$E$31</c:f>
              <c:strCache>
                <c:ptCount val="3"/>
                <c:pt idx="0">
                  <c:v>Nuværende elver</c:v>
                </c:pt>
                <c:pt idx="1">
                  <c:v>Dimittender</c:v>
                </c:pt>
                <c:pt idx="2">
                  <c:v>Frafaldne elever</c:v>
                </c:pt>
              </c:strCache>
            </c:strRef>
          </c:cat>
          <c:val>
            <c:numRef>
              <c:f>social!$C$33:$E$33</c:f>
              <c:numCache>
                <c:formatCode>0%</c:formatCode>
                <c:ptCount val="3"/>
                <c:pt idx="0">
                  <c:v>0.17318435754189901</c:v>
                </c:pt>
                <c:pt idx="1">
                  <c:v>0.25581395348837199</c:v>
                </c:pt>
                <c:pt idx="2">
                  <c:v>0.238095238095238</c:v>
                </c:pt>
              </c:numCache>
            </c:numRef>
          </c:val>
          <c:extLst>
            <c:ext xmlns:c16="http://schemas.microsoft.com/office/drawing/2014/chart" uri="{C3380CC4-5D6E-409C-BE32-E72D297353CC}">
              <c16:uniqueId val="{00000001-2E01-B64A-84D6-2BDBC2F1E8BD}"/>
            </c:ext>
          </c:extLst>
        </c:ser>
        <c:ser>
          <c:idx val="2"/>
          <c:order val="2"/>
          <c:tx>
            <c:strRef>
              <c:f>social!$B$34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social!$C$31:$E$31</c:f>
              <c:strCache>
                <c:ptCount val="3"/>
                <c:pt idx="0">
                  <c:v>Nuværende elver</c:v>
                </c:pt>
                <c:pt idx="1">
                  <c:v>Dimittender</c:v>
                </c:pt>
                <c:pt idx="2">
                  <c:v>Frafaldne elever</c:v>
                </c:pt>
              </c:strCache>
            </c:strRef>
          </c:cat>
          <c:val>
            <c:numRef>
              <c:f>social!$C$34:$E$34</c:f>
              <c:numCache>
                <c:formatCode>0%</c:formatCode>
                <c:ptCount val="3"/>
                <c:pt idx="0">
                  <c:v>0.16201117318435801</c:v>
                </c:pt>
                <c:pt idx="1">
                  <c:v>0.17441860465116299</c:v>
                </c:pt>
                <c:pt idx="2">
                  <c:v>0.14285714285714299</c:v>
                </c:pt>
              </c:numCache>
            </c:numRef>
          </c:val>
          <c:extLst>
            <c:ext xmlns:c16="http://schemas.microsoft.com/office/drawing/2014/chart" uri="{C3380CC4-5D6E-409C-BE32-E72D297353CC}">
              <c16:uniqueId val="{00000002-2E01-B64A-84D6-2BDBC2F1E8BD}"/>
            </c:ext>
          </c:extLst>
        </c:ser>
        <c:ser>
          <c:idx val="3"/>
          <c:order val="3"/>
          <c:tx>
            <c:strRef>
              <c:f>social!$B$35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social!$C$31:$E$31</c:f>
              <c:strCache>
                <c:ptCount val="3"/>
                <c:pt idx="0">
                  <c:v>Nuværende elver</c:v>
                </c:pt>
                <c:pt idx="1">
                  <c:v>Dimittender</c:v>
                </c:pt>
                <c:pt idx="2">
                  <c:v>Frafaldne elever</c:v>
                </c:pt>
              </c:strCache>
            </c:strRef>
          </c:cat>
          <c:val>
            <c:numRef>
              <c:f>social!$C$35:$E$35</c:f>
              <c:numCache>
                <c:formatCode>0%</c:formatCode>
                <c:ptCount val="3"/>
                <c:pt idx="0">
                  <c:v>7.2625698324022395E-2</c:v>
                </c:pt>
                <c:pt idx="1">
                  <c:v>0.104651162790698</c:v>
                </c:pt>
                <c:pt idx="2">
                  <c:v>9.5238095238095205E-2</c:v>
                </c:pt>
              </c:numCache>
            </c:numRef>
          </c:val>
          <c:extLst>
            <c:ext xmlns:c16="http://schemas.microsoft.com/office/drawing/2014/chart" uri="{C3380CC4-5D6E-409C-BE32-E72D297353CC}">
              <c16:uniqueId val="{00000003-2E01-B64A-84D6-2BDBC2F1E8BD}"/>
            </c:ext>
          </c:extLst>
        </c:ser>
        <c:ser>
          <c:idx val="4"/>
          <c:order val="4"/>
          <c:tx>
            <c:strRef>
              <c:f>social!$B$36</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social!$C$31:$E$31</c:f>
              <c:strCache>
                <c:ptCount val="3"/>
                <c:pt idx="0">
                  <c:v>Nuværende elver</c:v>
                </c:pt>
                <c:pt idx="1">
                  <c:v>Dimittender</c:v>
                </c:pt>
                <c:pt idx="2">
                  <c:v>Frafaldne elever</c:v>
                </c:pt>
              </c:strCache>
            </c:strRef>
          </c:cat>
          <c:val>
            <c:numRef>
              <c:f>social!$C$36:$E$36</c:f>
              <c:numCache>
                <c:formatCode>0%</c:formatCode>
                <c:ptCount val="3"/>
                <c:pt idx="0">
                  <c:v>8.3798882681564199E-2</c:v>
                </c:pt>
                <c:pt idx="1">
                  <c:v>4.6511627906976702E-2</c:v>
                </c:pt>
                <c:pt idx="2">
                  <c:v>0</c:v>
                </c:pt>
              </c:numCache>
            </c:numRef>
          </c:val>
          <c:extLst>
            <c:ext xmlns:c16="http://schemas.microsoft.com/office/drawing/2014/chart" uri="{C3380CC4-5D6E-409C-BE32-E72D297353CC}">
              <c16:uniqueId val="{00000004-2E01-B64A-84D6-2BDBC2F1E8BD}"/>
            </c:ext>
          </c:extLst>
        </c:ser>
        <c:ser>
          <c:idx val="5"/>
          <c:order val="5"/>
          <c:tx>
            <c:strRef>
              <c:f>social!$B$37</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social!$C$31:$E$31</c:f>
              <c:strCache>
                <c:ptCount val="3"/>
                <c:pt idx="0">
                  <c:v>Nuværende elver</c:v>
                </c:pt>
                <c:pt idx="1">
                  <c:v>Dimittender</c:v>
                </c:pt>
                <c:pt idx="2">
                  <c:v>Frafaldne elever</c:v>
                </c:pt>
              </c:strCache>
            </c:strRef>
          </c:cat>
          <c:val>
            <c:numRef>
              <c:f>social!$C$37:$E$37</c:f>
              <c:numCache>
                <c:formatCode>0%</c:formatCode>
                <c:ptCount val="3"/>
                <c:pt idx="0">
                  <c:v>0.41340782122905001</c:v>
                </c:pt>
                <c:pt idx="1">
                  <c:v>0.31395348837209303</c:v>
                </c:pt>
                <c:pt idx="2">
                  <c:v>0.28571428571428598</c:v>
                </c:pt>
              </c:numCache>
            </c:numRef>
          </c:val>
          <c:extLst>
            <c:ext xmlns:c16="http://schemas.microsoft.com/office/drawing/2014/chart" uri="{C3380CC4-5D6E-409C-BE32-E72D297353CC}">
              <c16:uniqueId val="{00000005-2E01-B64A-84D6-2BDBC2F1E8BD}"/>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undervisning!$A$42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undervisning!$B$41:$D$41</c:f>
              <c:strCache>
                <c:ptCount val="3"/>
                <c:pt idx="0">
                  <c:v>Nuværende elever</c:v>
                </c:pt>
                <c:pt idx="1">
                  <c:v>Dimittender</c:v>
                </c:pt>
                <c:pt idx="2">
                  <c:v>Frafaldne elever</c:v>
                </c:pt>
              </c:strCache>
            </c:strRef>
          </c:cat>
          <c:val>
            <c:numRef>
              <c:f>undervisning!$B$42:$D$42</c:f>
              <c:numCache>
                <c:formatCode>0%</c:formatCode>
                <c:ptCount val="3"/>
                <c:pt idx="0">
                  <c:v>3.24324324324324E-2</c:v>
                </c:pt>
                <c:pt idx="1">
                  <c:v>0.18390804597701099</c:v>
                </c:pt>
                <c:pt idx="2">
                  <c:v>9.5238095238095205E-2</c:v>
                </c:pt>
              </c:numCache>
            </c:numRef>
          </c:val>
          <c:extLst>
            <c:ext xmlns:c16="http://schemas.microsoft.com/office/drawing/2014/chart" uri="{C3380CC4-5D6E-409C-BE32-E72D297353CC}">
              <c16:uniqueId val="{00000000-3FA7-E246-88E4-506D42798B41}"/>
            </c:ext>
          </c:extLst>
        </c:ser>
        <c:ser>
          <c:idx val="1"/>
          <c:order val="1"/>
          <c:tx>
            <c:strRef>
              <c:f>undervisning!$A$43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undervisning!$B$41:$D$41</c:f>
              <c:strCache>
                <c:ptCount val="3"/>
                <c:pt idx="0">
                  <c:v>Nuværende elever</c:v>
                </c:pt>
                <c:pt idx="1">
                  <c:v>Dimittender</c:v>
                </c:pt>
                <c:pt idx="2">
                  <c:v>Frafaldne elever</c:v>
                </c:pt>
              </c:strCache>
            </c:strRef>
          </c:cat>
          <c:val>
            <c:numRef>
              <c:f>undervisning!$B$43:$D$43</c:f>
              <c:numCache>
                <c:formatCode>0%</c:formatCode>
                <c:ptCount val="3"/>
                <c:pt idx="0">
                  <c:v>9.1891891891891897E-2</c:v>
                </c:pt>
                <c:pt idx="1">
                  <c:v>0.28735632183908</c:v>
                </c:pt>
                <c:pt idx="2">
                  <c:v>0.19047619047618999</c:v>
                </c:pt>
              </c:numCache>
            </c:numRef>
          </c:val>
          <c:extLst>
            <c:ext xmlns:c16="http://schemas.microsoft.com/office/drawing/2014/chart" uri="{C3380CC4-5D6E-409C-BE32-E72D297353CC}">
              <c16:uniqueId val="{00000001-3FA7-E246-88E4-506D42798B41}"/>
            </c:ext>
          </c:extLst>
        </c:ser>
        <c:ser>
          <c:idx val="2"/>
          <c:order val="2"/>
          <c:tx>
            <c:strRef>
              <c:f>undervisning!$A$44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undervisning!$B$41:$D$41</c:f>
              <c:strCache>
                <c:ptCount val="3"/>
                <c:pt idx="0">
                  <c:v>Nuværende elever</c:v>
                </c:pt>
                <c:pt idx="1">
                  <c:v>Dimittender</c:v>
                </c:pt>
                <c:pt idx="2">
                  <c:v>Frafaldne elever</c:v>
                </c:pt>
              </c:strCache>
            </c:strRef>
          </c:cat>
          <c:val>
            <c:numRef>
              <c:f>undervisning!$B$44:$D$44</c:f>
              <c:numCache>
                <c:formatCode>0%</c:formatCode>
                <c:ptCount val="3"/>
                <c:pt idx="0">
                  <c:v>0.47027027027027002</c:v>
                </c:pt>
                <c:pt idx="1">
                  <c:v>0.28735632183908</c:v>
                </c:pt>
                <c:pt idx="2">
                  <c:v>0.238095238095238</c:v>
                </c:pt>
              </c:numCache>
            </c:numRef>
          </c:val>
          <c:extLst>
            <c:ext xmlns:c16="http://schemas.microsoft.com/office/drawing/2014/chart" uri="{C3380CC4-5D6E-409C-BE32-E72D297353CC}">
              <c16:uniqueId val="{00000002-3FA7-E246-88E4-506D42798B41}"/>
            </c:ext>
          </c:extLst>
        </c:ser>
        <c:ser>
          <c:idx val="3"/>
          <c:order val="3"/>
          <c:tx>
            <c:strRef>
              <c:f>undervisning!$A$45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undervisning!$B$41:$D$41</c:f>
              <c:strCache>
                <c:ptCount val="3"/>
                <c:pt idx="0">
                  <c:v>Nuværende elever</c:v>
                </c:pt>
                <c:pt idx="1">
                  <c:v>Dimittender</c:v>
                </c:pt>
                <c:pt idx="2">
                  <c:v>Frafaldne elever</c:v>
                </c:pt>
              </c:strCache>
            </c:strRef>
          </c:cat>
          <c:val>
            <c:numRef>
              <c:f>undervisning!$B$45:$D$45</c:f>
              <c:numCache>
                <c:formatCode>0%</c:formatCode>
                <c:ptCount val="3"/>
                <c:pt idx="0">
                  <c:v>0.108108108108108</c:v>
                </c:pt>
                <c:pt idx="1">
                  <c:v>8.04597701149425E-2</c:v>
                </c:pt>
                <c:pt idx="2">
                  <c:v>0.14285714285714299</c:v>
                </c:pt>
              </c:numCache>
            </c:numRef>
          </c:val>
          <c:extLst>
            <c:ext xmlns:c16="http://schemas.microsoft.com/office/drawing/2014/chart" uri="{C3380CC4-5D6E-409C-BE32-E72D297353CC}">
              <c16:uniqueId val="{00000003-3FA7-E246-88E4-506D42798B41}"/>
            </c:ext>
          </c:extLst>
        </c:ser>
        <c:ser>
          <c:idx val="4"/>
          <c:order val="4"/>
          <c:tx>
            <c:strRef>
              <c:f>undervisning!$A$46</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undervisning!$B$41:$D$41</c:f>
              <c:strCache>
                <c:ptCount val="3"/>
                <c:pt idx="0">
                  <c:v>Nuværende elever</c:v>
                </c:pt>
                <c:pt idx="1">
                  <c:v>Dimittender</c:v>
                </c:pt>
                <c:pt idx="2">
                  <c:v>Frafaldne elever</c:v>
                </c:pt>
              </c:strCache>
            </c:strRef>
          </c:cat>
          <c:val>
            <c:numRef>
              <c:f>undervisning!$B$46:$D$46</c:f>
              <c:numCache>
                <c:formatCode>0%</c:formatCode>
                <c:ptCount val="3"/>
                <c:pt idx="0">
                  <c:v>6.4864864864864896E-2</c:v>
                </c:pt>
                <c:pt idx="1">
                  <c:v>9.1954022988505704E-2</c:v>
                </c:pt>
                <c:pt idx="2">
                  <c:v>4.7619047619047603E-2</c:v>
                </c:pt>
              </c:numCache>
            </c:numRef>
          </c:val>
          <c:extLst>
            <c:ext xmlns:c16="http://schemas.microsoft.com/office/drawing/2014/chart" uri="{C3380CC4-5D6E-409C-BE32-E72D297353CC}">
              <c16:uniqueId val="{00000005-3FA7-E246-88E4-506D42798B41}"/>
            </c:ext>
          </c:extLst>
        </c:ser>
        <c:ser>
          <c:idx val="5"/>
          <c:order val="5"/>
          <c:tx>
            <c:strRef>
              <c:f>undervisning!$A$47</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A7-E246-88E4-506D42798B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undervisning!$B$41:$D$41</c:f>
              <c:strCache>
                <c:ptCount val="3"/>
                <c:pt idx="0">
                  <c:v>Nuværende elever</c:v>
                </c:pt>
                <c:pt idx="1">
                  <c:v>Dimittender</c:v>
                </c:pt>
                <c:pt idx="2">
                  <c:v>Frafaldne elever</c:v>
                </c:pt>
              </c:strCache>
            </c:strRef>
          </c:cat>
          <c:val>
            <c:numRef>
              <c:f>undervisning!$B$47:$D$47</c:f>
              <c:numCache>
                <c:formatCode>0%</c:formatCode>
                <c:ptCount val="3"/>
                <c:pt idx="0">
                  <c:v>0.232432432432432</c:v>
                </c:pt>
                <c:pt idx="1">
                  <c:v>6.8965517241379296E-2</c:v>
                </c:pt>
                <c:pt idx="2">
                  <c:v>0.28571428571428598</c:v>
                </c:pt>
              </c:numCache>
            </c:numRef>
          </c:val>
          <c:extLst>
            <c:ext xmlns:c16="http://schemas.microsoft.com/office/drawing/2014/chart" uri="{C3380CC4-5D6E-409C-BE32-E72D297353CC}">
              <c16:uniqueId val="{00000007-3FA7-E246-88E4-506D42798B41}"/>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'Kryds køn'!$A$13</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køn'!$B$12:$C$12</c:f>
              <c:strCache>
                <c:ptCount val="2"/>
                <c:pt idx="0">
                  <c:v>Kvinde</c:v>
                </c:pt>
                <c:pt idx="1">
                  <c:v>Mand</c:v>
                </c:pt>
              </c:strCache>
            </c:strRef>
          </c:cat>
          <c:val>
            <c:numRef>
              <c:f>'Kryds køn'!$B$13:$C$13</c:f>
              <c:numCache>
                <c:formatCode>0%</c:formatCode>
                <c:ptCount val="2"/>
                <c:pt idx="0">
                  <c:v>0.112903225806452</c:v>
                </c:pt>
                <c:pt idx="1">
                  <c:v>0.169014084507042</c:v>
                </c:pt>
              </c:numCache>
            </c:numRef>
          </c:val>
          <c:extLst>
            <c:ext xmlns:c16="http://schemas.microsoft.com/office/drawing/2014/chart" uri="{C3380CC4-5D6E-409C-BE32-E72D297353CC}">
              <c16:uniqueId val="{00000000-B043-BE46-8407-411B33D2C13F}"/>
            </c:ext>
          </c:extLst>
        </c:ser>
        <c:ser>
          <c:idx val="1"/>
          <c:order val="1"/>
          <c:tx>
            <c:strRef>
              <c:f>'Kryds køn'!$A$14</c:f>
              <c:strCache>
                <c:ptCount val="1"/>
                <c:pt idx="0">
                  <c:v>I høj grad</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køn'!$B$12:$C$12</c:f>
              <c:strCache>
                <c:ptCount val="2"/>
                <c:pt idx="0">
                  <c:v>Kvinde</c:v>
                </c:pt>
                <c:pt idx="1">
                  <c:v>Mand</c:v>
                </c:pt>
              </c:strCache>
            </c:strRef>
          </c:cat>
          <c:val>
            <c:numRef>
              <c:f>'Kryds køn'!$B$14:$C$14</c:f>
              <c:numCache>
                <c:formatCode>0%</c:formatCode>
                <c:ptCount val="2"/>
                <c:pt idx="0">
                  <c:v>0.62903225806451601</c:v>
                </c:pt>
                <c:pt idx="1">
                  <c:v>0.431924882629108</c:v>
                </c:pt>
              </c:numCache>
            </c:numRef>
          </c:val>
          <c:extLst>
            <c:ext xmlns:c16="http://schemas.microsoft.com/office/drawing/2014/chart" uri="{C3380CC4-5D6E-409C-BE32-E72D297353CC}">
              <c16:uniqueId val="{00000001-B043-BE46-8407-411B33D2C13F}"/>
            </c:ext>
          </c:extLst>
        </c:ser>
        <c:ser>
          <c:idx val="2"/>
          <c:order val="2"/>
          <c:tx>
            <c:strRef>
              <c:f>'Kryds køn'!$A$15</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køn'!$B$12:$C$12</c:f>
              <c:strCache>
                <c:ptCount val="2"/>
                <c:pt idx="0">
                  <c:v>Kvinde</c:v>
                </c:pt>
                <c:pt idx="1">
                  <c:v>Mand</c:v>
                </c:pt>
              </c:strCache>
            </c:strRef>
          </c:cat>
          <c:val>
            <c:numRef>
              <c:f>'Kryds køn'!$B$15:$C$15</c:f>
              <c:numCache>
                <c:formatCode>0%</c:formatCode>
                <c:ptCount val="2"/>
                <c:pt idx="0">
                  <c:v>0.17741935483870999</c:v>
                </c:pt>
                <c:pt idx="1">
                  <c:v>0.28638497652582201</c:v>
                </c:pt>
              </c:numCache>
            </c:numRef>
          </c:val>
          <c:extLst>
            <c:ext xmlns:c16="http://schemas.microsoft.com/office/drawing/2014/chart" uri="{C3380CC4-5D6E-409C-BE32-E72D297353CC}">
              <c16:uniqueId val="{00000002-B043-BE46-8407-411B33D2C13F}"/>
            </c:ext>
          </c:extLst>
        </c:ser>
        <c:ser>
          <c:idx val="3"/>
          <c:order val="3"/>
          <c:tx>
            <c:strRef>
              <c:f>'Kryds køn'!$A$16</c:f>
              <c:strCache>
                <c:ptCount val="1"/>
                <c:pt idx="0">
                  <c:v>I mindre grad</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køn'!$B$12:$C$12</c:f>
              <c:strCache>
                <c:ptCount val="2"/>
                <c:pt idx="0">
                  <c:v>Kvinde</c:v>
                </c:pt>
                <c:pt idx="1">
                  <c:v>Mand</c:v>
                </c:pt>
              </c:strCache>
            </c:strRef>
          </c:cat>
          <c:val>
            <c:numRef>
              <c:f>'Kryds køn'!$B$16:$C$16</c:f>
              <c:numCache>
                <c:formatCode>0%</c:formatCode>
                <c:ptCount val="2"/>
                <c:pt idx="0">
                  <c:v>6.4516129032258104E-2</c:v>
                </c:pt>
                <c:pt idx="1">
                  <c:v>6.5727699530516395E-2</c:v>
                </c:pt>
              </c:numCache>
            </c:numRef>
          </c:val>
          <c:extLst>
            <c:ext xmlns:c16="http://schemas.microsoft.com/office/drawing/2014/chart" uri="{C3380CC4-5D6E-409C-BE32-E72D297353CC}">
              <c16:uniqueId val="{00000003-B043-BE46-8407-411B33D2C13F}"/>
            </c:ext>
          </c:extLst>
        </c:ser>
        <c:ser>
          <c:idx val="4"/>
          <c:order val="4"/>
          <c:tx>
            <c:strRef>
              <c:f>'Kryds køn'!$A$17</c:f>
              <c:strCache>
                <c:ptCount val="1"/>
                <c:pt idx="0">
                  <c:v>Slet ikke</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køn'!$B$12:$C$12</c:f>
              <c:strCache>
                <c:ptCount val="2"/>
                <c:pt idx="0">
                  <c:v>Kvinde</c:v>
                </c:pt>
                <c:pt idx="1">
                  <c:v>Mand</c:v>
                </c:pt>
              </c:strCache>
            </c:strRef>
          </c:cat>
          <c:val>
            <c:numRef>
              <c:f>'Kryds køn'!$B$17:$C$17</c:f>
              <c:numCache>
                <c:formatCode>0%</c:formatCode>
                <c:ptCount val="2"/>
                <c:pt idx="0">
                  <c:v>1.6129032258064498E-2</c:v>
                </c:pt>
                <c:pt idx="1">
                  <c:v>9.3896713615023494E-3</c:v>
                </c:pt>
              </c:numCache>
            </c:numRef>
          </c:val>
          <c:extLst>
            <c:ext xmlns:c16="http://schemas.microsoft.com/office/drawing/2014/chart" uri="{C3380CC4-5D6E-409C-BE32-E72D297353CC}">
              <c16:uniqueId val="{00000004-B043-BE46-8407-411B33D2C13F}"/>
            </c:ext>
          </c:extLst>
        </c:ser>
        <c:ser>
          <c:idx val="5"/>
          <c:order val="5"/>
          <c:tx>
            <c:strRef>
              <c:f>'Kryds køn'!$A$18</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køn'!$B$12:$C$12</c:f>
              <c:strCache>
                <c:ptCount val="2"/>
                <c:pt idx="0">
                  <c:v>Kvinde</c:v>
                </c:pt>
                <c:pt idx="1">
                  <c:v>Mand</c:v>
                </c:pt>
              </c:strCache>
            </c:strRef>
          </c:cat>
          <c:val>
            <c:numRef>
              <c:f>'Kryds køn'!$B$18:$C$18</c:f>
              <c:numCache>
                <c:formatCode>0%</c:formatCode>
                <c:ptCount val="2"/>
                <c:pt idx="0">
                  <c:v>0</c:v>
                </c:pt>
                <c:pt idx="1">
                  <c:v>3.7558685446009397E-2</c:v>
                </c:pt>
              </c:numCache>
            </c:numRef>
          </c:val>
          <c:extLst>
            <c:ext xmlns:c16="http://schemas.microsoft.com/office/drawing/2014/chart" uri="{C3380CC4-5D6E-409C-BE32-E72D297353CC}">
              <c16:uniqueId val="{00000005-B043-BE46-8407-411B33D2C13F}"/>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Læreplads!$A$3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Læreplads!$B$2:$D$2</c:f>
              <c:strCache>
                <c:ptCount val="3"/>
                <c:pt idx="0">
                  <c:v>Nuværende elver</c:v>
                </c:pt>
                <c:pt idx="1">
                  <c:v>Dimittender</c:v>
                </c:pt>
                <c:pt idx="2">
                  <c:v>Frafaldne elever</c:v>
                </c:pt>
              </c:strCache>
            </c:strRef>
          </c:cat>
          <c:val>
            <c:numRef>
              <c:f>Læreplads!$B$3:$D$3</c:f>
              <c:numCache>
                <c:formatCode>0%</c:formatCode>
                <c:ptCount val="3"/>
                <c:pt idx="0">
                  <c:v>4.4444444444444398E-2</c:v>
                </c:pt>
                <c:pt idx="1">
                  <c:v>0.10344827586206901</c:v>
                </c:pt>
                <c:pt idx="2">
                  <c:v>0.238095238095238</c:v>
                </c:pt>
              </c:numCache>
            </c:numRef>
          </c:val>
          <c:extLst>
            <c:ext xmlns:c16="http://schemas.microsoft.com/office/drawing/2014/chart" uri="{C3380CC4-5D6E-409C-BE32-E72D297353CC}">
              <c16:uniqueId val="{00000000-EFE0-0A49-B7F1-A8CA6D978D3B}"/>
            </c:ext>
          </c:extLst>
        </c:ser>
        <c:ser>
          <c:idx val="1"/>
          <c:order val="1"/>
          <c:tx>
            <c:strRef>
              <c:f>Læreplads!$A$4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Læreplads!$B$2:$D$2</c:f>
              <c:strCache>
                <c:ptCount val="3"/>
                <c:pt idx="0">
                  <c:v>Nuværende elver</c:v>
                </c:pt>
                <c:pt idx="1">
                  <c:v>Dimittender</c:v>
                </c:pt>
                <c:pt idx="2">
                  <c:v>Frafaldne elever</c:v>
                </c:pt>
              </c:strCache>
            </c:strRef>
          </c:cat>
          <c:val>
            <c:numRef>
              <c:f>Læreplads!$B$4:$D$4</c:f>
              <c:numCache>
                <c:formatCode>0%</c:formatCode>
                <c:ptCount val="3"/>
                <c:pt idx="0">
                  <c:v>0.14444444444444399</c:v>
                </c:pt>
                <c:pt idx="1">
                  <c:v>8.04597701149425E-2</c:v>
                </c:pt>
                <c:pt idx="2">
                  <c:v>0.19047619047618999</c:v>
                </c:pt>
              </c:numCache>
            </c:numRef>
          </c:val>
          <c:extLst>
            <c:ext xmlns:c16="http://schemas.microsoft.com/office/drawing/2014/chart" uri="{C3380CC4-5D6E-409C-BE32-E72D297353CC}">
              <c16:uniqueId val="{00000001-EFE0-0A49-B7F1-A8CA6D978D3B}"/>
            </c:ext>
          </c:extLst>
        </c:ser>
        <c:ser>
          <c:idx val="2"/>
          <c:order val="2"/>
          <c:tx>
            <c:strRef>
              <c:f>Læreplads!$A$5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Læreplads!$B$2:$D$2</c:f>
              <c:strCache>
                <c:ptCount val="3"/>
                <c:pt idx="0">
                  <c:v>Nuværende elver</c:v>
                </c:pt>
                <c:pt idx="1">
                  <c:v>Dimittender</c:v>
                </c:pt>
                <c:pt idx="2">
                  <c:v>Frafaldne elever</c:v>
                </c:pt>
              </c:strCache>
            </c:strRef>
          </c:cat>
          <c:val>
            <c:numRef>
              <c:f>Læreplads!$B$5:$D$5</c:f>
              <c:numCache>
                <c:formatCode>0%</c:formatCode>
                <c:ptCount val="3"/>
                <c:pt idx="0">
                  <c:v>0.26111111111111102</c:v>
                </c:pt>
                <c:pt idx="1">
                  <c:v>0.13793103448275901</c:v>
                </c:pt>
                <c:pt idx="2">
                  <c:v>0.19047619047618999</c:v>
                </c:pt>
              </c:numCache>
            </c:numRef>
          </c:val>
          <c:extLst>
            <c:ext xmlns:c16="http://schemas.microsoft.com/office/drawing/2014/chart" uri="{C3380CC4-5D6E-409C-BE32-E72D297353CC}">
              <c16:uniqueId val="{00000002-EFE0-0A49-B7F1-A8CA6D978D3B}"/>
            </c:ext>
          </c:extLst>
        </c:ser>
        <c:ser>
          <c:idx val="3"/>
          <c:order val="3"/>
          <c:tx>
            <c:strRef>
              <c:f>Læreplads!$A$6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Læreplads!$B$2:$D$2</c:f>
              <c:strCache>
                <c:ptCount val="3"/>
                <c:pt idx="0">
                  <c:v>Nuværende elver</c:v>
                </c:pt>
                <c:pt idx="1">
                  <c:v>Dimittender</c:v>
                </c:pt>
                <c:pt idx="2">
                  <c:v>Frafaldne elever</c:v>
                </c:pt>
              </c:strCache>
            </c:strRef>
          </c:cat>
          <c:val>
            <c:numRef>
              <c:f>Læreplads!$B$6:$D$6</c:f>
              <c:numCache>
                <c:formatCode>0%</c:formatCode>
                <c:ptCount val="3"/>
                <c:pt idx="0">
                  <c:v>0.2</c:v>
                </c:pt>
                <c:pt idx="1">
                  <c:v>0.195402298850575</c:v>
                </c:pt>
                <c:pt idx="2">
                  <c:v>0.19047619047618999</c:v>
                </c:pt>
              </c:numCache>
            </c:numRef>
          </c:val>
          <c:extLst>
            <c:ext xmlns:c16="http://schemas.microsoft.com/office/drawing/2014/chart" uri="{C3380CC4-5D6E-409C-BE32-E72D297353CC}">
              <c16:uniqueId val="{00000003-EFE0-0A49-B7F1-A8CA6D978D3B}"/>
            </c:ext>
          </c:extLst>
        </c:ser>
        <c:ser>
          <c:idx val="4"/>
          <c:order val="4"/>
          <c:tx>
            <c:strRef>
              <c:f>Læreplads!$A$7</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Læreplads!$B$2:$D$2</c:f>
              <c:strCache>
                <c:ptCount val="3"/>
                <c:pt idx="0">
                  <c:v>Nuværende elver</c:v>
                </c:pt>
                <c:pt idx="1">
                  <c:v>Dimittender</c:v>
                </c:pt>
                <c:pt idx="2">
                  <c:v>Frafaldne elever</c:v>
                </c:pt>
              </c:strCache>
            </c:strRef>
          </c:cat>
          <c:val>
            <c:numRef>
              <c:f>Læreplads!$B$7:$D$7</c:f>
              <c:numCache>
                <c:formatCode>0%</c:formatCode>
                <c:ptCount val="3"/>
                <c:pt idx="0">
                  <c:v>0.23888888888888901</c:v>
                </c:pt>
                <c:pt idx="1">
                  <c:v>0.35632183908046</c:v>
                </c:pt>
                <c:pt idx="2">
                  <c:v>9.5238095238095205E-2</c:v>
                </c:pt>
              </c:numCache>
            </c:numRef>
          </c:val>
          <c:extLst>
            <c:ext xmlns:c16="http://schemas.microsoft.com/office/drawing/2014/chart" uri="{C3380CC4-5D6E-409C-BE32-E72D297353CC}">
              <c16:uniqueId val="{00000005-EFE0-0A49-B7F1-A8CA6D978D3B}"/>
            </c:ext>
          </c:extLst>
        </c:ser>
        <c:ser>
          <c:idx val="5"/>
          <c:order val="5"/>
          <c:tx>
            <c:strRef>
              <c:f>Læreplads!$A$8</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E0-0A49-B7F1-A8CA6D978D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Læreplads!$B$2:$D$2</c:f>
              <c:strCache>
                <c:ptCount val="3"/>
                <c:pt idx="0">
                  <c:v>Nuværende elver</c:v>
                </c:pt>
                <c:pt idx="1">
                  <c:v>Dimittender</c:v>
                </c:pt>
                <c:pt idx="2">
                  <c:v>Frafaldne elever</c:v>
                </c:pt>
              </c:strCache>
            </c:strRef>
          </c:cat>
          <c:val>
            <c:numRef>
              <c:f>Læreplads!$B$8:$D$8</c:f>
              <c:numCache>
                <c:formatCode>0%</c:formatCode>
                <c:ptCount val="3"/>
                <c:pt idx="0">
                  <c:v>0.11111111111111099</c:v>
                </c:pt>
                <c:pt idx="1">
                  <c:v>0.126436781609195</c:v>
                </c:pt>
                <c:pt idx="2">
                  <c:v>9.5238095238095205E-2</c:v>
                </c:pt>
              </c:numCache>
            </c:numRef>
          </c:val>
          <c:extLst>
            <c:ext xmlns:c16="http://schemas.microsoft.com/office/drawing/2014/chart" uri="{C3380CC4-5D6E-409C-BE32-E72D297353CC}">
              <c16:uniqueId val="{00000007-EFE0-0A49-B7F1-A8CA6D978D3B}"/>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Læreplads!$A$12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Læreplads!$B$11:$D$11</c:f>
              <c:strCache>
                <c:ptCount val="3"/>
                <c:pt idx="0">
                  <c:v>Nuværende elver</c:v>
                </c:pt>
                <c:pt idx="1">
                  <c:v>Dimittender</c:v>
                </c:pt>
                <c:pt idx="2">
                  <c:v>Frafaldne elever</c:v>
                </c:pt>
              </c:strCache>
            </c:strRef>
          </c:cat>
          <c:val>
            <c:numRef>
              <c:f>Læreplads!$B$12:$D$12</c:f>
              <c:numCache>
                <c:formatCode>0%</c:formatCode>
                <c:ptCount val="3"/>
                <c:pt idx="0">
                  <c:v>9.44444444444444E-2</c:v>
                </c:pt>
                <c:pt idx="1">
                  <c:v>0.126436781609195</c:v>
                </c:pt>
                <c:pt idx="2">
                  <c:v>4.7619047619047603E-2</c:v>
                </c:pt>
              </c:numCache>
            </c:numRef>
          </c:val>
          <c:extLst>
            <c:ext xmlns:c16="http://schemas.microsoft.com/office/drawing/2014/chart" uri="{C3380CC4-5D6E-409C-BE32-E72D297353CC}">
              <c16:uniqueId val="{00000000-7EBF-ED4C-9B7D-FD3D801B5277}"/>
            </c:ext>
          </c:extLst>
        </c:ser>
        <c:ser>
          <c:idx val="1"/>
          <c:order val="1"/>
          <c:tx>
            <c:strRef>
              <c:f>Læreplads!$A$13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Læreplads!$B$11:$D$11</c:f>
              <c:strCache>
                <c:ptCount val="3"/>
                <c:pt idx="0">
                  <c:v>Nuværende elver</c:v>
                </c:pt>
                <c:pt idx="1">
                  <c:v>Dimittender</c:v>
                </c:pt>
                <c:pt idx="2">
                  <c:v>Frafaldne elever</c:v>
                </c:pt>
              </c:strCache>
            </c:strRef>
          </c:cat>
          <c:val>
            <c:numRef>
              <c:f>Læreplads!$B$13:$D$13</c:f>
              <c:numCache>
                <c:formatCode>0%</c:formatCode>
                <c:ptCount val="3"/>
                <c:pt idx="0">
                  <c:v>0.18333333333333299</c:v>
                </c:pt>
                <c:pt idx="1">
                  <c:v>0.126436781609195</c:v>
                </c:pt>
                <c:pt idx="2">
                  <c:v>0.238095238095238</c:v>
                </c:pt>
              </c:numCache>
            </c:numRef>
          </c:val>
          <c:extLst>
            <c:ext xmlns:c16="http://schemas.microsoft.com/office/drawing/2014/chart" uri="{C3380CC4-5D6E-409C-BE32-E72D297353CC}">
              <c16:uniqueId val="{00000001-7EBF-ED4C-9B7D-FD3D801B5277}"/>
            </c:ext>
          </c:extLst>
        </c:ser>
        <c:ser>
          <c:idx val="2"/>
          <c:order val="2"/>
          <c:tx>
            <c:strRef>
              <c:f>Læreplads!$A$14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Læreplads!$B$11:$D$11</c:f>
              <c:strCache>
                <c:ptCount val="3"/>
                <c:pt idx="0">
                  <c:v>Nuværende elver</c:v>
                </c:pt>
                <c:pt idx="1">
                  <c:v>Dimittender</c:v>
                </c:pt>
                <c:pt idx="2">
                  <c:v>Frafaldne elever</c:v>
                </c:pt>
              </c:strCache>
            </c:strRef>
          </c:cat>
          <c:val>
            <c:numRef>
              <c:f>Læreplads!$B$14:$D$14</c:f>
              <c:numCache>
                <c:formatCode>0%</c:formatCode>
                <c:ptCount val="3"/>
                <c:pt idx="0">
                  <c:v>0.227777777777778</c:v>
                </c:pt>
                <c:pt idx="1">
                  <c:v>0.160919540229885</c:v>
                </c:pt>
                <c:pt idx="2">
                  <c:v>9.5238095238095205E-2</c:v>
                </c:pt>
              </c:numCache>
            </c:numRef>
          </c:val>
          <c:extLst>
            <c:ext xmlns:c16="http://schemas.microsoft.com/office/drawing/2014/chart" uri="{C3380CC4-5D6E-409C-BE32-E72D297353CC}">
              <c16:uniqueId val="{00000002-7EBF-ED4C-9B7D-FD3D801B5277}"/>
            </c:ext>
          </c:extLst>
        </c:ser>
        <c:ser>
          <c:idx val="3"/>
          <c:order val="3"/>
          <c:tx>
            <c:strRef>
              <c:f>Læreplads!$A$15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Læreplads!$B$11:$D$11</c:f>
              <c:strCache>
                <c:ptCount val="3"/>
                <c:pt idx="0">
                  <c:v>Nuværende elver</c:v>
                </c:pt>
                <c:pt idx="1">
                  <c:v>Dimittender</c:v>
                </c:pt>
                <c:pt idx="2">
                  <c:v>Frafaldne elever</c:v>
                </c:pt>
              </c:strCache>
            </c:strRef>
          </c:cat>
          <c:val>
            <c:numRef>
              <c:f>Læreplads!$B$15:$D$15</c:f>
              <c:numCache>
                <c:formatCode>0%</c:formatCode>
                <c:ptCount val="3"/>
                <c:pt idx="0">
                  <c:v>0.14444444444444399</c:v>
                </c:pt>
                <c:pt idx="1">
                  <c:v>0.10344827586206901</c:v>
                </c:pt>
                <c:pt idx="2">
                  <c:v>0.42857142857142899</c:v>
                </c:pt>
              </c:numCache>
            </c:numRef>
          </c:val>
          <c:extLst>
            <c:ext xmlns:c16="http://schemas.microsoft.com/office/drawing/2014/chart" uri="{C3380CC4-5D6E-409C-BE32-E72D297353CC}">
              <c16:uniqueId val="{00000003-7EBF-ED4C-9B7D-FD3D801B5277}"/>
            </c:ext>
          </c:extLst>
        </c:ser>
        <c:ser>
          <c:idx val="4"/>
          <c:order val="4"/>
          <c:tx>
            <c:strRef>
              <c:f>Læreplads!$A$16</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Læreplads!$B$11:$D$11</c:f>
              <c:strCache>
                <c:ptCount val="3"/>
                <c:pt idx="0">
                  <c:v>Nuværende elver</c:v>
                </c:pt>
                <c:pt idx="1">
                  <c:v>Dimittender</c:v>
                </c:pt>
                <c:pt idx="2">
                  <c:v>Frafaldne elever</c:v>
                </c:pt>
              </c:strCache>
            </c:strRef>
          </c:cat>
          <c:val>
            <c:numRef>
              <c:f>Læreplads!$B$16:$D$16</c:f>
              <c:numCache>
                <c:formatCode>0%</c:formatCode>
                <c:ptCount val="3"/>
                <c:pt idx="0">
                  <c:v>0.28888888888888897</c:v>
                </c:pt>
                <c:pt idx="1">
                  <c:v>0.36781609195402298</c:v>
                </c:pt>
                <c:pt idx="2">
                  <c:v>9.5238095238095205E-2</c:v>
                </c:pt>
              </c:numCache>
            </c:numRef>
          </c:val>
          <c:extLst>
            <c:ext xmlns:c16="http://schemas.microsoft.com/office/drawing/2014/chart" uri="{C3380CC4-5D6E-409C-BE32-E72D297353CC}">
              <c16:uniqueId val="{00000005-7EBF-ED4C-9B7D-FD3D801B5277}"/>
            </c:ext>
          </c:extLst>
        </c:ser>
        <c:ser>
          <c:idx val="5"/>
          <c:order val="5"/>
          <c:tx>
            <c:strRef>
              <c:f>Læreplads!$A$17</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EBF-ED4C-9B7D-FD3D801B52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Læreplads!$B$11:$D$11</c:f>
              <c:strCache>
                <c:ptCount val="3"/>
                <c:pt idx="0">
                  <c:v>Nuværende elver</c:v>
                </c:pt>
                <c:pt idx="1">
                  <c:v>Dimittender</c:v>
                </c:pt>
                <c:pt idx="2">
                  <c:v>Frafaldne elever</c:v>
                </c:pt>
              </c:strCache>
            </c:strRef>
          </c:cat>
          <c:val>
            <c:numRef>
              <c:f>Læreplads!$B$17:$D$17</c:f>
              <c:numCache>
                <c:formatCode>0%</c:formatCode>
                <c:ptCount val="3"/>
                <c:pt idx="0">
                  <c:v>6.1111111111111102E-2</c:v>
                </c:pt>
                <c:pt idx="1">
                  <c:v>0.114942528735632</c:v>
                </c:pt>
                <c:pt idx="2">
                  <c:v>9.5238095238095205E-2</c:v>
                </c:pt>
              </c:numCache>
            </c:numRef>
          </c:val>
          <c:extLst>
            <c:ext xmlns:c16="http://schemas.microsoft.com/office/drawing/2014/chart" uri="{C3380CC4-5D6E-409C-BE32-E72D297353CC}">
              <c16:uniqueId val="{00000007-7EBF-ED4C-9B7D-FD3D801B5277}"/>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plotVisOnly val="1"/>
    <c:dispBlanksAs val="gap"/>
    <c:showDLblsOverMax val="0"/>
    <c:extLst/>
  </c:chart>
  <c:txPr>
    <a:bodyPr/>
    <a:lstStyle/>
    <a:p>
      <a:pPr>
        <a:defRPr/>
      </a:pPr>
      <a:endParaRPr lang="da-DK"/>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'Kryds køn'!$A$40</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køn'!$B$39:$C$39</c:f>
              <c:strCache>
                <c:ptCount val="2"/>
                <c:pt idx="0">
                  <c:v>Kvinde</c:v>
                </c:pt>
                <c:pt idx="1">
                  <c:v>Mand</c:v>
                </c:pt>
              </c:strCache>
            </c:strRef>
          </c:cat>
          <c:val>
            <c:numRef>
              <c:f>'Kryds køn'!$B$40:$C$40</c:f>
              <c:numCache>
                <c:formatCode>0%</c:formatCode>
                <c:ptCount val="2"/>
                <c:pt idx="0">
                  <c:v>9.8360655737704902E-2</c:v>
                </c:pt>
                <c:pt idx="1">
                  <c:v>0.10784313725490199</c:v>
                </c:pt>
              </c:numCache>
            </c:numRef>
          </c:val>
          <c:extLst>
            <c:ext xmlns:c16="http://schemas.microsoft.com/office/drawing/2014/chart" uri="{C3380CC4-5D6E-409C-BE32-E72D297353CC}">
              <c16:uniqueId val="{00000000-C3F8-7246-A821-9C4EAD75723B}"/>
            </c:ext>
          </c:extLst>
        </c:ser>
        <c:ser>
          <c:idx val="1"/>
          <c:order val="1"/>
          <c:tx>
            <c:strRef>
              <c:f>'Kryds køn'!$A$41</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køn'!$B$39:$C$39</c:f>
              <c:strCache>
                <c:ptCount val="2"/>
                <c:pt idx="0">
                  <c:v>Kvinde</c:v>
                </c:pt>
                <c:pt idx="1">
                  <c:v>Mand</c:v>
                </c:pt>
              </c:strCache>
            </c:strRef>
          </c:cat>
          <c:val>
            <c:numRef>
              <c:f>'Kryds køn'!$B$41:$C$41</c:f>
              <c:numCache>
                <c:formatCode>0%</c:formatCode>
                <c:ptCount val="2"/>
                <c:pt idx="0">
                  <c:v>0.24590163934426201</c:v>
                </c:pt>
                <c:pt idx="1">
                  <c:v>0.14215686274509801</c:v>
                </c:pt>
              </c:numCache>
            </c:numRef>
          </c:val>
          <c:extLst>
            <c:ext xmlns:c16="http://schemas.microsoft.com/office/drawing/2014/chart" uri="{C3380CC4-5D6E-409C-BE32-E72D297353CC}">
              <c16:uniqueId val="{00000001-C3F8-7246-A821-9C4EAD75723B}"/>
            </c:ext>
          </c:extLst>
        </c:ser>
        <c:ser>
          <c:idx val="2"/>
          <c:order val="2"/>
          <c:tx>
            <c:strRef>
              <c:f>'Kryds køn'!$A$42</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køn'!$B$39:$C$39</c:f>
              <c:strCache>
                <c:ptCount val="2"/>
                <c:pt idx="0">
                  <c:v>Kvinde</c:v>
                </c:pt>
                <c:pt idx="1">
                  <c:v>Mand</c:v>
                </c:pt>
              </c:strCache>
            </c:strRef>
          </c:cat>
          <c:val>
            <c:numRef>
              <c:f>'Kryds køn'!$B$42:$C$42</c:f>
              <c:numCache>
                <c:formatCode>0%</c:formatCode>
                <c:ptCount val="2"/>
                <c:pt idx="0">
                  <c:v>0.26229508196721302</c:v>
                </c:pt>
                <c:pt idx="1">
                  <c:v>0.191176470588235</c:v>
                </c:pt>
              </c:numCache>
            </c:numRef>
          </c:val>
          <c:extLst>
            <c:ext xmlns:c16="http://schemas.microsoft.com/office/drawing/2014/chart" uri="{C3380CC4-5D6E-409C-BE32-E72D297353CC}">
              <c16:uniqueId val="{00000002-C3F8-7246-A821-9C4EAD75723B}"/>
            </c:ext>
          </c:extLst>
        </c:ser>
        <c:ser>
          <c:idx val="3"/>
          <c:order val="3"/>
          <c:tx>
            <c:strRef>
              <c:f>'Kryds køn'!$A$43</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køn'!$B$39:$C$39</c:f>
              <c:strCache>
                <c:ptCount val="2"/>
                <c:pt idx="0">
                  <c:v>Kvinde</c:v>
                </c:pt>
                <c:pt idx="1">
                  <c:v>Mand</c:v>
                </c:pt>
              </c:strCache>
            </c:strRef>
          </c:cat>
          <c:val>
            <c:numRef>
              <c:f>'Kryds køn'!$B$43:$C$43</c:f>
              <c:numCache>
                <c:formatCode>0%</c:formatCode>
                <c:ptCount val="2"/>
                <c:pt idx="0">
                  <c:v>0.114754098360656</c:v>
                </c:pt>
                <c:pt idx="1">
                  <c:v>0.12745098039215699</c:v>
                </c:pt>
              </c:numCache>
            </c:numRef>
          </c:val>
          <c:extLst>
            <c:ext xmlns:c16="http://schemas.microsoft.com/office/drawing/2014/chart" uri="{C3380CC4-5D6E-409C-BE32-E72D297353CC}">
              <c16:uniqueId val="{00000003-C3F8-7246-A821-9C4EAD75723B}"/>
            </c:ext>
          </c:extLst>
        </c:ser>
        <c:ser>
          <c:idx val="4"/>
          <c:order val="4"/>
          <c:tx>
            <c:strRef>
              <c:f>'Kryds køn'!$A$44</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køn'!$B$39:$C$39</c:f>
              <c:strCache>
                <c:ptCount val="2"/>
                <c:pt idx="0">
                  <c:v>Kvinde</c:v>
                </c:pt>
                <c:pt idx="1">
                  <c:v>Mand</c:v>
                </c:pt>
              </c:strCache>
            </c:strRef>
          </c:cat>
          <c:val>
            <c:numRef>
              <c:f>'Kryds køn'!$B$44:$C$44</c:f>
              <c:numCache>
                <c:formatCode>0%</c:formatCode>
                <c:ptCount val="2"/>
                <c:pt idx="0">
                  <c:v>0.213114754098361</c:v>
                </c:pt>
                <c:pt idx="1">
                  <c:v>0.34803921568627399</c:v>
                </c:pt>
              </c:numCache>
            </c:numRef>
          </c:val>
          <c:extLst>
            <c:ext xmlns:c16="http://schemas.microsoft.com/office/drawing/2014/chart" uri="{C3380CC4-5D6E-409C-BE32-E72D297353CC}">
              <c16:uniqueId val="{00000004-C3F8-7246-A821-9C4EAD75723B}"/>
            </c:ext>
          </c:extLst>
        </c:ser>
        <c:ser>
          <c:idx val="5"/>
          <c:order val="5"/>
          <c:tx>
            <c:strRef>
              <c:f>'Kryds køn'!$A$45</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køn'!$B$39:$C$39</c:f>
              <c:strCache>
                <c:ptCount val="2"/>
                <c:pt idx="0">
                  <c:v>Kvinde</c:v>
                </c:pt>
                <c:pt idx="1">
                  <c:v>Mand</c:v>
                </c:pt>
              </c:strCache>
            </c:strRef>
          </c:cat>
          <c:val>
            <c:numRef>
              <c:f>'Kryds køn'!$B$45:$C$45</c:f>
              <c:numCache>
                <c:formatCode>0%</c:formatCode>
                <c:ptCount val="2"/>
                <c:pt idx="0">
                  <c:v>6.5573770491803296E-2</c:v>
                </c:pt>
                <c:pt idx="1">
                  <c:v>8.3333333333333301E-2</c:v>
                </c:pt>
              </c:numCache>
            </c:numRef>
          </c:val>
          <c:extLst>
            <c:ext xmlns:c16="http://schemas.microsoft.com/office/drawing/2014/chart" uri="{C3380CC4-5D6E-409C-BE32-E72D297353CC}">
              <c16:uniqueId val="{00000005-C3F8-7246-A821-9C4EAD75723B}"/>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layout>
        <c:manualLayout>
          <c:xMode val="edge"/>
          <c:yMode val="edge"/>
          <c:x val="2.5115739385835716E-2"/>
          <c:y val="0.6653408935318148"/>
          <c:w val="0.95480801835401563"/>
          <c:h val="0.1258407097270478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'Kryds køn'!$A$3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køn'!$B$2:$C$2</c:f>
              <c:strCache>
                <c:ptCount val="2"/>
                <c:pt idx="0">
                  <c:v>Kvinde</c:v>
                </c:pt>
                <c:pt idx="1">
                  <c:v>Mand</c:v>
                </c:pt>
              </c:strCache>
            </c:strRef>
          </c:cat>
          <c:val>
            <c:numRef>
              <c:f>'Kryds køn'!$B$3:$C$3</c:f>
              <c:numCache>
                <c:formatCode>0%</c:formatCode>
                <c:ptCount val="2"/>
                <c:pt idx="0">
                  <c:v>0.114754098360656</c:v>
                </c:pt>
                <c:pt idx="1">
                  <c:v>4.4117647058823498E-2</c:v>
                </c:pt>
              </c:numCache>
            </c:numRef>
          </c:val>
          <c:extLst>
            <c:ext xmlns:c16="http://schemas.microsoft.com/office/drawing/2014/chart" uri="{C3380CC4-5D6E-409C-BE32-E72D297353CC}">
              <c16:uniqueId val="{00000000-5635-5341-BE73-495E45875FED}"/>
            </c:ext>
          </c:extLst>
        </c:ser>
        <c:ser>
          <c:idx val="1"/>
          <c:order val="1"/>
          <c:tx>
            <c:strRef>
              <c:f>'Kryds køn'!$A$4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køn'!$B$2:$C$2</c:f>
              <c:strCache>
                <c:ptCount val="2"/>
                <c:pt idx="0">
                  <c:v>Kvinde</c:v>
                </c:pt>
                <c:pt idx="1">
                  <c:v>Mand</c:v>
                </c:pt>
              </c:strCache>
            </c:strRef>
          </c:cat>
          <c:val>
            <c:numRef>
              <c:f>'Kryds køn'!$B$4:$C$4</c:f>
              <c:numCache>
                <c:formatCode>0%</c:formatCode>
                <c:ptCount val="2"/>
                <c:pt idx="0">
                  <c:v>0.19672131147541</c:v>
                </c:pt>
                <c:pt idx="1">
                  <c:v>0.10294117647058799</c:v>
                </c:pt>
              </c:numCache>
            </c:numRef>
          </c:val>
          <c:extLst>
            <c:ext xmlns:c16="http://schemas.microsoft.com/office/drawing/2014/chart" uri="{C3380CC4-5D6E-409C-BE32-E72D297353CC}">
              <c16:uniqueId val="{00000001-5635-5341-BE73-495E45875FED}"/>
            </c:ext>
          </c:extLst>
        </c:ser>
        <c:ser>
          <c:idx val="2"/>
          <c:order val="2"/>
          <c:tx>
            <c:strRef>
              <c:f>'Kryds køn'!$A$5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køn'!$B$2:$C$2</c:f>
              <c:strCache>
                <c:ptCount val="2"/>
                <c:pt idx="0">
                  <c:v>Kvinde</c:v>
                </c:pt>
                <c:pt idx="1">
                  <c:v>Mand</c:v>
                </c:pt>
              </c:strCache>
            </c:strRef>
          </c:cat>
          <c:val>
            <c:numRef>
              <c:f>'Kryds køn'!$B$5:$C$5</c:f>
              <c:numCache>
                <c:formatCode>0%</c:formatCode>
                <c:ptCount val="2"/>
                <c:pt idx="0">
                  <c:v>0.24590163934426201</c:v>
                </c:pt>
                <c:pt idx="1">
                  <c:v>0.21078431372549</c:v>
                </c:pt>
              </c:numCache>
            </c:numRef>
          </c:val>
          <c:extLst>
            <c:ext xmlns:c16="http://schemas.microsoft.com/office/drawing/2014/chart" uri="{C3380CC4-5D6E-409C-BE32-E72D297353CC}">
              <c16:uniqueId val="{00000002-5635-5341-BE73-495E45875FED}"/>
            </c:ext>
          </c:extLst>
        </c:ser>
        <c:ser>
          <c:idx val="3"/>
          <c:order val="3"/>
          <c:tx>
            <c:strRef>
              <c:f>'Kryds køn'!$A$6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køn'!$B$2:$C$2</c:f>
              <c:strCache>
                <c:ptCount val="2"/>
                <c:pt idx="0">
                  <c:v>Kvinde</c:v>
                </c:pt>
                <c:pt idx="1">
                  <c:v>Mand</c:v>
                </c:pt>
              </c:strCache>
            </c:strRef>
          </c:cat>
          <c:val>
            <c:numRef>
              <c:f>'Kryds køn'!$B$6:$C$6</c:f>
              <c:numCache>
                <c:formatCode>0%</c:formatCode>
                <c:ptCount val="2"/>
                <c:pt idx="0">
                  <c:v>0.18032786885245899</c:v>
                </c:pt>
                <c:pt idx="1">
                  <c:v>0.20588235294117599</c:v>
                </c:pt>
              </c:numCache>
            </c:numRef>
          </c:val>
          <c:extLst>
            <c:ext xmlns:c16="http://schemas.microsoft.com/office/drawing/2014/chart" uri="{C3380CC4-5D6E-409C-BE32-E72D297353CC}">
              <c16:uniqueId val="{00000003-5635-5341-BE73-495E45875FED}"/>
            </c:ext>
          </c:extLst>
        </c:ser>
        <c:ser>
          <c:idx val="4"/>
          <c:order val="4"/>
          <c:tx>
            <c:strRef>
              <c:f>'Kryds køn'!$A$7</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køn'!$B$2:$C$2</c:f>
              <c:strCache>
                <c:ptCount val="2"/>
                <c:pt idx="0">
                  <c:v>Kvinde</c:v>
                </c:pt>
                <c:pt idx="1">
                  <c:v>Mand</c:v>
                </c:pt>
              </c:strCache>
            </c:strRef>
          </c:cat>
          <c:val>
            <c:numRef>
              <c:f>'Kryds køn'!$B$7:$C$7</c:f>
              <c:numCache>
                <c:formatCode>0%</c:formatCode>
                <c:ptCount val="2"/>
                <c:pt idx="0">
                  <c:v>0.18032786885245899</c:v>
                </c:pt>
                <c:pt idx="1">
                  <c:v>0.308823529411765</c:v>
                </c:pt>
              </c:numCache>
            </c:numRef>
          </c:val>
          <c:extLst>
            <c:ext xmlns:c16="http://schemas.microsoft.com/office/drawing/2014/chart" uri="{C3380CC4-5D6E-409C-BE32-E72D297353CC}">
              <c16:uniqueId val="{00000004-5635-5341-BE73-495E45875FED}"/>
            </c:ext>
          </c:extLst>
        </c:ser>
        <c:ser>
          <c:idx val="5"/>
          <c:order val="5"/>
          <c:tx>
            <c:strRef>
              <c:f>'Kryds køn'!$A$8</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køn'!$B$2:$C$2</c:f>
              <c:strCache>
                <c:ptCount val="2"/>
                <c:pt idx="0">
                  <c:v>Kvinde</c:v>
                </c:pt>
                <c:pt idx="1">
                  <c:v>Mand</c:v>
                </c:pt>
              </c:strCache>
            </c:strRef>
          </c:cat>
          <c:val>
            <c:numRef>
              <c:f>'Kryds køn'!$B$8:$C$8</c:f>
              <c:numCache>
                <c:formatCode>0%</c:formatCode>
                <c:ptCount val="2"/>
                <c:pt idx="0">
                  <c:v>8.1967213114754106E-2</c:v>
                </c:pt>
                <c:pt idx="1">
                  <c:v>0.12745098039215699</c:v>
                </c:pt>
              </c:numCache>
            </c:numRef>
          </c:val>
          <c:extLst>
            <c:ext xmlns:c16="http://schemas.microsoft.com/office/drawing/2014/chart" uri="{C3380CC4-5D6E-409C-BE32-E72D297353CC}">
              <c16:uniqueId val="{00000005-5635-5341-BE73-495E45875FED}"/>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'Ark1'!$B$6</c:f>
              <c:strCache>
                <c:ptCount val="1"/>
                <c:pt idx="0">
                  <c:v>Meget tilfredse</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'Ark1'!$C$6</c:f>
              <c:numCache>
                <c:formatCode>0%</c:formatCode>
                <c:ptCount val="1"/>
                <c:pt idx="0">
                  <c:v>0.5</c:v>
                </c:pt>
              </c:numCache>
            </c:numRef>
          </c:val>
          <c:extLst>
            <c:ext xmlns:c16="http://schemas.microsoft.com/office/drawing/2014/chart" uri="{C3380CC4-5D6E-409C-BE32-E72D297353CC}">
              <c16:uniqueId val="{00000000-C39A-3241-B847-A46770010E07}"/>
            </c:ext>
          </c:extLst>
        </c:ser>
        <c:ser>
          <c:idx val="1"/>
          <c:order val="1"/>
          <c:tx>
            <c:strRef>
              <c:f>'Ark1'!$B$7</c:f>
              <c:strCache>
                <c:ptCount val="1"/>
                <c:pt idx="0">
                  <c:v>Tilfredse</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'Ark1'!$C$7</c:f>
              <c:numCache>
                <c:formatCode>0%</c:formatCode>
                <c:ptCount val="1"/>
                <c:pt idx="0">
                  <c:v>0.32</c:v>
                </c:pt>
              </c:numCache>
            </c:numRef>
          </c:val>
          <c:extLst>
            <c:ext xmlns:c16="http://schemas.microsoft.com/office/drawing/2014/chart" uri="{C3380CC4-5D6E-409C-BE32-E72D297353CC}">
              <c16:uniqueId val="{00000001-C39A-3241-B847-A46770010E07}"/>
            </c:ext>
          </c:extLst>
        </c:ser>
        <c:ser>
          <c:idx val="2"/>
          <c:order val="2"/>
          <c:tx>
            <c:strRef>
              <c:f>'Ark1'!$B$8</c:f>
              <c:strCache>
                <c:ptCount val="1"/>
                <c:pt idx="0">
                  <c:v>Hverken tilfredse eller utilfredse</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'Ark1'!$C$8</c:f>
              <c:numCache>
                <c:formatCode>0%</c:formatCode>
                <c:ptCount val="1"/>
                <c:pt idx="0">
                  <c:v>0.1</c:v>
                </c:pt>
              </c:numCache>
            </c:numRef>
          </c:val>
          <c:extLst>
            <c:ext xmlns:c16="http://schemas.microsoft.com/office/drawing/2014/chart" uri="{C3380CC4-5D6E-409C-BE32-E72D297353CC}">
              <c16:uniqueId val="{00000002-C39A-3241-B847-A46770010E07}"/>
            </c:ext>
          </c:extLst>
        </c:ser>
        <c:ser>
          <c:idx val="3"/>
          <c:order val="3"/>
          <c:tx>
            <c:strRef>
              <c:f>'Ark1'!$B$9</c:f>
              <c:strCache>
                <c:ptCount val="1"/>
                <c:pt idx="0">
                  <c:v>Utilfredse</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'Ark1'!$C$9</c:f>
              <c:numCache>
                <c:formatCode>0%</c:formatCode>
                <c:ptCount val="1"/>
                <c:pt idx="0">
                  <c:v>0.02</c:v>
                </c:pt>
              </c:numCache>
            </c:numRef>
          </c:val>
          <c:extLst>
            <c:ext xmlns:c16="http://schemas.microsoft.com/office/drawing/2014/chart" uri="{C3380CC4-5D6E-409C-BE32-E72D297353CC}">
              <c16:uniqueId val="{00000003-C39A-3241-B847-A46770010E07}"/>
            </c:ext>
          </c:extLst>
        </c:ser>
        <c:ser>
          <c:idx val="4"/>
          <c:order val="4"/>
          <c:tx>
            <c:strRef>
              <c:f>'Ark1'!$B$10</c:f>
              <c:strCache>
                <c:ptCount val="1"/>
                <c:pt idx="0">
                  <c:v>Meget utilfredse</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'Ark1'!$C$10</c:f>
              <c:numCache>
                <c:formatCode>0%</c:formatCode>
                <c:ptCount val="1"/>
                <c:pt idx="0">
                  <c:v>0.06</c:v>
                </c:pt>
              </c:numCache>
            </c:numRef>
          </c:val>
          <c:extLst>
            <c:ext xmlns:c16="http://schemas.microsoft.com/office/drawing/2014/chart" uri="{C3380CC4-5D6E-409C-BE32-E72D297353CC}">
              <c16:uniqueId val="{00000004-C39A-3241-B847-A46770010E07}"/>
            </c:ext>
          </c:extLst>
        </c:ser>
        <c:ser>
          <c:idx val="5"/>
          <c:order val="5"/>
          <c:tx>
            <c:strRef>
              <c:f>'Ark1'!$B$11</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'Ark1'!$C$11</c:f>
              <c:numCache>
                <c:formatCode>0%</c:formatCode>
                <c:ptCount val="1"/>
                <c:pt idx="0">
                  <c:v>0</c:v>
                </c:pt>
              </c:numCache>
            </c:numRef>
          </c:val>
          <c:extLst>
            <c:ext xmlns:c16="http://schemas.microsoft.com/office/drawing/2014/chart" uri="{C3380CC4-5D6E-409C-BE32-E72D297353CC}">
              <c16:uniqueId val="{00000005-C39A-3241-B847-A46770010E07}"/>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1"/>
        <c:axPos val="b"/>
        <c:numFmt formatCode="General" sourceLinked="1"/>
        <c:majorTickMark val="none"/>
        <c:minorTickMark val="none"/>
        <c:tickLblPos val="nextTo"/>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layout>
        <c:manualLayout>
          <c:xMode val="edge"/>
          <c:yMode val="edge"/>
          <c:x val="0.10860274560427402"/>
          <c:y val="0.84786386432499461"/>
          <c:w val="0.89139729273440815"/>
          <c:h val="0.152136140637775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'Ark1'!$C$335</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'Ark1'!$B$336:$B$337</c:f>
              <c:strCache>
                <c:ptCount val="2"/>
                <c:pt idx="0">
                  <c:v>Lærlingene er godt klædt på til praktikken</c:v>
                </c:pt>
                <c:pt idx="1">
                  <c:v>De lærlinge vi har haft levede op til de forventninger vi har </c:v>
                </c:pt>
              </c:strCache>
            </c:strRef>
          </c:cat>
          <c:val>
            <c:numRef>
              <c:f>'Ark1'!$C$336:$C$337</c:f>
              <c:numCache>
                <c:formatCode>0%</c:formatCode>
                <c:ptCount val="2"/>
                <c:pt idx="0">
                  <c:v>0.04</c:v>
                </c:pt>
                <c:pt idx="1">
                  <c:v>0.06</c:v>
                </c:pt>
              </c:numCache>
            </c:numRef>
          </c:val>
          <c:extLst>
            <c:ext xmlns:c16="http://schemas.microsoft.com/office/drawing/2014/chart" uri="{C3380CC4-5D6E-409C-BE32-E72D297353CC}">
              <c16:uniqueId val="{00000000-06A5-CD47-A572-557F97689954}"/>
            </c:ext>
          </c:extLst>
        </c:ser>
        <c:ser>
          <c:idx val="1"/>
          <c:order val="1"/>
          <c:tx>
            <c:strRef>
              <c:f>'Ark1'!$D$335</c:f>
              <c:strCache>
                <c:ptCount val="1"/>
                <c:pt idx="0">
                  <c:v>I høj grad </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'Ark1'!$B$336:$B$337</c:f>
              <c:strCache>
                <c:ptCount val="2"/>
                <c:pt idx="0">
                  <c:v>Lærlingene er godt klædt på til praktikken</c:v>
                </c:pt>
                <c:pt idx="1">
                  <c:v>De lærlinge vi har haft levede op til de forventninger vi har </c:v>
                </c:pt>
              </c:strCache>
            </c:strRef>
          </c:cat>
          <c:val>
            <c:numRef>
              <c:f>'Ark1'!$D$336:$D$337</c:f>
              <c:numCache>
                <c:formatCode>0%</c:formatCode>
                <c:ptCount val="2"/>
                <c:pt idx="0">
                  <c:v>0.3</c:v>
                </c:pt>
                <c:pt idx="1">
                  <c:v>0.56000000000000005</c:v>
                </c:pt>
              </c:numCache>
            </c:numRef>
          </c:val>
          <c:extLst>
            <c:ext xmlns:c16="http://schemas.microsoft.com/office/drawing/2014/chart" uri="{C3380CC4-5D6E-409C-BE32-E72D297353CC}">
              <c16:uniqueId val="{00000001-06A5-CD47-A572-557F97689954}"/>
            </c:ext>
          </c:extLst>
        </c:ser>
        <c:ser>
          <c:idx val="2"/>
          <c:order val="2"/>
          <c:tx>
            <c:strRef>
              <c:f>'Ark1'!$E$335</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'Ark1'!$B$336:$B$337</c:f>
              <c:strCache>
                <c:ptCount val="2"/>
                <c:pt idx="0">
                  <c:v>Lærlingene er godt klædt på til praktikken</c:v>
                </c:pt>
                <c:pt idx="1">
                  <c:v>De lærlinge vi har haft levede op til de forventninger vi har </c:v>
                </c:pt>
              </c:strCache>
            </c:strRef>
          </c:cat>
          <c:val>
            <c:numRef>
              <c:f>'Ark1'!$E$336:$E$337</c:f>
              <c:numCache>
                <c:formatCode>0%</c:formatCode>
                <c:ptCount val="2"/>
                <c:pt idx="0">
                  <c:v>0.46</c:v>
                </c:pt>
                <c:pt idx="1">
                  <c:v>0.24</c:v>
                </c:pt>
              </c:numCache>
            </c:numRef>
          </c:val>
          <c:extLst>
            <c:ext xmlns:c16="http://schemas.microsoft.com/office/drawing/2014/chart" uri="{C3380CC4-5D6E-409C-BE32-E72D297353CC}">
              <c16:uniqueId val="{00000002-06A5-CD47-A572-557F97689954}"/>
            </c:ext>
          </c:extLst>
        </c:ser>
        <c:ser>
          <c:idx val="3"/>
          <c:order val="3"/>
          <c:tx>
            <c:strRef>
              <c:f>'Ark1'!$F$335</c:f>
              <c:strCache>
                <c:ptCount val="1"/>
                <c:pt idx="0">
                  <c:v>I mindre grad  </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'Ark1'!$B$336:$B$337</c:f>
              <c:strCache>
                <c:ptCount val="2"/>
                <c:pt idx="0">
                  <c:v>Lærlingene er godt klædt på til praktikken</c:v>
                </c:pt>
                <c:pt idx="1">
                  <c:v>De lærlinge vi har haft levede op til de forventninger vi har </c:v>
                </c:pt>
              </c:strCache>
            </c:strRef>
          </c:cat>
          <c:val>
            <c:numRef>
              <c:f>'Ark1'!$F$336:$F$337</c:f>
              <c:numCache>
                <c:formatCode>0%</c:formatCode>
                <c:ptCount val="2"/>
                <c:pt idx="0">
                  <c:v>0.18</c:v>
                </c:pt>
                <c:pt idx="1">
                  <c:v>0.1</c:v>
                </c:pt>
              </c:numCache>
            </c:numRef>
          </c:val>
          <c:extLst>
            <c:ext xmlns:c16="http://schemas.microsoft.com/office/drawing/2014/chart" uri="{C3380CC4-5D6E-409C-BE32-E72D297353CC}">
              <c16:uniqueId val="{00000003-06A5-CD47-A572-557F97689954}"/>
            </c:ext>
          </c:extLst>
        </c:ser>
        <c:ser>
          <c:idx val="4"/>
          <c:order val="4"/>
          <c:tx>
            <c:strRef>
              <c:f>'Ark1'!$G$335</c:f>
              <c:strCache>
                <c:ptCount val="1"/>
                <c:pt idx="0">
                  <c:v>Slet ikke </c:v>
                </c:pt>
              </c:strCache>
            </c:strRef>
          </c:tx>
          <c:spPr>
            <a:solidFill>
              <a:srgbClr val="DC295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06A5-CD47-A572-557F97689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'Ark1'!$B$336:$B$337</c:f>
              <c:strCache>
                <c:ptCount val="2"/>
                <c:pt idx="0">
                  <c:v>Lærlingene er godt klædt på til praktikken</c:v>
                </c:pt>
                <c:pt idx="1">
                  <c:v>De lærlinge vi har haft levede op til de forventninger vi har </c:v>
                </c:pt>
              </c:strCache>
            </c:strRef>
          </c:cat>
          <c:val>
            <c:numRef>
              <c:f>'Ark1'!$G$336:$G$337</c:f>
              <c:numCache>
                <c:formatCode>0%</c:formatCode>
                <c:ptCount val="2"/>
                <c:pt idx="0">
                  <c:v>0</c:v>
                </c:pt>
                <c:pt idx="1">
                  <c:v>0.04</c:v>
                </c:pt>
              </c:numCache>
            </c:numRef>
          </c:val>
          <c:extLst>
            <c:ext xmlns:c16="http://schemas.microsoft.com/office/drawing/2014/chart" uri="{C3380CC4-5D6E-409C-BE32-E72D297353CC}">
              <c16:uniqueId val="{00000004-06A5-CD47-A572-557F97689954}"/>
            </c:ext>
          </c:extLst>
        </c:ser>
        <c:ser>
          <c:idx val="5"/>
          <c:order val="5"/>
          <c:tx>
            <c:strRef>
              <c:f>'Ark1'!$H$335</c:f>
              <c:strCache>
                <c:ptCount val="1"/>
                <c:pt idx="0">
                  <c:v>Ved ikke</c:v>
                </c:pt>
              </c:strCache>
            </c:strRef>
          </c:tx>
          <c:spPr>
            <a:solidFill>
              <a:srgbClr val="B9B9B9"/>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06A5-CD47-A572-557F97689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'Ark1'!$B$336:$B$337</c:f>
              <c:strCache>
                <c:ptCount val="2"/>
                <c:pt idx="0">
                  <c:v>Lærlingene er godt klædt på til praktikken</c:v>
                </c:pt>
                <c:pt idx="1">
                  <c:v>De lærlinge vi har haft levede op til de forventninger vi har </c:v>
                </c:pt>
              </c:strCache>
            </c:strRef>
          </c:cat>
          <c:val>
            <c:numRef>
              <c:f>'Ark1'!$H$336:$H$337</c:f>
              <c:numCache>
                <c:formatCode>0%</c:formatCode>
                <c:ptCount val="2"/>
                <c:pt idx="0">
                  <c:v>0.02</c:v>
                </c:pt>
                <c:pt idx="1">
                  <c:v>0</c:v>
                </c:pt>
              </c:numCache>
            </c:numRef>
          </c:val>
          <c:extLst>
            <c:ext xmlns:c16="http://schemas.microsoft.com/office/drawing/2014/chart" uri="{C3380CC4-5D6E-409C-BE32-E72D297353CC}">
              <c16:uniqueId val="{00000006-06A5-CD47-A572-557F97689954}"/>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'Ark1'!$C$137</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'Ark1'!$B$138</c:f>
              <c:strCache>
                <c:ptCount val="1"/>
                <c:pt idx="0">
                  <c:v>Det kræver for mange ressourcer for os at have lærlinge</c:v>
                </c:pt>
              </c:strCache>
            </c:strRef>
          </c:cat>
          <c:val>
            <c:numRef>
              <c:f>'Ark1'!$C$138</c:f>
              <c:numCache>
                <c:formatCode>0%</c:formatCode>
                <c:ptCount val="1"/>
                <c:pt idx="0">
                  <c:v>0.06</c:v>
                </c:pt>
              </c:numCache>
            </c:numRef>
          </c:val>
          <c:extLst>
            <c:ext xmlns:c16="http://schemas.microsoft.com/office/drawing/2014/chart" uri="{C3380CC4-5D6E-409C-BE32-E72D297353CC}">
              <c16:uniqueId val="{00000000-12D7-E146-B74E-B67ADA2E32DF}"/>
            </c:ext>
          </c:extLst>
        </c:ser>
        <c:ser>
          <c:idx val="1"/>
          <c:order val="1"/>
          <c:tx>
            <c:strRef>
              <c:f>'Ark1'!$D$137</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'Ark1'!$B$138</c:f>
              <c:strCache>
                <c:ptCount val="1"/>
                <c:pt idx="0">
                  <c:v>Det kræver for mange ressourcer for os at have lærlinge</c:v>
                </c:pt>
              </c:strCache>
            </c:strRef>
          </c:cat>
          <c:val>
            <c:numRef>
              <c:f>'Ark1'!$D$138</c:f>
              <c:numCache>
                <c:formatCode>0%</c:formatCode>
                <c:ptCount val="1"/>
                <c:pt idx="0">
                  <c:v>0.18</c:v>
                </c:pt>
              </c:numCache>
            </c:numRef>
          </c:val>
          <c:extLst>
            <c:ext xmlns:c16="http://schemas.microsoft.com/office/drawing/2014/chart" uri="{C3380CC4-5D6E-409C-BE32-E72D297353CC}">
              <c16:uniqueId val="{00000001-12D7-E146-B74E-B67ADA2E32DF}"/>
            </c:ext>
          </c:extLst>
        </c:ser>
        <c:ser>
          <c:idx val="2"/>
          <c:order val="2"/>
          <c:tx>
            <c:strRef>
              <c:f>'Ark1'!$E$137</c:f>
              <c:strCache>
                <c:ptCount val="1"/>
                <c:pt idx="0">
                  <c:v>Hverken enig/uenig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'Ark1'!$B$138</c:f>
              <c:strCache>
                <c:ptCount val="1"/>
                <c:pt idx="0">
                  <c:v>Det kræver for mange ressourcer for os at have lærlinge</c:v>
                </c:pt>
              </c:strCache>
            </c:strRef>
          </c:cat>
          <c:val>
            <c:numRef>
              <c:f>'Ark1'!$E$138</c:f>
              <c:numCache>
                <c:formatCode>0%</c:formatCode>
                <c:ptCount val="1"/>
                <c:pt idx="0">
                  <c:v>0.14000000000000001</c:v>
                </c:pt>
              </c:numCache>
            </c:numRef>
          </c:val>
          <c:extLst>
            <c:ext xmlns:c16="http://schemas.microsoft.com/office/drawing/2014/chart" uri="{C3380CC4-5D6E-409C-BE32-E72D297353CC}">
              <c16:uniqueId val="{00000002-12D7-E146-B74E-B67ADA2E32DF}"/>
            </c:ext>
          </c:extLst>
        </c:ser>
        <c:ser>
          <c:idx val="3"/>
          <c:order val="3"/>
          <c:tx>
            <c:strRef>
              <c:f>'Ark1'!$F$137</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'Ark1'!$B$138</c:f>
              <c:strCache>
                <c:ptCount val="1"/>
                <c:pt idx="0">
                  <c:v>Det kræver for mange ressourcer for os at have lærlinge</c:v>
                </c:pt>
              </c:strCache>
            </c:strRef>
          </c:cat>
          <c:val>
            <c:numRef>
              <c:f>'Ark1'!$F$138</c:f>
              <c:numCache>
                <c:formatCode>0%</c:formatCode>
                <c:ptCount val="1"/>
                <c:pt idx="0">
                  <c:v>0.52</c:v>
                </c:pt>
              </c:numCache>
            </c:numRef>
          </c:val>
          <c:extLst>
            <c:ext xmlns:c16="http://schemas.microsoft.com/office/drawing/2014/chart" uri="{C3380CC4-5D6E-409C-BE32-E72D297353CC}">
              <c16:uniqueId val="{00000003-12D7-E146-B74E-B67ADA2E32DF}"/>
            </c:ext>
          </c:extLst>
        </c:ser>
        <c:ser>
          <c:idx val="4"/>
          <c:order val="4"/>
          <c:tx>
            <c:strRef>
              <c:f>'Ark1'!$G$137</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'Ark1'!$B$138</c:f>
              <c:strCache>
                <c:ptCount val="1"/>
                <c:pt idx="0">
                  <c:v>Det kræver for mange ressourcer for os at have lærlinge</c:v>
                </c:pt>
              </c:strCache>
            </c:strRef>
          </c:cat>
          <c:val>
            <c:numRef>
              <c:f>'Ark1'!$G$138</c:f>
              <c:numCache>
                <c:formatCode>0%</c:formatCode>
                <c:ptCount val="1"/>
                <c:pt idx="0">
                  <c:v>0.08</c:v>
                </c:pt>
              </c:numCache>
            </c:numRef>
          </c:val>
          <c:extLst>
            <c:ext xmlns:c16="http://schemas.microsoft.com/office/drawing/2014/chart" uri="{C3380CC4-5D6E-409C-BE32-E72D297353CC}">
              <c16:uniqueId val="{00000004-12D7-E146-B74E-B67ADA2E32DF}"/>
            </c:ext>
          </c:extLst>
        </c:ser>
        <c:ser>
          <c:idx val="5"/>
          <c:order val="5"/>
          <c:tx>
            <c:strRef>
              <c:f>'Ark1'!$H$137</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'Ark1'!$B$138</c:f>
              <c:strCache>
                <c:ptCount val="1"/>
                <c:pt idx="0">
                  <c:v>Det kræver for mange ressourcer for os at have lærlinge</c:v>
                </c:pt>
              </c:strCache>
            </c:strRef>
          </c:cat>
          <c:val>
            <c:numRef>
              <c:f>'Ark1'!$H$138</c:f>
              <c:numCache>
                <c:formatCode>0%</c:formatCode>
                <c:ptCount val="1"/>
                <c:pt idx="0">
                  <c:v>0.02</c:v>
                </c:pt>
              </c:numCache>
            </c:numRef>
          </c:val>
          <c:extLst>
            <c:ext xmlns:c16="http://schemas.microsoft.com/office/drawing/2014/chart" uri="{C3380CC4-5D6E-409C-BE32-E72D297353CC}">
              <c16:uniqueId val="{00000005-12D7-E146-B74E-B67ADA2E32DF}"/>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1"/>
        <c:axPos val="b"/>
        <c:numFmt formatCode="General" sourceLinked="1"/>
        <c:majorTickMark val="none"/>
        <c:minorTickMark val="none"/>
        <c:tickLblPos val="nextTo"/>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'Ark1'!$C$156</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'Ark1'!$B$157:$B$158</c:f>
              <c:strCache>
                <c:ptCount val="2"/>
                <c:pt idx="0">
                  <c:v>Vi bruger meget tid på at fastholde lærlinge i deres forløb og på at sørge for, at de gennemfører</c:v>
                </c:pt>
                <c:pt idx="1">
                  <c:v>Vi afsætter mange ressourcer til at sørge for, at lærlingen får et godt forløb hos os</c:v>
                </c:pt>
              </c:strCache>
            </c:strRef>
          </c:cat>
          <c:val>
            <c:numRef>
              <c:f>'Ark1'!$C$157:$C$158</c:f>
              <c:numCache>
                <c:formatCode>0%</c:formatCode>
                <c:ptCount val="2"/>
                <c:pt idx="0">
                  <c:v>0.16</c:v>
                </c:pt>
                <c:pt idx="1">
                  <c:v>0.12</c:v>
                </c:pt>
              </c:numCache>
            </c:numRef>
          </c:val>
          <c:extLst>
            <c:ext xmlns:c16="http://schemas.microsoft.com/office/drawing/2014/chart" uri="{C3380CC4-5D6E-409C-BE32-E72D297353CC}">
              <c16:uniqueId val="{00000000-C0BB-5C41-99A5-8577BA4F9703}"/>
            </c:ext>
          </c:extLst>
        </c:ser>
        <c:ser>
          <c:idx val="1"/>
          <c:order val="1"/>
          <c:tx>
            <c:strRef>
              <c:f>'Ark1'!$D$156</c:f>
              <c:strCache>
                <c:ptCount val="1"/>
                <c:pt idx="0">
                  <c:v>I høj grad </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'Ark1'!$B$157:$B$158</c:f>
              <c:strCache>
                <c:ptCount val="2"/>
                <c:pt idx="0">
                  <c:v>Vi bruger meget tid på at fastholde lærlinge i deres forløb og på at sørge for, at de gennemfører</c:v>
                </c:pt>
                <c:pt idx="1">
                  <c:v>Vi afsætter mange ressourcer til at sørge for, at lærlingen får et godt forløb hos os</c:v>
                </c:pt>
              </c:strCache>
            </c:strRef>
          </c:cat>
          <c:val>
            <c:numRef>
              <c:f>'Ark1'!$D$157:$D$158</c:f>
              <c:numCache>
                <c:formatCode>0%</c:formatCode>
                <c:ptCount val="2"/>
                <c:pt idx="0">
                  <c:v>0.38</c:v>
                </c:pt>
                <c:pt idx="1">
                  <c:v>0.44</c:v>
                </c:pt>
              </c:numCache>
            </c:numRef>
          </c:val>
          <c:extLst>
            <c:ext xmlns:c16="http://schemas.microsoft.com/office/drawing/2014/chart" uri="{C3380CC4-5D6E-409C-BE32-E72D297353CC}">
              <c16:uniqueId val="{00000001-C0BB-5C41-99A5-8577BA4F9703}"/>
            </c:ext>
          </c:extLst>
        </c:ser>
        <c:ser>
          <c:idx val="2"/>
          <c:order val="2"/>
          <c:tx>
            <c:strRef>
              <c:f>'Ark1'!$E$156</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'Ark1'!$B$157:$B$158</c:f>
              <c:strCache>
                <c:ptCount val="2"/>
                <c:pt idx="0">
                  <c:v>Vi bruger meget tid på at fastholde lærlinge i deres forløb og på at sørge for, at de gennemfører</c:v>
                </c:pt>
                <c:pt idx="1">
                  <c:v>Vi afsætter mange ressourcer til at sørge for, at lærlingen får et godt forløb hos os</c:v>
                </c:pt>
              </c:strCache>
            </c:strRef>
          </c:cat>
          <c:val>
            <c:numRef>
              <c:f>'Ark1'!$E$157:$E$158</c:f>
              <c:numCache>
                <c:formatCode>0%</c:formatCode>
                <c:ptCount val="2"/>
                <c:pt idx="0">
                  <c:v>0.24</c:v>
                </c:pt>
                <c:pt idx="1">
                  <c:v>0.28000000000000003</c:v>
                </c:pt>
              </c:numCache>
            </c:numRef>
          </c:val>
          <c:extLst>
            <c:ext xmlns:c16="http://schemas.microsoft.com/office/drawing/2014/chart" uri="{C3380CC4-5D6E-409C-BE32-E72D297353CC}">
              <c16:uniqueId val="{00000002-C0BB-5C41-99A5-8577BA4F9703}"/>
            </c:ext>
          </c:extLst>
        </c:ser>
        <c:ser>
          <c:idx val="3"/>
          <c:order val="3"/>
          <c:tx>
            <c:strRef>
              <c:f>'Ark1'!$F$156</c:f>
              <c:strCache>
                <c:ptCount val="1"/>
                <c:pt idx="0">
                  <c:v>I mindre grad  </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'Ark1'!$B$157:$B$158</c:f>
              <c:strCache>
                <c:ptCount val="2"/>
                <c:pt idx="0">
                  <c:v>Vi bruger meget tid på at fastholde lærlinge i deres forløb og på at sørge for, at de gennemfører</c:v>
                </c:pt>
                <c:pt idx="1">
                  <c:v>Vi afsætter mange ressourcer til at sørge for, at lærlingen får et godt forløb hos os</c:v>
                </c:pt>
              </c:strCache>
            </c:strRef>
          </c:cat>
          <c:val>
            <c:numRef>
              <c:f>'Ark1'!$F$157:$F$158</c:f>
              <c:numCache>
                <c:formatCode>0%</c:formatCode>
                <c:ptCount val="2"/>
                <c:pt idx="0">
                  <c:v>0.06</c:v>
                </c:pt>
                <c:pt idx="1">
                  <c:v>0.12</c:v>
                </c:pt>
              </c:numCache>
            </c:numRef>
          </c:val>
          <c:extLst>
            <c:ext xmlns:c16="http://schemas.microsoft.com/office/drawing/2014/chart" uri="{C3380CC4-5D6E-409C-BE32-E72D297353CC}">
              <c16:uniqueId val="{00000003-C0BB-5C41-99A5-8577BA4F9703}"/>
            </c:ext>
          </c:extLst>
        </c:ser>
        <c:ser>
          <c:idx val="4"/>
          <c:order val="4"/>
          <c:tx>
            <c:strRef>
              <c:f>'Ark1'!$G$156</c:f>
              <c:strCache>
                <c:ptCount val="1"/>
                <c:pt idx="0">
                  <c:v>Slet ikke </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'Ark1'!$B$157:$B$158</c:f>
              <c:strCache>
                <c:ptCount val="2"/>
                <c:pt idx="0">
                  <c:v>Vi bruger meget tid på at fastholde lærlinge i deres forløb og på at sørge for, at de gennemfører</c:v>
                </c:pt>
                <c:pt idx="1">
                  <c:v>Vi afsætter mange ressourcer til at sørge for, at lærlingen får et godt forløb hos os</c:v>
                </c:pt>
              </c:strCache>
            </c:strRef>
          </c:cat>
          <c:val>
            <c:numRef>
              <c:f>'Ark1'!$G$157:$G$158</c:f>
              <c:numCache>
                <c:formatCode>0%</c:formatCode>
                <c:ptCount val="2"/>
                <c:pt idx="0">
                  <c:v>0.08</c:v>
                </c:pt>
                <c:pt idx="1">
                  <c:v>0.02</c:v>
                </c:pt>
              </c:numCache>
            </c:numRef>
          </c:val>
          <c:extLst>
            <c:ext xmlns:c16="http://schemas.microsoft.com/office/drawing/2014/chart" uri="{C3380CC4-5D6E-409C-BE32-E72D297353CC}">
              <c16:uniqueId val="{00000005-C0BB-5C41-99A5-8577BA4F9703}"/>
            </c:ext>
          </c:extLst>
        </c:ser>
        <c:ser>
          <c:idx val="5"/>
          <c:order val="5"/>
          <c:tx>
            <c:strRef>
              <c:f>'Ark1'!$H$156</c:f>
              <c:strCache>
                <c:ptCount val="1"/>
                <c:pt idx="0">
                  <c:v>Ved ikke</c:v>
                </c:pt>
              </c:strCache>
            </c:strRef>
          </c:tx>
          <c:spPr>
            <a:solidFill>
              <a:srgbClr val="B9B9B9"/>
            </a:solidFill>
            <a:ln>
              <a:noFill/>
            </a:ln>
            <a:effectLst/>
          </c:spPr>
          <c:invertIfNegative val="0"/>
          <c:dLbls>
            <c:dLbl>
              <c:idx val="1"/>
              <c:layout>
                <c:manualLayout>
                  <c:x val="0.15370077215442771"/>
                  <c:y val="-8.7658973920650002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BB-5C41-99A5-8577BA4F970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'Ark1'!$B$157:$B$158</c:f>
              <c:strCache>
                <c:ptCount val="2"/>
                <c:pt idx="0">
                  <c:v>Vi bruger meget tid på at fastholde lærlinge i deres forløb og på at sørge for, at de gennemfører</c:v>
                </c:pt>
                <c:pt idx="1">
                  <c:v>Vi afsætter mange ressourcer til at sørge for, at lærlingen får et godt forløb hos os</c:v>
                </c:pt>
              </c:strCache>
            </c:strRef>
          </c:cat>
          <c:val>
            <c:numRef>
              <c:f>'Ark1'!$H$157:$H$158</c:f>
              <c:numCache>
                <c:formatCode>0%</c:formatCode>
                <c:ptCount val="2"/>
                <c:pt idx="0">
                  <c:v>0.08</c:v>
                </c:pt>
                <c:pt idx="1">
                  <c:v>0.02</c:v>
                </c:pt>
              </c:numCache>
            </c:numRef>
          </c:val>
          <c:extLst>
            <c:ext xmlns:c16="http://schemas.microsoft.com/office/drawing/2014/chart" uri="{C3380CC4-5D6E-409C-BE32-E72D297353CC}">
              <c16:uniqueId val="{00000007-C0BB-5C41-99A5-8577BA4F9703}"/>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'Ark1'!$C$145</c:f>
              <c:strCache>
                <c:ptCount val="1"/>
                <c:pt idx="0">
                  <c:v>Meget enig</c:v>
                </c:pt>
              </c:strCache>
            </c:strRef>
          </c:tx>
          <c:spPr>
            <a:solidFill>
              <a:srgbClr val="004B6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9-4B0D-2040-8766-C5617ECCF8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'Ark1'!$B$146:$B$148</c:f>
              <c:strCache>
                <c:ptCount val="3"/>
                <c:pt idx="0">
                  <c:v>Lærlinge passer sine arbejdstider</c:v>
                </c:pt>
                <c:pt idx="1">
                  <c:v>Lærlinge arbejder selvstændigt</c:v>
                </c:pt>
                <c:pt idx="2">
                  <c:v>Lærlinge er uarbejdssomme og dovne</c:v>
                </c:pt>
              </c:strCache>
            </c:strRef>
          </c:cat>
          <c:val>
            <c:numRef>
              <c:f>'Ark1'!$C$146:$C$148</c:f>
              <c:numCache>
                <c:formatCode>0%</c:formatCode>
                <c:ptCount val="3"/>
                <c:pt idx="0">
                  <c:v>0.34</c:v>
                </c:pt>
                <c:pt idx="1">
                  <c:v>0.24</c:v>
                </c:pt>
                <c:pt idx="2">
                  <c:v>0</c:v>
                </c:pt>
              </c:numCache>
            </c:numRef>
          </c:val>
          <c:extLst>
            <c:ext xmlns:c16="http://schemas.microsoft.com/office/drawing/2014/chart" uri="{C3380CC4-5D6E-409C-BE32-E72D297353CC}">
              <c16:uniqueId val="{00000000-4B0D-2040-8766-C5617ECCF8BB}"/>
            </c:ext>
          </c:extLst>
        </c:ser>
        <c:ser>
          <c:idx val="1"/>
          <c:order val="1"/>
          <c:tx>
            <c:strRef>
              <c:f>'Ark1'!$D$145</c:f>
              <c:strCache>
                <c:ptCount val="1"/>
                <c:pt idx="0">
                  <c:v>Enig</c:v>
                </c:pt>
              </c:strCache>
            </c:strRef>
          </c:tx>
          <c:spPr>
            <a:solidFill>
              <a:srgbClr val="547282"/>
            </a:solidFill>
            <a:ln>
              <a:noFill/>
            </a:ln>
            <a:effectLst/>
          </c:spPr>
          <c:invertIfNegative val="0"/>
          <c:dLbls>
            <c:dLbl>
              <c:idx val="2"/>
              <c:layout>
                <c:manualLayout>
                  <c:x val="0.1234646036722734"/>
                  <c:y val="-6.419513563062985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0D-2040-8766-C5617ECCF8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'Ark1'!$B$146:$B$148</c:f>
              <c:strCache>
                <c:ptCount val="3"/>
                <c:pt idx="0">
                  <c:v>Lærlinge passer sine arbejdstider</c:v>
                </c:pt>
                <c:pt idx="1">
                  <c:v>Lærlinge arbejder selvstændigt</c:v>
                </c:pt>
                <c:pt idx="2">
                  <c:v>Lærlinge er uarbejdssomme og dovne</c:v>
                </c:pt>
              </c:strCache>
            </c:strRef>
          </c:cat>
          <c:val>
            <c:numRef>
              <c:f>'Ark1'!$D$146:$D$148</c:f>
              <c:numCache>
                <c:formatCode>0%</c:formatCode>
                <c:ptCount val="3"/>
                <c:pt idx="0">
                  <c:v>0.48</c:v>
                </c:pt>
                <c:pt idx="1">
                  <c:v>0.42</c:v>
                </c:pt>
                <c:pt idx="2">
                  <c:v>0.02</c:v>
                </c:pt>
              </c:numCache>
            </c:numRef>
          </c:val>
          <c:extLst>
            <c:ext xmlns:c16="http://schemas.microsoft.com/office/drawing/2014/chart" uri="{C3380CC4-5D6E-409C-BE32-E72D297353CC}">
              <c16:uniqueId val="{00000001-4B0D-2040-8766-C5617ECCF8BB}"/>
            </c:ext>
          </c:extLst>
        </c:ser>
        <c:ser>
          <c:idx val="2"/>
          <c:order val="2"/>
          <c:tx>
            <c:strRef>
              <c:f>'Ark1'!$E$145</c:f>
              <c:strCache>
                <c:ptCount val="1"/>
                <c:pt idx="0">
                  <c:v>Hverken enig/uenig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'Ark1'!$B$146:$B$148</c:f>
              <c:strCache>
                <c:ptCount val="3"/>
                <c:pt idx="0">
                  <c:v>Lærlinge passer sine arbejdstider</c:v>
                </c:pt>
                <c:pt idx="1">
                  <c:v>Lærlinge arbejder selvstændigt</c:v>
                </c:pt>
                <c:pt idx="2">
                  <c:v>Lærlinge er uarbejdssomme og dovne</c:v>
                </c:pt>
              </c:strCache>
            </c:strRef>
          </c:cat>
          <c:val>
            <c:numRef>
              <c:f>'Ark1'!$E$146:$E$148</c:f>
              <c:numCache>
                <c:formatCode>0%</c:formatCode>
                <c:ptCount val="3"/>
                <c:pt idx="0">
                  <c:v>0.1</c:v>
                </c:pt>
                <c:pt idx="1">
                  <c:v>0.22</c:v>
                </c:pt>
                <c:pt idx="2">
                  <c:v>0.08</c:v>
                </c:pt>
              </c:numCache>
            </c:numRef>
          </c:val>
          <c:extLst>
            <c:ext xmlns:c16="http://schemas.microsoft.com/office/drawing/2014/chart" uri="{C3380CC4-5D6E-409C-BE32-E72D297353CC}">
              <c16:uniqueId val="{00000002-4B0D-2040-8766-C5617ECCF8BB}"/>
            </c:ext>
          </c:extLst>
        </c:ser>
        <c:ser>
          <c:idx val="3"/>
          <c:order val="3"/>
          <c:tx>
            <c:strRef>
              <c:f>'Ark1'!$F$145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'Ark1'!$B$146:$B$148</c:f>
              <c:strCache>
                <c:ptCount val="3"/>
                <c:pt idx="0">
                  <c:v>Lærlinge passer sine arbejdstider</c:v>
                </c:pt>
                <c:pt idx="1">
                  <c:v>Lærlinge arbejder selvstændigt</c:v>
                </c:pt>
                <c:pt idx="2">
                  <c:v>Lærlinge er uarbejdssomme og dovne</c:v>
                </c:pt>
              </c:strCache>
            </c:strRef>
          </c:cat>
          <c:val>
            <c:numRef>
              <c:f>'Ark1'!$F$146:$F$148</c:f>
              <c:numCache>
                <c:formatCode>0%</c:formatCode>
                <c:ptCount val="3"/>
                <c:pt idx="0">
                  <c:v>0.06</c:v>
                </c:pt>
                <c:pt idx="1">
                  <c:v>0.06</c:v>
                </c:pt>
                <c:pt idx="2">
                  <c:v>0.56000000000000005</c:v>
                </c:pt>
              </c:numCache>
            </c:numRef>
          </c:val>
          <c:extLst>
            <c:ext xmlns:c16="http://schemas.microsoft.com/office/drawing/2014/chart" uri="{C3380CC4-5D6E-409C-BE32-E72D297353CC}">
              <c16:uniqueId val="{00000003-4B0D-2040-8766-C5617ECCF8BB}"/>
            </c:ext>
          </c:extLst>
        </c:ser>
        <c:ser>
          <c:idx val="4"/>
          <c:order val="4"/>
          <c:tx>
            <c:strRef>
              <c:f>'Ark1'!$G$145</c:f>
              <c:strCache>
                <c:ptCount val="1"/>
                <c:pt idx="0">
                  <c:v>Meget uenig</c:v>
                </c:pt>
              </c:strCache>
            </c:strRef>
          </c:tx>
          <c:spPr>
            <a:solidFill>
              <a:srgbClr val="DC295C"/>
            </a:solidFill>
            <a:ln>
              <a:noFill/>
            </a:ln>
            <a:effectLst/>
          </c:spPr>
          <c:invertIfNegative val="0"/>
          <c:dLbls>
            <c:dLbl>
              <c:idx val="0"/>
              <c:layout>
                <c:manualLayout>
                  <c:x val="0.11590554630458319"/>
                  <c:y val="8.069135334966009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0D-2040-8766-C5617ECCF8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'Ark1'!$B$146:$B$148</c:f>
              <c:strCache>
                <c:ptCount val="3"/>
                <c:pt idx="0">
                  <c:v>Lærlinge passer sine arbejdstider</c:v>
                </c:pt>
                <c:pt idx="1">
                  <c:v>Lærlinge arbejder selvstændigt</c:v>
                </c:pt>
                <c:pt idx="2">
                  <c:v>Lærlinge er uarbejdssomme og dovne</c:v>
                </c:pt>
              </c:strCache>
            </c:strRef>
          </c:cat>
          <c:val>
            <c:numRef>
              <c:f>'Ark1'!$G$146:$G$148</c:f>
              <c:numCache>
                <c:formatCode>0%</c:formatCode>
                <c:ptCount val="3"/>
                <c:pt idx="0">
                  <c:v>0.02</c:v>
                </c:pt>
                <c:pt idx="1">
                  <c:v>0.02</c:v>
                </c:pt>
                <c:pt idx="2">
                  <c:v>0.34</c:v>
                </c:pt>
              </c:numCache>
            </c:numRef>
          </c:val>
          <c:extLst>
            <c:ext xmlns:c16="http://schemas.microsoft.com/office/drawing/2014/chart" uri="{C3380CC4-5D6E-409C-BE32-E72D297353CC}">
              <c16:uniqueId val="{00000005-4B0D-2040-8766-C5617ECCF8BB}"/>
            </c:ext>
          </c:extLst>
        </c:ser>
        <c:ser>
          <c:idx val="5"/>
          <c:order val="5"/>
          <c:tx>
            <c:strRef>
              <c:f>'Ark1'!$H$145</c:f>
              <c:strCache>
                <c:ptCount val="1"/>
                <c:pt idx="0">
                  <c:v>Ved ikke</c:v>
                </c:pt>
              </c:strCache>
            </c:strRef>
          </c:tx>
          <c:spPr>
            <a:solidFill>
              <a:srgbClr val="B9B9B9"/>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4B0D-2040-8766-C5617ECCF8BB}"/>
                </c:ext>
              </c:extLst>
            </c:dLbl>
            <c:dLbl>
              <c:idx val="2"/>
              <c:delete val="1"/>
              <c:extLst>
                <c:ext xmlns:c15="http://schemas.microsoft.com/office/drawing/2012/chart" uri="{CE6537A1-D6FC-4f65-9D91-7224C49458BB}"/>
                <c:ext xmlns:c16="http://schemas.microsoft.com/office/drawing/2014/chart" uri="{C3380CC4-5D6E-409C-BE32-E72D297353CC}">
                  <c16:uniqueId val="{0000000B-4B0D-2040-8766-C5617ECCF8BB}"/>
                </c:ext>
              </c:extLst>
            </c:dLbl>
            <c:spPr>
              <a:noFill/>
              <a:ln>
                <a:noFill/>
              </a:ln>
              <a:effectLst/>
            </c:spPr>
            <c:txPr>
              <a:bodyPr wrap="square" lIns="38100" tIns="19050" rIns="38100" bIns="19050" anchor="ctr">
                <a:spAutoFit/>
              </a:bodyPr>
              <a:lstStyle/>
              <a:p>
                <a:pPr>
                  <a:defRPr>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'Ark1'!$B$146:$B$148</c:f>
              <c:strCache>
                <c:ptCount val="3"/>
                <c:pt idx="0">
                  <c:v>Lærlinge passer sine arbejdstider</c:v>
                </c:pt>
                <c:pt idx="1">
                  <c:v>Lærlinge arbejder selvstændigt</c:v>
                </c:pt>
                <c:pt idx="2">
                  <c:v>Lærlinge er uarbejdssomme og dovne</c:v>
                </c:pt>
              </c:strCache>
            </c:strRef>
          </c:cat>
          <c:val>
            <c:numRef>
              <c:f>'Ark1'!$H$146:$H$148</c:f>
              <c:numCache>
                <c:formatCode>0%</c:formatCode>
                <c:ptCount val="3"/>
                <c:pt idx="0">
                  <c:v>0</c:v>
                </c:pt>
                <c:pt idx="1">
                  <c:v>0.04</c:v>
                </c:pt>
                <c:pt idx="2">
                  <c:v>0</c:v>
                </c:pt>
              </c:numCache>
            </c:numRef>
          </c:val>
          <c:extLst>
            <c:ext xmlns:c16="http://schemas.microsoft.com/office/drawing/2014/chart" uri="{C3380CC4-5D6E-409C-BE32-E72D297353CC}">
              <c16:uniqueId val="{00000007-4B0D-2040-8766-C5617ECCF8BB}"/>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'Ark1'!$B$163</c:f>
              <c:strCache>
                <c:ptCount val="1"/>
                <c:pt idx="0">
                  <c:v>Kommunikationen/koordineringen med skolen har været god</c:v>
                </c:pt>
              </c:strCache>
            </c:strRef>
          </c:tx>
          <c:spPr>
            <a:solidFill>
              <a:schemeClr val="accent1"/>
            </a:solidFill>
            <a:ln>
              <a:noFill/>
            </a:ln>
            <a:effectLst/>
          </c:spPr>
          <c:invertIfNegative val="0"/>
          <c:dPt>
            <c:idx val="1"/>
            <c:invertIfNegative val="0"/>
            <c:bubble3D val="0"/>
            <c:spPr>
              <a:solidFill>
                <a:srgbClr val="547282"/>
              </a:solidFill>
              <a:ln>
                <a:noFill/>
              </a:ln>
              <a:effectLst/>
            </c:spPr>
            <c:extLst>
              <c:ext xmlns:c16="http://schemas.microsoft.com/office/drawing/2014/chart" uri="{C3380CC4-5D6E-409C-BE32-E72D297353CC}">
                <c16:uniqueId val="{00000001-C752-4843-8EC5-7183B59C03B1}"/>
              </c:ext>
            </c:extLst>
          </c:dPt>
          <c:dPt>
            <c:idx val="2"/>
            <c:invertIfNegative val="0"/>
            <c:bubble3D val="0"/>
            <c:spPr>
              <a:solidFill>
                <a:srgbClr val="8DA5AD"/>
              </a:solidFill>
              <a:ln>
                <a:noFill/>
              </a:ln>
              <a:effectLst/>
            </c:spPr>
            <c:extLst>
              <c:ext xmlns:c16="http://schemas.microsoft.com/office/drawing/2014/chart" uri="{C3380CC4-5D6E-409C-BE32-E72D297353CC}">
                <c16:uniqueId val="{00000002-C752-4843-8EC5-7183B59C03B1}"/>
              </c:ext>
            </c:extLst>
          </c:dPt>
          <c:dPt>
            <c:idx val="3"/>
            <c:invertIfNegative val="0"/>
            <c:bubble3D val="0"/>
            <c:spPr>
              <a:solidFill>
                <a:srgbClr val="D48086"/>
              </a:solidFill>
              <a:ln>
                <a:noFill/>
              </a:ln>
              <a:effectLst/>
            </c:spPr>
            <c:extLst>
              <c:ext xmlns:c16="http://schemas.microsoft.com/office/drawing/2014/chart" uri="{C3380CC4-5D6E-409C-BE32-E72D297353CC}">
                <c16:uniqueId val="{00000003-C752-4843-8EC5-7183B59C03B1}"/>
              </c:ext>
            </c:extLst>
          </c:dPt>
          <c:dPt>
            <c:idx val="4"/>
            <c:invertIfNegative val="0"/>
            <c:bubble3D val="0"/>
            <c:spPr>
              <a:solidFill>
                <a:srgbClr val="DB295B"/>
              </a:solidFill>
              <a:ln>
                <a:noFill/>
              </a:ln>
              <a:effectLst/>
            </c:spPr>
            <c:extLst>
              <c:ext xmlns:c16="http://schemas.microsoft.com/office/drawing/2014/chart" uri="{C3380CC4-5D6E-409C-BE32-E72D297353CC}">
                <c16:uniqueId val="{00000004-C752-4843-8EC5-7183B59C03B1}"/>
              </c:ext>
            </c:extLst>
          </c:dPt>
          <c:dPt>
            <c:idx val="5"/>
            <c:invertIfNegative val="0"/>
            <c:bubble3D val="0"/>
            <c:spPr>
              <a:solidFill>
                <a:srgbClr val="B9B9B9"/>
              </a:solidFill>
              <a:ln>
                <a:noFill/>
              </a:ln>
              <a:effectLst/>
            </c:spPr>
            <c:extLst>
              <c:ext xmlns:c16="http://schemas.microsoft.com/office/drawing/2014/chart" uri="{C3380CC4-5D6E-409C-BE32-E72D297353CC}">
                <c16:uniqueId val="{00000005-C752-4843-8EC5-7183B59C03B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'Ark1'!$C$162:$H$162</c:f>
              <c:strCache>
                <c:ptCount val="6"/>
                <c:pt idx="0">
                  <c:v>Meget enig</c:v>
                </c:pt>
                <c:pt idx="1">
                  <c:v>Enig</c:v>
                </c:pt>
                <c:pt idx="2">
                  <c:v>Hverken enig/uenig</c:v>
                </c:pt>
                <c:pt idx="3">
                  <c:v>Uenig</c:v>
                </c:pt>
                <c:pt idx="4">
                  <c:v>Meget uenig</c:v>
                </c:pt>
                <c:pt idx="5">
                  <c:v>Ved ikke</c:v>
                </c:pt>
              </c:strCache>
            </c:strRef>
          </c:cat>
          <c:val>
            <c:numRef>
              <c:f>'Ark1'!$C$163:$H$163</c:f>
              <c:numCache>
                <c:formatCode>0%</c:formatCode>
                <c:ptCount val="6"/>
                <c:pt idx="0">
                  <c:v>0.18</c:v>
                </c:pt>
                <c:pt idx="1">
                  <c:v>0.52</c:v>
                </c:pt>
                <c:pt idx="2">
                  <c:v>0.08</c:v>
                </c:pt>
                <c:pt idx="3">
                  <c:v>0.14000000000000001</c:v>
                </c:pt>
                <c:pt idx="4">
                  <c:v>0.02</c:v>
                </c:pt>
                <c:pt idx="5">
                  <c:v>0.06</c:v>
                </c:pt>
              </c:numCache>
            </c:numRef>
          </c:val>
          <c:extLst>
            <c:ext xmlns:c16="http://schemas.microsoft.com/office/drawing/2014/chart" uri="{C3380CC4-5D6E-409C-BE32-E72D297353CC}">
              <c16:uniqueId val="{00000000-C752-4843-8EC5-7183B59C03B1}"/>
            </c:ext>
          </c:extLst>
        </c:ser>
        <c:dLbls>
          <c:dLblPos val="outEnd"/>
          <c:showLegendKey val="0"/>
          <c:showVal val="1"/>
          <c:showCatName val="0"/>
          <c:showSerName val="0"/>
          <c:showPercent val="0"/>
          <c:showBubbleSize val="0"/>
        </c:dLbls>
        <c:gapWidth val="219"/>
        <c:overlap val="-27"/>
        <c:axId val="348815216"/>
        <c:axId val="268238096"/>
      </c:barChart>
      <c:catAx>
        <c:axId val="348815216"/>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268238096"/>
        <c:crosses val="autoZero"/>
        <c:auto val="1"/>
        <c:lblAlgn val="ctr"/>
        <c:lblOffset val="100"/>
        <c:noMultiLvlLbl val="0"/>
      </c:catAx>
      <c:valAx>
        <c:axId val="268238096"/>
        <c:scaling>
          <c:orientation val="minMax"/>
        </c:scaling>
        <c:delete val="1"/>
        <c:axPos val="l"/>
        <c:numFmt formatCode="0%" sourceLinked="1"/>
        <c:majorTickMark val="none"/>
        <c:minorTickMark val="none"/>
        <c:tickLblPos val="nextTo"/>
        <c:crossAx val="3488152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'Ark2'!$A$29</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'Ark2'!$B$28:$D$28</c:f>
              <c:strCache>
                <c:ptCount val="3"/>
                <c:pt idx="0">
                  <c:v>Nuværende elever</c:v>
                </c:pt>
                <c:pt idx="1">
                  <c:v>Dimittender</c:v>
                </c:pt>
                <c:pt idx="2">
                  <c:v>Frafaldne elever</c:v>
                </c:pt>
              </c:strCache>
            </c:strRef>
          </c:cat>
          <c:val>
            <c:numRef>
              <c:f>'Ark2'!$B$29:$D$29</c:f>
              <c:numCache>
                <c:formatCode>0%</c:formatCode>
                <c:ptCount val="3"/>
                <c:pt idx="0">
                  <c:v>0.33333333333333298</c:v>
                </c:pt>
                <c:pt idx="1">
                  <c:v>0.33333333333333298</c:v>
                </c:pt>
                <c:pt idx="2">
                  <c:v>0.238095238095238</c:v>
                </c:pt>
              </c:numCache>
            </c:numRef>
          </c:val>
          <c:extLst>
            <c:ext xmlns:c16="http://schemas.microsoft.com/office/drawing/2014/chart" uri="{C3380CC4-5D6E-409C-BE32-E72D297353CC}">
              <c16:uniqueId val="{00000000-5D19-6C45-BF0B-0E1C852C4BD1}"/>
            </c:ext>
          </c:extLst>
        </c:ser>
        <c:ser>
          <c:idx val="1"/>
          <c:order val="1"/>
          <c:tx>
            <c:strRef>
              <c:f>'Ark2'!$A$30</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'Ark2'!$B$28:$D$28</c:f>
              <c:strCache>
                <c:ptCount val="3"/>
                <c:pt idx="0">
                  <c:v>Nuværende elever</c:v>
                </c:pt>
                <c:pt idx="1">
                  <c:v>Dimittender</c:v>
                </c:pt>
                <c:pt idx="2">
                  <c:v>Frafaldne elever</c:v>
                </c:pt>
              </c:strCache>
            </c:strRef>
          </c:cat>
          <c:val>
            <c:numRef>
              <c:f>'Ark2'!$B$30:$D$30</c:f>
              <c:numCache>
                <c:formatCode>0%</c:formatCode>
                <c:ptCount val="3"/>
                <c:pt idx="0">
                  <c:v>0.38709677419354799</c:v>
                </c:pt>
                <c:pt idx="1">
                  <c:v>0.41379310344827602</c:v>
                </c:pt>
                <c:pt idx="2">
                  <c:v>0.238095238095238</c:v>
                </c:pt>
              </c:numCache>
            </c:numRef>
          </c:val>
          <c:extLst>
            <c:ext xmlns:c16="http://schemas.microsoft.com/office/drawing/2014/chart" uri="{C3380CC4-5D6E-409C-BE32-E72D297353CC}">
              <c16:uniqueId val="{00000001-5D19-6C45-BF0B-0E1C852C4BD1}"/>
            </c:ext>
          </c:extLst>
        </c:ser>
        <c:ser>
          <c:idx val="2"/>
          <c:order val="2"/>
          <c:tx>
            <c:strRef>
              <c:f>'Ark2'!$A$31</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'Ark2'!$B$28:$D$28</c:f>
              <c:strCache>
                <c:ptCount val="3"/>
                <c:pt idx="0">
                  <c:v>Nuværende elever</c:v>
                </c:pt>
                <c:pt idx="1">
                  <c:v>Dimittender</c:v>
                </c:pt>
                <c:pt idx="2">
                  <c:v>Frafaldne elever</c:v>
                </c:pt>
              </c:strCache>
            </c:strRef>
          </c:cat>
          <c:val>
            <c:numRef>
              <c:f>'Ark2'!$B$31:$D$31</c:f>
              <c:numCache>
                <c:formatCode>0%</c:formatCode>
                <c:ptCount val="3"/>
                <c:pt idx="0">
                  <c:v>0.21505376344086</c:v>
                </c:pt>
                <c:pt idx="1">
                  <c:v>0.18390804597701099</c:v>
                </c:pt>
                <c:pt idx="2">
                  <c:v>0.14285714285714299</c:v>
                </c:pt>
              </c:numCache>
            </c:numRef>
          </c:val>
          <c:extLst>
            <c:ext xmlns:c16="http://schemas.microsoft.com/office/drawing/2014/chart" uri="{C3380CC4-5D6E-409C-BE32-E72D297353CC}">
              <c16:uniqueId val="{00000002-5D19-6C45-BF0B-0E1C852C4BD1}"/>
            </c:ext>
          </c:extLst>
        </c:ser>
        <c:ser>
          <c:idx val="3"/>
          <c:order val="3"/>
          <c:tx>
            <c:strRef>
              <c:f>'Ark2'!$A$32</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'Ark2'!$B$28:$D$28</c:f>
              <c:strCache>
                <c:ptCount val="3"/>
                <c:pt idx="0">
                  <c:v>Nuværende elever</c:v>
                </c:pt>
                <c:pt idx="1">
                  <c:v>Dimittender</c:v>
                </c:pt>
                <c:pt idx="2">
                  <c:v>Frafaldne elever</c:v>
                </c:pt>
              </c:strCache>
            </c:strRef>
          </c:cat>
          <c:val>
            <c:numRef>
              <c:f>'Ark2'!$B$32:$D$32</c:f>
              <c:numCache>
                <c:formatCode>0%</c:formatCode>
                <c:ptCount val="3"/>
                <c:pt idx="0">
                  <c:v>3.7634408602150497E-2</c:v>
                </c:pt>
                <c:pt idx="1">
                  <c:v>3.4482758620689703E-2</c:v>
                </c:pt>
                <c:pt idx="2">
                  <c:v>4.7619047619047603E-2</c:v>
                </c:pt>
              </c:numCache>
            </c:numRef>
          </c:val>
          <c:extLst>
            <c:ext xmlns:c16="http://schemas.microsoft.com/office/drawing/2014/chart" uri="{C3380CC4-5D6E-409C-BE32-E72D297353CC}">
              <c16:uniqueId val="{00000003-5D19-6C45-BF0B-0E1C852C4BD1}"/>
            </c:ext>
          </c:extLst>
        </c:ser>
        <c:ser>
          <c:idx val="4"/>
          <c:order val="4"/>
          <c:tx>
            <c:strRef>
              <c:f>'Ark2'!$A$33</c:f>
              <c:strCache>
                <c:ptCount val="1"/>
                <c:pt idx="0">
                  <c:v>Meget uenig</c:v>
                </c:pt>
              </c:strCache>
            </c:strRef>
          </c:tx>
          <c:spPr>
            <a:solidFill>
              <a:srgbClr val="DC295C"/>
            </a:solidFill>
            <a:ln>
              <a:noFill/>
            </a:ln>
            <a:effectLst/>
          </c:spPr>
          <c:invertIfNegative val="0"/>
          <c:dLbls>
            <c:dLbl>
              <c:idx val="0"/>
              <c:layout>
                <c:manualLayout>
                  <c:x val="0.1166928210553027"/>
                  <c:y val="-6.30244021056106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19-6C45-BF0B-0E1C852C4BD1}"/>
                </c:ext>
              </c:extLst>
            </c:dLbl>
            <c:dLbl>
              <c:idx val="1"/>
              <c:delete val="1"/>
              <c:extLst>
                <c:ext xmlns:c15="http://schemas.microsoft.com/office/drawing/2012/chart" uri="{CE6537A1-D6FC-4f65-9D91-7224C49458BB}"/>
                <c:ext xmlns:c16="http://schemas.microsoft.com/office/drawing/2014/chart" uri="{C3380CC4-5D6E-409C-BE32-E72D297353CC}">
                  <c16:uniqueId val="{00000005-5D19-6C45-BF0B-0E1C852C4BD1}"/>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6="http://schemas.microsoft.com/office/drawing/2014/chart" uri="{C3380CC4-5D6E-409C-BE32-E72D297353CC}">
                  <c16:uniqueId val="{00000006-5D19-6C45-BF0B-0E1C852C4B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'Ark2'!$B$28:$D$28</c:f>
              <c:strCache>
                <c:ptCount val="3"/>
                <c:pt idx="0">
                  <c:v>Nuværende elever</c:v>
                </c:pt>
                <c:pt idx="1">
                  <c:v>Dimittender</c:v>
                </c:pt>
                <c:pt idx="2">
                  <c:v>Frafaldne elever</c:v>
                </c:pt>
              </c:strCache>
            </c:strRef>
          </c:cat>
          <c:val>
            <c:numRef>
              <c:f>'Ark2'!$B$33:$D$33</c:f>
              <c:numCache>
                <c:formatCode>0%</c:formatCode>
                <c:ptCount val="3"/>
                <c:pt idx="0">
                  <c:v>1.6129032258064498E-2</c:v>
                </c:pt>
                <c:pt idx="1">
                  <c:v>1.1494252873563199E-2</c:v>
                </c:pt>
                <c:pt idx="2">
                  <c:v>0.14285714285714299</c:v>
                </c:pt>
              </c:numCache>
            </c:numRef>
          </c:val>
          <c:extLst>
            <c:ext xmlns:c16="http://schemas.microsoft.com/office/drawing/2014/chart" uri="{C3380CC4-5D6E-409C-BE32-E72D297353CC}">
              <c16:uniqueId val="{00000007-5D19-6C45-BF0B-0E1C852C4BD1}"/>
            </c:ext>
          </c:extLst>
        </c:ser>
        <c:ser>
          <c:idx val="5"/>
          <c:order val="5"/>
          <c:tx>
            <c:strRef>
              <c:f>'Ark2'!$A$34</c:f>
              <c:strCache>
                <c:ptCount val="1"/>
                <c:pt idx="0">
                  <c:v>Ved ikke</c:v>
                </c:pt>
              </c:strCache>
            </c:strRef>
          </c:tx>
          <c:spPr>
            <a:solidFill>
              <a:srgbClr val="B9B9B9"/>
            </a:solidFill>
            <a:ln>
              <a:noFill/>
            </a:ln>
            <a:effectLst/>
          </c:spPr>
          <c:invertIfNegative val="0"/>
          <c:dLbls>
            <c:dLbl>
              <c:idx val="1"/>
              <c:layout>
                <c:manualLayout>
                  <c:x val="0.13158977693470306"/>
                  <c:y val="6.302440210561049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D19-6C45-BF0B-0E1C852C4B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'Ark2'!$B$28:$D$28</c:f>
              <c:strCache>
                <c:ptCount val="3"/>
                <c:pt idx="0">
                  <c:v>Nuværende elever</c:v>
                </c:pt>
                <c:pt idx="1">
                  <c:v>Dimittender</c:v>
                </c:pt>
                <c:pt idx="2">
                  <c:v>Frafaldne elever</c:v>
                </c:pt>
              </c:strCache>
            </c:strRef>
          </c:cat>
          <c:val>
            <c:numRef>
              <c:f>'Ark2'!$B$34:$D$34</c:f>
              <c:numCache>
                <c:formatCode>0%</c:formatCode>
                <c:ptCount val="3"/>
                <c:pt idx="0">
                  <c:v>1.0752688172042999E-2</c:v>
                </c:pt>
                <c:pt idx="1">
                  <c:v>2.2988505747126398E-2</c:v>
                </c:pt>
                <c:pt idx="2">
                  <c:v>0.19047619047618999</c:v>
                </c:pt>
              </c:numCache>
            </c:numRef>
          </c:val>
          <c:extLst>
            <c:ext xmlns:c16="http://schemas.microsoft.com/office/drawing/2014/chart" uri="{C3380CC4-5D6E-409C-BE32-E72D297353CC}">
              <c16:uniqueId val="{00000009-5D19-6C45-BF0B-0E1C852C4BD1}"/>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'Ark1'!$C$366</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'Ark1'!$B$367</c:f>
              <c:strCache>
                <c:ptCount val="1"/>
                <c:pt idx="0">
                  <c:v>Vi hyrer lærlinge, når de er færdige med deres uddannelse</c:v>
                </c:pt>
              </c:strCache>
            </c:strRef>
          </c:cat>
          <c:val>
            <c:numRef>
              <c:f>'Ark1'!$C$367</c:f>
              <c:numCache>
                <c:formatCode>0%</c:formatCode>
                <c:ptCount val="1"/>
                <c:pt idx="0">
                  <c:v>0.28000000000000003</c:v>
                </c:pt>
              </c:numCache>
            </c:numRef>
          </c:val>
          <c:extLst>
            <c:ext xmlns:c16="http://schemas.microsoft.com/office/drawing/2014/chart" uri="{C3380CC4-5D6E-409C-BE32-E72D297353CC}">
              <c16:uniqueId val="{00000000-3B28-A547-97AC-7119E4ED7697}"/>
            </c:ext>
          </c:extLst>
        </c:ser>
        <c:ser>
          <c:idx val="1"/>
          <c:order val="1"/>
          <c:tx>
            <c:strRef>
              <c:f>'Ark1'!$D$366</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'Ark1'!$B$367</c:f>
              <c:strCache>
                <c:ptCount val="1"/>
                <c:pt idx="0">
                  <c:v>Vi hyrer lærlinge, når de er færdige med deres uddannelse</c:v>
                </c:pt>
              </c:strCache>
            </c:strRef>
          </c:cat>
          <c:val>
            <c:numRef>
              <c:f>'Ark1'!$D$367</c:f>
              <c:numCache>
                <c:formatCode>0%</c:formatCode>
                <c:ptCount val="1"/>
                <c:pt idx="0">
                  <c:v>0.44</c:v>
                </c:pt>
              </c:numCache>
            </c:numRef>
          </c:val>
          <c:extLst>
            <c:ext xmlns:c16="http://schemas.microsoft.com/office/drawing/2014/chart" uri="{C3380CC4-5D6E-409C-BE32-E72D297353CC}">
              <c16:uniqueId val="{00000001-3B28-A547-97AC-7119E4ED7697}"/>
            </c:ext>
          </c:extLst>
        </c:ser>
        <c:ser>
          <c:idx val="2"/>
          <c:order val="2"/>
          <c:tx>
            <c:strRef>
              <c:f>'Ark1'!$E$366</c:f>
              <c:strCache>
                <c:ptCount val="1"/>
                <c:pt idx="0">
                  <c:v>Hverken enig/uenig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'Ark1'!$B$367</c:f>
              <c:strCache>
                <c:ptCount val="1"/>
                <c:pt idx="0">
                  <c:v>Vi hyrer lærlinge, når de er færdige med deres uddannelse</c:v>
                </c:pt>
              </c:strCache>
            </c:strRef>
          </c:cat>
          <c:val>
            <c:numRef>
              <c:f>'Ark1'!$E$367</c:f>
              <c:numCache>
                <c:formatCode>0%</c:formatCode>
                <c:ptCount val="1"/>
                <c:pt idx="0">
                  <c:v>0.06</c:v>
                </c:pt>
              </c:numCache>
            </c:numRef>
          </c:val>
          <c:extLst>
            <c:ext xmlns:c16="http://schemas.microsoft.com/office/drawing/2014/chart" uri="{C3380CC4-5D6E-409C-BE32-E72D297353CC}">
              <c16:uniqueId val="{00000002-3B28-A547-97AC-7119E4ED7697}"/>
            </c:ext>
          </c:extLst>
        </c:ser>
        <c:ser>
          <c:idx val="3"/>
          <c:order val="3"/>
          <c:tx>
            <c:strRef>
              <c:f>'Ark1'!$F$366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'Ark1'!$B$367</c:f>
              <c:strCache>
                <c:ptCount val="1"/>
                <c:pt idx="0">
                  <c:v>Vi hyrer lærlinge, når de er færdige med deres uddannelse</c:v>
                </c:pt>
              </c:strCache>
            </c:strRef>
          </c:cat>
          <c:val>
            <c:numRef>
              <c:f>'Ark1'!$F$367</c:f>
              <c:numCache>
                <c:formatCode>0%</c:formatCode>
                <c:ptCount val="1"/>
                <c:pt idx="0">
                  <c:v>0.12</c:v>
                </c:pt>
              </c:numCache>
            </c:numRef>
          </c:val>
          <c:extLst>
            <c:ext xmlns:c16="http://schemas.microsoft.com/office/drawing/2014/chart" uri="{C3380CC4-5D6E-409C-BE32-E72D297353CC}">
              <c16:uniqueId val="{00000003-3B28-A547-97AC-7119E4ED7697}"/>
            </c:ext>
          </c:extLst>
        </c:ser>
        <c:ser>
          <c:idx val="4"/>
          <c:order val="4"/>
          <c:tx>
            <c:strRef>
              <c:f>'Ark1'!$G$366</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'Ark1'!$B$367</c:f>
              <c:strCache>
                <c:ptCount val="1"/>
                <c:pt idx="0">
                  <c:v>Vi hyrer lærlinge, når de er færdige med deres uddannelse</c:v>
                </c:pt>
              </c:strCache>
            </c:strRef>
          </c:cat>
          <c:val>
            <c:numRef>
              <c:f>'Ark1'!$G$367</c:f>
              <c:numCache>
                <c:formatCode>0%</c:formatCode>
                <c:ptCount val="1"/>
                <c:pt idx="0">
                  <c:v>0.02</c:v>
                </c:pt>
              </c:numCache>
            </c:numRef>
          </c:val>
          <c:extLst>
            <c:ext xmlns:c16="http://schemas.microsoft.com/office/drawing/2014/chart" uri="{C3380CC4-5D6E-409C-BE32-E72D297353CC}">
              <c16:uniqueId val="{00000004-3B28-A547-97AC-7119E4ED7697}"/>
            </c:ext>
          </c:extLst>
        </c:ser>
        <c:ser>
          <c:idx val="5"/>
          <c:order val="5"/>
          <c:tx>
            <c:strRef>
              <c:f>'Ark1'!$H$366</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28-A547-97AC-7119E4ED76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'Ark1'!$B$367</c:f>
              <c:strCache>
                <c:ptCount val="1"/>
                <c:pt idx="0">
                  <c:v>Vi hyrer lærlinge, når de er færdige med deres uddannelse</c:v>
                </c:pt>
              </c:strCache>
            </c:strRef>
          </c:cat>
          <c:val>
            <c:numRef>
              <c:f>'Ark1'!$H$367</c:f>
              <c:numCache>
                <c:formatCode>0%</c:formatCode>
                <c:ptCount val="1"/>
                <c:pt idx="0">
                  <c:v>0.08</c:v>
                </c:pt>
              </c:numCache>
            </c:numRef>
          </c:val>
          <c:extLst>
            <c:ext xmlns:c16="http://schemas.microsoft.com/office/drawing/2014/chart" uri="{C3380CC4-5D6E-409C-BE32-E72D297353CC}">
              <c16:uniqueId val="{00000006-3B28-A547-97AC-7119E4ED7697}"/>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1"/>
        <c:axPos val="b"/>
        <c:numFmt formatCode="General" sourceLinked="1"/>
        <c:majorTickMark val="none"/>
        <c:minorTickMark val="none"/>
        <c:tickLblPos val="nextTo"/>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social!$B$58</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social!$C$57:$E$57</c:f>
              <c:strCache>
                <c:ptCount val="3"/>
                <c:pt idx="0">
                  <c:v>Nuværende elver</c:v>
                </c:pt>
                <c:pt idx="1">
                  <c:v>Dimittender</c:v>
                </c:pt>
                <c:pt idx="2">
                  <c:v>Frafaldne elever</c:v>
                </c:pt>
              </c:strCache>
            </c:strRef>
          </c:cat>
          <c:val>
            <c:numRef>
              <c:f>social!$C$58:$E$58</c:f>
              <c:numCache>
                <c:formatCode>0%</c:formatCode>
                <c:ptCount val="3"/>
                <c:pt idx="0">
                  <c:v>3.91061452513966E-2</c:v>
                </c:pt>
                <c:pt idx="1">
                  <c:v>8.1395348837209294E-2</c:v>
                </c:pt>
                <c:pt idx="2">
                  <c:v>0.19047619047618999</c:v>
                </c:pt>
              </c:numCache>
            </c:numRef>
          </c:val>
          <c:extLst>
            <c:ext xmlns:c16="http://schemas.microsoft.com/office/drawing/2014/chart" uri="{C3380CC4-5D6E-409C-BE32-E72D297353CC}">
              <c16:uniqueId val="{00000000-18FC-4947-BE2E-7D60BF011679}"/>
            </c:ext>
          </c:extLst>
        </c:ser>
        <c:ser>
          <c:idx val="1"/>
          <c:order val="1"/>
          <c:tx>
            <c:strRef>
              <c:f>social!$B$59</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social!$C$57:$E$57</c:f>
              <c:strCache>
                <c:ptCount val="3"/>
                <c:pt idx="0">
                  <c:v>Nuværende elver</c:v>
                </c:pt>
                <c:pt idx="1">
                  <c:v>Dimittender</c:v>
                </c:pt>
                <c:pt idx="2">
                  <c:v>Frafaldne elever</c:v>
                </c:pt>
              </c:strCache>
            </c:strRef>
          </c:cat>
          <c:val>
            <c:numRef>
              <c:f>social!$C$59:$E$59</c:f>
              <c:numCache>
                <c:formatCode>0%</c:formatCode>
                <c:ptCount val="3"/>
                <c:pt idx="0">
                  <c:v>0.14525139664804501</c:v>
                </c:pt>
                <c:pt idx="1">
                  <c:v>0.116279069767442</c:v>
                </c:pt>
                <c:pt idx="2">
                  <c:v>0.14285714285714299</c:v>
                </c:pt>
              </c:numCache>
            </c:numRef>
          </c:val>
          <c:extLst>
            <c:ext xmlns:c16="http://schemas.microsoft.com/office/drawing/2014/chart" uri="{C3380CC4-5D6E-409C-BE32-E72D297353CC}">
              <c16:uniqueId val="{00000001-18FC-4947-BE2E-7D60BF011679}"/>
            </c:ext>
          </c:extLst>
        </c:ser>
        <c:ser>
          <c:idx val="2"/>
          <c:order val="2"/>
          <c:tx>
            <c:strRef>
              <c:f>social!$B$60</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social!$C$57:$E$57</c:f>
              <c:strCache>
                <c:ptCount val="3"/>
                <c:pt idx="0">
                  <c:v>Nuværende elver</c:v>
                </c:pt>
                <c:pt idx="1">
                  <c:v>Dimittender</c:v>
                </c:pt>
                <c:pt idx="2">
                  <c:v>Frafaldne elever</c:v>
                </c:pt>
              </c:strCache>
            </c:strRef>
          </c:cat>
          <c:val>
            <c:numRef>
              <c:f>social!$C$60:$E$60</c:f>
              <c:numCache>
                <c:formatCode>0%</c:formatCode>
                <c:ptCount val="3"/>
                <c:pt idx="0">
                  <c:v>0.35754189944134102</c:v>
                </c:pt>
                <c:pt idx="1">
                  <c:v>0.31395348837209303</c:v>
                </c:pt>
                <c:pt idx="2">
                  <c:v>0.33333333333333298</c:v>
                </c:pt>
              </c:numCache>
            </c:numRef>
          </c:val>
          <c:extLst>
            <c:ext xmlns:c16="http://schemas.microsoft.com/office/drawing/2014/chart" uri="{C3380CC4-5D6E-409C-BE32-E72D297353CC}">
              <c16:uniqueId val="{00000002-18FC-4947-BE2E-7D60BF011679}"/>
            </c:ext>
          </c:extLst>
        </c:ser>
        <c:ser>
          <c:idx val="3"/>
          <c:order val="3"/>
          <c:tx>
            <c:strRef>
              <c:f>social!$B$61</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social!$C$57:$E$57</c:f>
              <c:strCache>
                <c:ptCount val="3"/>
                <c:pt idx="0">
                  <c:v>Nuværende elver</c:v>
                </c:pt>
                <c:pt idx="1">
                  <c:v>Dimittender</c:v>
                </c:pt>
                <c:pt idx="2">
                  <c:v>Frafaldne elever</c:v>
                </c:pt>
              </c:strCache>
            </c:strRef>
          </c:cat>
          <c:val>
            <c:numRef>
              <c:f>social!$C$61:$E$61</c:f>
              <c:numCache>
                <c:formatCode>0%</c:formatCode>
                <c:ptCount val="3"/>
                <c:pt idx="0">
                  <c:v>0.17877094972067001</c:v>
                </c:pt>
                <c:pt idx="1">
                  <c:v>0.186046511627907</c:v>
                </c:pt>
                <c:pt idx="2">
                  <c:v>4.7619047619047603E-2</c:v>
                </c:pt>
              </c:numCache>
            </c:numRef>
          </c:val>
          <c:extLst>
            <c:ext xmlns:c16="http://schemas.microsoft.com/office/drawing/2014/chart" uri="{C3380CC4-5D6E-409C-BE32-E72D297353CC}">
              <c16:uniqueId val="{00000003-18FC-4947-BE2E-7D60BF011679}"/>
            </c:ext>
          </c:extLst>
        </c:ser>
        <c:ser>
          <c:idx val="4"/>
          <c:order val="4"/>
          <c:tx>
            <c:strRef>
              <c:f>social!$B$62</c:f>
              <c:strCache>
                <c:ptCount val="1"/>
                <c:pt idx="0">
                  <c:v>Meget uenig</c:v>
                </c:pt>
              </c:strCache>
            </c:strRef>
          </c:tx>
          <c:spPr>
            <a:solidFill>
              <a:srgbClr val="DC295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6-18FC-4947-BE2E-7D60BF01167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social!$C$57:$E$57</c:f>
              <c:strCache>
                <c:ptCount val="3"/>
                <c:pt idx="0">
                  <c:v>Nuværende elver</c:v>
                </c:pt>
                <c:pt idx="1">
                  <c:v>Dimittender</c:v>
                </c:pt>
                <c:pt idx="2">
                  <c:v>Frafaldne elever</c:v>
                </c:pt>
              </c:strCache>
            </c:strRef>
          </c:cat>
          <c:val>
            <c:numRef>
              <c:f>social!$C$62:$E$62</c:f>
              <c:numCache>
                <c:formatCode>0%</c:formatCode>
                <c:ptCount val="3"/>
                <c:pt idx="0">
                  <c:v>7.8212290502793297E-2</c:v>
                </c:pt>
                <c:pt idx="1">
                  <c:v>0.104651162790698</c:v>
                </c:pt>
                <c:pt idx="2">
                  <c:v>0</c:v>
                </c:pt>
              </c:numCache>
            </c:numRef>
          </c:val>
          <c:extLst>
            <c:ext xmlns:c16="http://schemas.microsoft.com/office/drawing/2014/chart" uri="{C3380CC4-5D6E-409C-BE32-E72D297353CC}">
              <c16:uniqueId val="{00000004-18FC-4947-BE2E-7D60BF011679}"/>
            </c:ext>
          </c:extLst>
        </c:ser>
        <c:ser>
          <c:idx val="5"/>
          <c:order val="5"/>
          <c:tx>
            <c:strRef>
              <c:f>social!$B$63</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social!$C$57:$E$57</c:f>
              <c:strCache>
                <c:ptCount val="3"/>
                <c:pt idx="0">
                  <c:v>Nuværende elver</c:v>
                </c:pt>
                <c:pt idx="1">
                  <c:v>Dimittender</c:v>
                </c:pt>
                <c:pt idx="2">
                  <c:v>Frafaldne elever</c:v>
                </c:pt>
              </c:strCache>
            </c:strRef>
          </c:cat>
          <c:val>
            <c:numRef>
              <c:f>social!$C$63:$E$63</c:f>
              <c:numCache>
                <c:formatCode>0%</c:formatCode>
                <c:ptCount val="3"/>
                <c:pt idx="0">
                  <c:v>0.20111731843575401</c:v>
                </c:pt>
                <c:pt idx="1">
                  <c:v>0.19767441860465099</c:v>
                </c:pt>
                <c:pt idx="2">
                  <c:v>0.28571428571428598</c:v>
                </c:pt>
              </c:numCache>
            </c:numRef>
          </c:val>
          <c:extLst>
            <c:ext xmlns:c16="http://schemas.microsoft.com/office/drawing/2014/chart" uri="{C3380CC4-5D6E-409C-BE32-E72D297353CC}">
              <c16:uniqueId val="{00000005-18FC-4947-BE2E-7D60BF011679}"/>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social!$B$23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social!$C$22:$E$22</c:f>
              <c:strCache>
                <c:ptCount val="3"/>
                <c:pt idx="0">
                  <c:v>Nuværende elver</c:v>
                </c:pt>
                <c:pt idx="1">
                  <c:v>Dimittender</c:v>
                </c:pt>
                <c:pt idx="2">
                  <c:v>Frafaldne elever</c:v>
                </c:pt>
              </c:strCache>
            </c:strRef>
          </c:cat>
          <c:val>
            <c:numRef>
              <c:f>social!$C$23:$E$23</c:f>
              <c:numCache>
                <c:formatCode>0%</c:formatCode>
                <c:ptCount val="3"/>
                <c:pt idx="0">
                  <c:v>0.106145251396648</c:v>
                </c:pt>
                <c:pt idx="1">
                  <c:v>0.22093023255814001</c:v>
                </c:pt>
                <c:pt idx="2">
                  <c:v>0.19047619047618999</c:v>
                </c:pt>
              </c:numCache>
            </c:numRef>
          </c:val>
          <c:extLst>
            <c:ext xmlns:c16="http://schemas.microsoft.com/office/drawing/2014/chart" uri="{C3380CC4-5D6E-409C-BE32-E72D297353CC}">
              <c16:uniqueId val="{00000000-69B2-7447-8C42-55BD97C78E8E}"/>
            </c:ext>
          </c:extLst>
        </c:ser>
        <c:ser>
          <c:idx val="1"/>
          <c:order val="1"/>
          <c:tx>
            <c:strRef>
              <c:f>social!$B$24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social!$C$22:$E$22</c:f>
              <c:strCache>
                <c:ptCount val="3"/>
                <c:pt idx="0">
                  <c:v>Nuværende elver</c:v>
                </c:pt>
                <c:pt idx="1">
                  <c:v>Dimittender</c:v>
                </c:pt>
                <c:pt idx="2">
                  <c:v>Frafaldne elever</c:v>
                </c:pt>
              </c:strCache>
            </c:strRef>
          </c:cat>
          <c:val>
            <c:numRef>
              <c:f>social!$C$24:$E$24</c:f>
              <c:numCache>
                <c:formatCode>0%</c:formatCode>
                <c:ptCount val="3"/>
                <c:pt idx="0">
                  <c:v>0.31843575418994402</c:v>
                </c:pt>
                <c:pt idx="1">
                  <c:v>0.39534883720930197</c:v>
                </c:pt>
                <c:pt idx="2">
                  <c:v>4.7619047619047603E-2</c:v>
                </c:pt>
              </c:numCache>
            </c:numRef>
          </c:val>
          <c:extLst>
            <c:ext xmlns:c16="http://schemas.microsoft.com/office/drawing/2014/chart" uri="{C3380CC4-5D6E-409C-BE32-E72D297353CC}">
              <c16:uniqueId val="{00000001-69B2-7447-8C42-55BD97C78E8E}"/>
            </c:ext>
          </c:extLst>
        </c:ser>
        <c:ser>
          <c:idx val="2"/>
          <c:order val="2"/>
          <c:tx>
            <c:strRef>
              <c:f>social!$B$25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social!$C$22:$E$22</c:f>
              <c:strCache>
                <c:ptCount val="3"/>
                <c:pt idx="0">
                  <c:v>Nuværende elver</c:v>
                </c:pt>
                <c:pt idx="1">
                  <c:v>Dimittender</c:v>
                </c:pt>
                <c:pt idx="2">
                  <c:v>Frafaldne elever</c:v>
                </c:pt>
              </c:strCache>
            </c:strRef>
          </c:cat>
          <c:val>
            <c:numRef>
              <c:f>social!$C$25:$E$25</c:f>
              <c:numCache>
                <c:formatCode>0%</c:formatCode>
                <c:ptCount val="3"/>
                <c:pt idx="0">
                  <c:v>0.26256983240223503</c:v>
                </c:pt>
                <c:pt idx="1">
                  <c:v>0.19767441860465099</c:v>
                </c:pt>
                <c:pt idx="2">
                  <c:v>0.19047619047618999</c:v>
                </c:pt>
              </c:numCache>
            </c:numRef>
          </c:val>
          <c:extLst>
            <c:ext xmlns:c16="http://schemas.microsoft.com/office/drawing/2014/chart" uri="{C3380CC4-5D6E-409C-BE32-E72D297353CC}">
              <c16:uniqueId val="{00000002-69B2-7447-8C42-55BD97C78E8E}"/>
            </c:ext>
          </c:extLst>
        </c:ser>
        <c:ser>
          <c:idx val="3"/>
          <c:order val="3"/>
          <c:tx>
            <c:strRef>
              <c:f>social!$B$26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social!$C$22:$E$22</c:f>
              <c:strCache>
                <c:ptCount val="3"/>
                <c:pt idx="0">
                  <c:v>Nuværende elver</c:v>
                </c:pt>
                <c:pt idx="1">
                  <c:v>Dimittender</c:v>
                </c:pt>
                <c:pt idx="2">
                  <c:v>Frafaldne elever</c:v>
                </c:pt>
              </c:strCache>
            </c:strRef>
          </c:cat>
          <c:val>
            <c:numRef>
              <c:f>social!$C$26:$E$26</c:f>
              <c:numCache>
                <c:formatCode>0%</c:formatCode>
                <c:ptCount val="3"/>
                <c:pt idx="0">
                  <c:v>4.4692737430167599E-2</c:v>
                </c:pt>
                <c:pt idx="1">
                  <c:v>3.4883720930232599E-2</c:v>
                </c:pt>
                <c:pt idx="2">
                  <c:v>4.7619047619047603E-2</c:v>
                </c:pt>
              </c:numCache>
            </c:numRef>
          </c:val>
          <c:extLst>
            <c:ext xmlns:c16="http://schemas.microsoft.com/office/drawing/2014/chart" uri="{C3380CC4-5D6E-409C-BE32-E72D297353CC}">
              <c16:uniqueId val="{00000003-69B2-7447-8C42-55BD97C78E8E}"/>
            </c:ext>
          </c:extLst>
        </c:ser>
        <c:ser>
          <c:idx val="4"/>
          <c:order val="4"/>
          <c:tx>
            <c:strRef>
              <c:f>social!$B$27</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social!$C$22:$E$22</c:f>
              <c:strCache>
                <c:ptCount val="3"/>
                <c:pt idx="0">
                  <c:v>Nuværende elver</c:v>
                </c:pt>
                <c:pt idx="1">
                  <c:v>Dimittender</c:v>
                </c:pt>
                <c:pt idx="2">
                  <c:v>Frafaldne elever</c:v>
                </c:pt>
              </c:strCache>
            </c:strRef>
          </c:cat>
          <c:val>
            <c:numRef>
              <c:f>social!$C$27:$E$27</c:f>
              <c:numCache>
                <c:formatCode>0%</c:formatCode>
                <c:ptCount val="3"/>
                <c:pt idx="0">
                  <c:v>3.3519553072625698E-2</c:v>
                </c:pt>
                <c:pt idx="1">
                  <c:v>5.8139534883720902E-2</c:v>
                </c:pt>
                <c:pt idx="2">
                  <c:v>0</c:v>
                </c:pt>
              </c:numCache>
            </c:numRef>
          </c:val>
          <c:extLst>
            <c:ext xmlns:c16="http://schemas.microsoft.com/office/drawing/2014/chart" uri="{C3380CC4-5D6E-409C-BE32-E72D297353CC}">
              <c16:uniqueId val="{00000004-69B2-7447-8C42-55BD97C78E8E}"/>
            </c:ext>
          </c:extLst>
        </c:ser>
        <c:ser>
          <c:idx val="5"/>
          <c:order val="5"/>
          <c:tx>
            <c:strRef>
              <c:f>social!$B$28</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social!$C$22:$E$22</c:f>
              <c:strCache>
                <c:ptCount val="3"/>
                <c:pt idx="0">
                  <c:v>Nuværende elver</c:v>
                </c:pt>
                <c:pt idx="1">
                  <c:v>Dimittender</c:v>
                </c:pt>
                <c:pt idx="2">
                  <c:v>Frafaldne elever</c:v>
                </c:pt>
              </c:strCache>
            </c:strRef>
          </c:cat>
          <c:val>
            <c:numRef>
              <c:f>social!$C$28:$E$28</c:f>
              <c:numCache>
                <c:formatCode>0%</c:formatCode>
                <c:ptCount val="3"/>
                <c:pt idx="0">
                  <c:v>0.23463687150838</c:v>
                </c:pt>
                <c:pt idx="1">
                  <c:v>9.3023255813953501E-2</c:v>
                </c:pt>
                <c:pt idx="2">
                  <c:v>0.52380952380952395</c:v>
                </c:pt>
              </c:numCache>
            </c:numRef>
          </c:val>
          <c:extLst>
            <c:ext xmlns:c16="http://schemas.microsoft.com/office/drawing/2014/chart" uri="{C3380CC4-5D6E-409C-BE32-E72D297353CC}">
              <c16:uniqueId val="{00000005-69B2-7447-8C42-55BD97C78E8E}"/>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social!$B$14</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social!$C$13:$E$13</c:f>
              <c:strCache>
                <c:ptCount val="3"/>
                <c:pt idx="0">
                  <c:v>Nuværende elver</c:v>
                </c:pt>
                <c:pt idx="1">
                  <c:v>Dimittender</c:v>
                </c:pt>
                <c:pt idx="2">
                  <c:v>Frafaldne elever</c:v>
                </c:pt>
              </c:strCache>
            </c:strRef>
          </c:cat>
          <c:val>
            <c:numRef>
              <c:f>social!$C$14:$E$14</c:f>
              <c:numCache>
                <c:formatCode>0%</c:formatCode>
                <c:ptCount val="3"/>
                <c:pt idx="0">
                  <c:v>0.14525139664804501</c:v>
                </c:pt>
                <c:pt idx="1">
                  <c:v>0.24418604651162801</c:v>
                </c:pt>
                <c:pt idx="2">
                  <c:v>0.19047619047618999</c:v>
                </c:pt>
              </c:numCache>
            </c:numRef>
          </c:val>
          <c:extLst>
            <c:ext xmlns:c16="http://schemas.microsoft.com/office/drawing/2014/chart" uri="{C3380CC4-5D6E-409C-BE32-E72D297353CC}">
              <c16:uniqueId val="{00000000-948E-9747-B874-1CFBEAD73C81}"/>
            </c:ext>
          </c:extLst>
        </c:ser>
        <c:ser>
          <c:idx val="1"/>
          <c:order val="1"/>
          <c:tx>
            <c:strRef>
              <c:f>social!$B$15</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social!$C$13:$E$13</c:f>
              <c:strCache>
                <c:ptCount val="3"/>
                <c:pt idx="0">
                  <c:v>Nuværende elver</c:v>
                </c:pt>
                <c:pt idx="1">
                  <c:v>Dimittender</c:v>
                </c:pt>
                <c:pt idx="2">
                  <c:v>Frafaldne elever</c:v>
                </c:pt>
              </c:strCache>
            </c:strRef>
          </c:cat>
          <c:val>
            <c:numRef>
              <c:f>social!$C$15:$E$15</c:f>
              <c:numCache>
                <c:formatCode>0%</c:formatCode>
                <c:ptCount val="3"/>
                <c:pt idx="0">
                  <c:v>0.31843575418994402</c:v>
                </c:pt>
                <c:pt idx="1">
                  <c:v>0.27906976744186002</c:v>
                </c:pt>
                <c:pt idx="2">
                  <c:v>0.19047619047618999</c:v>
                </c:pt>
              </c:numCache>
            </c:numRef>
          </c:val>
          <c:extLst>
            <c:ext xmlns:c16="http://schemas.microsoft.com/office/drawing/2014/chart" uri="{C3380CC4-5D6E-409C-BE32-E72D297353CC}">
              <c16:uniqueId val="{00000001-948E-9747-B874-1CFBEAD73C81}"/>
            </c:ext>
          </c:extLst>
        </c:ser>
        <c:ser>
          <c:idx val="2"/>
          <c:order val="2"/>
          <c:tx>
            <c:strRef>
              <c:f>social!$B$16</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social!$C$13:$E$13</c:f>
              <c:strCache>
                <c:ptCount val="3"/>
                <c:pt idx="0">
                  <c:v>Nuværende elver</c:v>
                </c:pt>
                <c:pt idx="1">
                  <c:v>Dimittender</c:v>
                </c:pt>
                <c:pt idx="2">
                  <c:v>Frafaldne elever</c:v>
                </c:pt>
              </c:strCache>
            </c:strRef>
          </c:cat>
          <c:val>
            <c:numRef>
              <c:f>social!$C$16:$E$16</c:f>
              <c:numCache>
                <c:formatCode>0%</c:formatCode>
                <c:ptCount val="3"/>
                <c:pt idx="0">
                  <c:v>0.245810055865922</c:v>
                </c:pt>
                <c:pt idx="1">
                  <c:v>0.186046511627907</c:v>
                </c:pt>
                <c:pt idx="2">
                  <c:v>0.238095238095238</c:v>
                </c:pt>
              </c:numCache>
            </c:numRef>
          </c:val>
          <c:extLst>
            <c:ext xmlns:c16="http://schemas.microsoft.com/office/drawing/2014/chart" uri="{C3380CC4-5D6E-409C-BE32-E72D297353CC}">
              <c16:uniqueId val="{00000002-948E-9747-B874-1CFBEAD73C81}"/>
            </c:ext>
          </c:extLst>
        </c:ser>
        <c:ser>
          <c:idx val="3"/>
          <c:order val="3"/>
          <c:tx>
            <c:strRef>
              <c:f>social!$B$17</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social!$C$13:$E$13</c:f>
              <c:strCache>
                <c:ptCount val="3"/>
                <c:pt idx="0">
                  <c:v>Nuværende elver</c:v>
                </c:pt>
                <c:pt idx="1">
                  <c:v>Dimittender</c:v>
                </c:pt>
                <c:pt idx="2">
                  <c:v>Frafaldne elever</c:v>
                </c:pt>
              </c:strCache>
            </c:strRef>
          </c:cat>
          <c:val>
            <c:numRef>
              <c:f>social!$C$17:$E$17</c:f>
              <c:numCache>
                <c:formatCode>0%</c:formatCode>
                <c:ptCount val="3"/>
                <c:pt idx="0">
                  <c:v>6.7039106145251395E-2</c:v>
                </c:pt>
                <c:pt idx="1">
                  <c:v>4.6511627906976702E-2</c:v>
                </c:pt>
                <c:pt idx="2">
                  <c:v>9.5238095238095205E-2</c:v>
                </c:pt>
              </c:numCache>
            </c:numRef>
          </c:val>
          <c:extLst>
            <c:ext xmlns:c16="http://schemas.microsoft.com/office/drawing/2014/chart" uri="{C3380CC4-5D6E-409C-BE32-E72D297353CC}">
              <c16:uniqueId val="{00000003-948E-9747-B874-1CFBEAD73C81}"/>
            </c:ext>
          </c:extLst>
        </c:ser>
        <c:ser>
          <c:idx val="4"/>
          <c:order val="4"/>
          <c:tx>
            <c:strRef>
              <c:f>social!$B$18</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social!$C$13:$E$13</c:f>
              <c:strCache>
                <c:ptCount val="3"/>
                <c:pt idx="0">
                  <c:v>Nuværende elver</c:v>
                </c:pt>
                <c:pt idx="1">
                  <c:v>Dimittender</c:v>
                </c:pt>
                <c:pt idx="2">
                  <c:v>Frafaldne elever</c:v>
                </c:pt>
              </c:strCache>
            </c:strRef>
          </c:cat>
          <c:val>
            <c:numRef>
              <c:f>social!$C$18:$E$18</c:f>
              <c:numCache>
                <c:formatCode>0%</c:formatCode>
                <c:ptCount val="3"/>
                <c:pt idx="0">
                  <c:v>5.5865921787709501E-2</c:v>
                </c:pt>
                <c:pt idx="1">
                  <c:v>4.6511627906976702E-2</c:v>
                </c:pt>
                <c:pt idx="2">
                  <c:v>4.7619047619047603E-2</c:v>
                </c:pt>
              </c:numCache>
            </c:numRef>
          </c:val>
          <c:extLst>
            <c:ext xmlns:c16="http://schemas.microsoft.com/office/drawing/2014/chart" uri="{C3380CC4-5D6E-409C-BE32-E72D297353CC}">
              <c16:uniqueId val="{00000004-948E-9747-B874-1CFBEAD73C81}"/>
            </c:ext>
          </c:extLst>
        </c:ser>
        <c:ser>
          <c:idx val="5"/>
          <c:order val="5"/>
          <c:tx>
            <c:strRef>
              <c:f>social!$B$19</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social!$C$13:$E$13</c:f>
              <c:strCache>
                <c:ptCount val="3"/>
                <c:pt idx="0">
                  <c:v>Nuværende elver</c:v>
                </c:pt>
                <c:pt idx="1">
                  <c:v>Dimittender</c:v>
                </c:pt>
                <c:pt idx="2">
                  <c:v>Frafaldne elever</c:v>
                </c:pt>
              </c:strCache>
            </c:strRef>
          </c:cat>
          <c:val>
            <c:numRef>
              <c:f>social!$C$19:$E$19</c:f>
              <c:numCache>
                <c:formatCode>0%</c:formatCode>
                <c:ptCount val="3"/>
                <c:pt idx="0">
                  <c:v>0.16759776536312801</c:v>
                </c:pt>
                <c:pt idx="1">
                  <c:v>0.19767441860465099</c:v>
                </c:pt>
                <c:pt idx="2">
                  <c:v>0.238095238095238</c:v>
                </c:pt>
              </c:numCache>
            </c:numRef>
          </c:val>
          <c:extLst>
            <c:ext xmlns:c16="http://schemas.microsoft.com/office/drawing/2014/chart" uri="{C3380CC4-5D6E-409C-BE32-E72D297353CC}">
              <c16:uniqueId val="{00000005-948E-9747-B874-1CFBEAD73C81}"/>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social!$B$41</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social!$C$40:$E$40</c:f>
              <c:strCache>
                <c:ptCount val="3"/>
                <c:pt idx="0">
                  <c:v>Nuværende elver</c:v>
                </c:pt>
                <c:pt idx="1">
                  <c:v>Dimittender</c:v>
                </c:pt>
                <c:pt idx="2">
                  <c:v>Frafaldne elever</c:v>
                </c:pt>
              </c:strCache>
            </c:strRef>
          </c:cat>
          <c:val>
            <c:numRef>
              <c:f>social!$C$41:$E$41</c:f>
              <c:numCache>
                <c:formatCode>0%</c:formatCode>
                <c:ptCount val="3"/>
                <c:pt idx="0">
                  <c:v>0.25698324022346403</c:v>
                </c:pt>
                <c:pt idx="1">
                  <c:v>0.24418604651162801</c:v>
                </c:pt>
                <c:pt idx="2">
                  <c:v>9.5238095238095205E-2</c:v>
                </c:pt>
              </c:numCache>
            </c:numRef>
          </c:val>
          <c:extLst>
            <c:ext xmlns:c16="http://schemas.microsoft.com/office/drawing/2014/chart" uri="{C3380CC4-5D6E-409C-BE32-E72D297353CC}">
              <c16:uniqueId val="{00000000-1183-E648-A06B-C4BE4A85089F}"/>
            </c:ext>
          </c:extLst>
        </c:ser>
        <c:ser>
          <c:idx val="1"/>
          <c:order val="1"/>
          <c:tx>
            <c:strRef>
              <c:f>social!$B$42</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social!$C$40:$E$40</c:f>
              <c:strCache>
                <c:ptCount val="3"/>
                <c:pt idx="0">
                  <c:v>Nuværende elver</c:v>
                </c:pt>
                <c:pt idx="1">
                  <c:v>Dimittender</c:v>
                </c:pt>
                <c:pt idx="2">
                  <c:v>Frafaldne elever</c:v>
                </c:pt>
              </c:strCache>
            </c:strRef>
          </c:cat>
          <c:val>
            <c:numRef>
              <c:f>social!$C$42:$E$42</c:f>
              <c:numCache>
                <c:formatCode>0%</c:formatCode>
                <c:ptCount val="3"/>
                <c:pt idx="0">
                  <c:v>0.44134078212290501</c:v>
                </c:pt>
                <c:pt idx="1">
                  <c:v>0.418604651162791</c:v>
                </c:pt>
                <c:pt idx="2">
                  <c:v>0.28571428571428598</c:v>
                </c:pt>
              </c:numCache>
            </c:numRef>
          </c:val>
          <c:extLst>
            <c:ext xmlns:c16="http://schemas.microsoft.com/office/drawing/2014/chart" uri="{C3380CC4-5D6E-409C-BE32-E72D297353CC}">
              <c16:uniqueId val="{00000001-1183-E648-A06B-C4BE4A85089F}"/>
            </c:ext>
          </c:extLst>
        </c:ser>
        <c:ser>
          <c:idx val="2"/>
          <c:order val="2"/>
          <c:tx>
            <c:strRef>
              <c:f>social!$B$43</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social!$C$40:$E$40</c:f>
              <c:strCache>
                <c:ptCount val="3"/>
                <c:pt idx="0">
                  <c:v>Nuværende elver</c:v>
                </c:pt>
                <c:pt idx="1">
                  <c:v>Dimittender</c:v>
                </c:pt>
                <c:pt idx="2">
                  <c:v>Frafaldne elever</c:v>
                </c:pt>
              </c:strCache>
            </c:strRef>
          </c:cat>
          <c:val>
            <c:numRef>
              <c:f>social!$C$43:$E$43</c:f>
              <c:numCache>
                <c:formatCode>0%</c:formatCode>
                <c:ptCount val="3"/>
                <c:pt idx="0">
                  <c:v>0.16201117318435801</c:v>
                </c:pt>
                <c:pt idx="1">
                  <c:v>0.186046511627907</c:v>
                </c:pt>
                <c:pt idx="2">
                  <c:v>9.5238095238095205E-2</c:v>
                </c:pt>
              </c:numCache>
            </c:numRef>
          </c:val>
          <c:extLst>
            <c:ext xmlns:c16="http://schemas.microsoft.com/office/drawing/2014/chart" uri="{C3380CC4-5D6E-409C-BE32-E72D297353CC}">
              <c16:uniqueId val="{00000002-1183-E648-A06B-C4BE4A85089F}"/>
            </c:ext>
          </c:extLst>
        </c:ser>
        <c:ser>
          <c:idx val="3"/>
          <c:order val="3"/>
          <c:tx>
            <c:strRef>
              <c:f>social!$B$44</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social!$C$40:$E$40</c:f>
              <c:strCache>
                <c:ptCount val="3"/>
                <c:pt idx="0">
                  <c:v>Nuværende elver</c:v>
                </c:pt>
                <c:pt idx="1">
                  <c:v>Dimittender</c:v>
                </c:pt>
                <c:pt idx="2">
                  <c:v>Frafaldne elever</c:v>
                </c:pt>
              </c:strCache>
            </c:strRef>
          </c:cat>
          <c:val>
            <c:numRef>
              <c:f>social!$C$44:$E$44</c:f>
              <c:numCache>
                <c:formatCode>0%</c:formatCode>
                <c:ptCount val="3"/>
                <c:pt idx="0">
                  <c:v>5.0279329608938501E-2</c:v>
                </c:pt>
                <c:pt idx="1">
                  <c:v>3.4883720930232599E-2</c:v>
                </c:pt>
                <c:pt idx="2">
                  <c:v>0.19047619047618999</c:v>
                </c:pt>
              </c:numCache>
            </c:numRef>
          </c:val>
          <c:extLst>
            <c:ext xmlns:c16="http://schemas.microsoft.com/office/drawing/2014/chart" uri="{C3380CC4-5D6E-409C-BE32-E72D297353CC}">
              <c16:uniqueId val="{00000003-1183-E648-A06B-C4BE4A85089F}"/>
            </c:ext>
          </c:extLst>
        </c:ser>
        <c:ser>
          <c:idx val="4"/>
          <c:order val="4"/>
          <c:tx>
            <c:strRef>
              <c:f>social!$B$45</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social!$C$40:$E$40</c:f>
              <c:strCache>
                <c:ptCount val="3"/>
                <c:pt idx="0">
                  <c:v>Nuværende elver</c:v>
                </c:pt>
                <c:pt idx="1">
                  <c:v>Dimittender</c:v>
                </c:pt>
                <c:pt idx="2">
                  <c:v>Frafaldne elever</c:v>
                </c:pt>
              </c:strCache>
            </c:strRef>
          </c:cat>
          <c:val>
            <c:numRef>
              <c:f>social!$C$45:$E$45</c:f>
              <c:numCache>
                <c:formatCode>0%</c:formatCode>
                <c:ptCount val="3"/>
                <c:pt idx="0">
                  <c:v>3.91061452513966E-2</c:v>
                </c:pt>
                <c:pt idx="1">
                  <c:v>3.4883720930232599E-2</c:v>
                </c:pt>
                <c:pt idx="2">
                  <c:v>0.19047619047618999</c:v>
                </c:pt>
              </c:numCache>
            </c:numRef>
          </c:val>
          <c:extLst>
            <c:ext xmlns:c16="http://schemas.microsoft.com/office/drawing/2014/chart" uri="{C3380CC4-5D6E-409C-BE32-E72D297353CC}">
              <c16:uniqueId val="{00000004-1183-E648-A06B-C4BE4A85089F}"/>
            </c:ext>
          </c:extLst>
        </c:ser>
        <c:ser>
          <c:idx val="5"/>
          <c:order val="5"/>
          <c:tx>
            <c:strRef>
              <c:f>social!$B$46</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social!$C$40:$E$40</c:f>
              <c:strCache>
                <c:ptCount val="3"/>
                <c:pt idx="0">
                  <c:v>Nuværende elver</c:v>
                </c:pt>
                <c:pt idx="1">
                  <c:v>Dimittender</c:v>
                </c:pt>
                <c:pt idx="2">
                  <c:v>Frafaldne elever</c:v>
                </c:pt>
              </c:strCache>
            </c:strRef>
          </c:cat>
          <c:val>
            <c:numRef>
              <c:f>social!$C$46:$E$46</c:f>
              <c:numCache>
                <c:formatCode>0%</c:formatCode>
                <c:ptCount val="3"/>
                <c:pt idx="0">
                  <c:v>5.0279329608938501E-2</c:v>
                </c:pt>
                <c:pt idx="1">
                  <c:v>8.1395348837209294E-2</c:v>
                </c:pt>
                <c:pt idx="2">
                  <c:v>0.14285714285714299</c:v>
                </c:pt>
              </c:numCache>
            </c:numRef>
          </c:val>
          <c:extLst>
            <c:ext xmlns:c16="http://schemas.microsoft.com/office/drawing/2014/chart" uri="{C3380CC4-5D6E-409C-BE32-E72D297353CC}">
              <c16:uniqueId val="{00000005-1183-E648-A06B-C4BE4A85089F}"/>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layout>
        <c:manualLayout>
          <c:xMode val="edge"/>
          <c:yMode val="edge"/>
          <c:x val="1.2547836829909901E-2"/>
          <c:y val="0.82967165835504875"/>
          <c:w val="0.97238444215049424"/>
          <c:h val="0.151734263785544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social!$B$49</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social!$C$48:$E$48</c:f>
              <c:strCache>
                <c:ptCount val="3"/>
                <c:pt idx="0">
                  <c:v>Nuværende elver</c:v>
                </c:pt>
                <c:pt idx="1">
                  <c:v>Dimittender</c:v>
                </c:pt>
                <c:pt idx="2">
                  <c:v>Frafaldne elever</c:v>
                </c:pt>
              </c:strCache>
            </c:strRef>
          </c:cat>
          <c:val>
            <c:numRef>
              <c:f>social!$C$49:$E$49</c:f>
              <c:numCache>
                <c:formatCode>0%</c:formatCode>
                <c:ptCount val="3"/>
                <c:pt idx="0">
                  <c:v>8.3798882681564199E-2</c:v>
                </c:pt>
                <c:pt idx="1">
                  <c:v>0.116279069767442</c:v>
                </c:pt>
                <c:pt idx="2">
                  <c:v>9.5238095238095205E-2</c:v>
                </c:pt>
              </c:numCache>
            </c:numRef>
          </c:val>
          <c:extLst>
            <c:ext xmlns:c16="http://schemas.microsoft.com/office/drawing/2014/chart" uri="{C3380CC4-5D6E-409C-BE32-E72D297353CC}">
              <c16:uniqueId val="{00000000-8C1E-3B4A-8942-AE026CA81834}"/>
            </c:ext>
          </c:extLst>
        </c:ser>
        <c:ser>
          <c:idx val="1"/>
          <c:order val="1"/>
          <c:tx>
            <c:strRef>
              <c:f>social!$B$50</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social!$C$48:$E$48</c:f>
              <c:strCache>
                <c:ptCount val="3"/>
                <c:pt idx="0">
                  <c:v>Nuværende elver</c:v>
                </c:pt>
                <c:pt idx="1">
                  <c:v>Dimittender</c:v>
                </c:pt>
                <c:pt idx="2">
                  <c:v>Frafaldne elever</c:v>
                </c:pt>
              </c:strCache>
            </c:strRef>
          </c:cat>
          <c:val>
            <c:numRef>
              <c:f>social!$C$50:$E$50</c:f>
              <c:numCache>
                <c:formatCode>0%</c:formatCode>
                <c:ptCount val="3"/>
                <c:pt idx="0">
                  <c:v>0.20111731843575401</c:v>
                </c:pt>
                <c:pt idx="1">
                  <c:v>0.13953488372093001</c:v>
                </c:pt>
                <c:pt idx="2">
                  <c:v>9.5238095238095205E-2</c:v>
                </c:pt>
              </c:numCache>
            </c:numRef>
          </c:val>
          <c:extLst>
            <c:ext xmlns:c16="http://schemas.microsoft.com/office/drawing/2014/chart" uri="{C3380CC4-5D6E-409C-BE32-E72D297353CC}">
              <c16:uniqueId val="{00000001-8C1E-3B4A-8942-AE026CA81834}"/>
            </c:ext>
          </c:extLst>
        </c:ser>
        <c:ser>
          <c:idx val="2"/>
          <c:order val="2"/>
          <c:tx>
            <c:strRef>
              <c:f>social!$B$51</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social!$C$48:$E$48</c:f>
              <c:strCache>
                <c:ptCount val="3"/>
                <c:pt idx="0">
                  <c:v>Nuværende elver</c:v>
                </c:pt>
                <c:pt idx="1">
                  <c:v>Dimittender</c:v>
                </c:pt>
                <c:pt idx="2">
                  <c:v>Frafaldne elever</c:v>
                </c:pt>
              </c:strCache>
            </c:strRef>
          </c:cat>
          <c:val>
            <c:numRef>
              <c:f>social!$C$51:$E$51</c:f>
              <c:numCache>
                <c:formatCode>0%</c:formatCode>
                <c:ptCount val="3"/>
                <c:pt idx="0">
                  <c:v>0.36871508379888301</c:v>
                </c:pt>
                <c:pt idx="1">
                  <c:v>0.32558139534883701</c:v>
                </c:pt>
                <c:pt idx="2">
                  <c:v>0.28571428571428598</c:v>
                </c:pt>
              </c:numCache>
            </c:numRef>
          </c:val>
          <c:extLst>
            <c:ext xmlns:c16="http://schemas.microsoft.com/office/drawing/2014/chart" uri="{C3380CC4-5D6E-409C-BE32-E72D297353CC}">
              <c16:uniqueId val="{00000002-8C1E-3B4A-8942-AE026CA81834}"/>
            </c:ext>
          </c:extLst>
        </c:ser>
        <c:ser>
          <c:idx val="3"/>
          <c:order val="3"/>
          <c:tx>
            <c:strRef>
              <c:f>social!$B$52</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social!$C$48:$E$48</c:f>
              <c:strCache>
                <c:ptCount val="3"/>
                <c:pt idx="0">
                  <c:v>Nuværende elver</c:v>
                </c:pt>
                <c:pt idx="1">
                  <c:v>Dimittender</c:v>
                </c:pt>
                <c:pt idx="2">
                  <c:v>Frafaldne elever</c:v>
                </c:pt>
              </c:strCache>
            </c:strRef>
          </c:cat>
          <c:val>
            <c:numRef>
              <c:f>social!$C$52:$E$52</c:f>
              <c:numCache>
                <c:formatCode>0%</c:formatCode>
                <c:ptCount val="3"/>
                <c:pt idx="0">
                  <c:v>0.106145251396648</c:v>
                </c:pt>
                <c:pt idx="1">
                  <c:v>0.17441860465116299</c:v>
                </c:pt>
                <c:pt idx="2">
                  <c:v>9.5238095238095205E-2</c:v>
                </c:pt>
              </c:numCache>
            </c:numRef>
          </c:val>
          <c:extLst>
            <c:ext xmlns:c16="http://schemas.microsoft.com/office/drawing/2014/chart" uri="{C3380CC4-5D6E-409C-BE32-E72D297353CC}">
              <c16:uniqueId val="{00000003-8C1E-3B4A-8942-AE026CA81834}"/>
            </c:ext>
          </c:extLst>
        </c:ser>
        <c:ser>
          <c:idx val="4"/>
          <c:order val="4"/>
          <c:tx>
            <c:strRef>
              <c:f>social!$B$53</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social!$C$48:$E$48</c:f>
              <c:strCache>
                <c:ptCount val="3"/>
                <c:pt idx="0">
                  <c:v>Nuværende elver</c:v>
                </c:pt>
                <c:pt idx="1">
                  <c:v>Dimittender</c:v>
                </c:pt>
                <c:pt idx="2">
                  <c:v>Frafaldne elever</c:v>
                </c:pt>
              </c:strCache>
            </c:strRef>
          </c:cat>
          <c:val>
            <c:numRef>
              <c:f>social!$C$53:$E$53</c:f>
              <c:numCache>
                <c:formatCode>0%</c:formatCode>
                <c:ptCount val="3"/>
                <c:pt idx="0">
                  <c:v>8.9385474860335198E-2</c:v>
                </c:pt>
                <c:pt idx="1">
                  <c:v>0.104651162790698</c:v>
                </c:pt>
                <c:pt idx="2">
                  <c:v>9.5238095238095205E-2</c:v>
                </c:pt>
              </c:numCache>
            </c:numRef>
          </c:val>
          <c:extLst>
            <c:ext xmlns:c16="http://schemas.microsoft.com/office/drawing/2014/chart" uri="{C3380CC4-5D6E-409C-BE32-E72D297353CC}">
              <c16:uniqueId val="{00000004-8C1E-3B4A-8942-AE026CA81834}"/>
            </c:ext>
          </c:extLst>
        </c:ser>
        <c:ser>
          <c:idx val="5"/>
          <c:order val="5"/>
          <c:tx>
            <c:strRef>
              <c:f>social!$B$54</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social!$C$48:$E$48</c:f>
              <c:strCache>
                <c:ptCount val="3"/>
                <c:pt idx="0">
                  <c:v>Nuværende elver</c:v>
                </c:pt>
                <c:pt idx="1">
                  <c:v>Dimittender</c:v>
                </c:pt>
                <c:pt idx="2">
                  <c:v>Frafaldne elever</c:v>
                </c:pt>
              </c:strCache>
            </c:strRef>
          </c:cat>
          <c:val>
            <c:numRef>
              <c:f>social!$C$54:$E$54</c:f>
              <c:numCache>
                <c:formatCode>0%</c:formatCode>
                <c:ptCount val="3"/>
                <c:pt idx="0">
                  <c:v>0.15083798882681601</c:v>
                </c:pt>
                <c:pt idx="1">
                  <c:v>0.13953488372093001</c:v>
                </c:pt>
                <c:pt idx="2">
                  <c:v>0.33333333333333298</c:v>
                </c:pt>
              </c:numCache>
            </c:numRef>
          </c:val>
          <c:extLst>
            <c:ext xmlns:c16="http://schemas.microsoft.com/office/drawing/2014/chart" uri="{C3380CC4-5D6E-409C-BE32-E72D297353CC}">
              <c16:uniqueId val="{00000005-8C1E-3B4A-8942-AE026CA81834}"/>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'29'!$B$2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'29'!$C$1:$D$1</c:f>
              <c:strCache>
                <c:ptCount val="2"/>
                <c:pt idx="0">
                  <c:v>Over 25 år</c:v>
                </c:pt>
                <c:pt idx="1">
                  <c:v>Under 25 år</c:v>
                </c:pt>
              </c:strCache>
            </c:strRef>
          </c:cat>
          <c:val>
            <c:numRef>
              <c:f>'29'!$C$2:$D$2</c:f>
              <c:numCache>
                <c:formatCode>0%</c:formatCode>
                <c:ptCount val="2"/>
                <c:pt idx="0">
                  <c:v>5.4878048780487798E-2</c:v>
                </c:pt>
                <c:pt idx="1">
                  <c:v>0.14876033057851201</c:v>
                </c:pt>
              </c:numCache>
            </c:numRef>
          </c:val>
          <c:extLst>
            <c:ext xmlns:c16="http://schemas.microsoft.com/office/drawing/2014/chart" uri="{C3380CC4-5D6E-409C-BE32-E72D297353CC}">
              <c16:uniqueId val="{00000000-EE11-1945-9213-606D4C98FC23}"/>
            </c:ext>
          </c:extLst>
        </c:ser>
        <c:ser>
          <c:idx val="1"/>
          <c:order val="1"/>
          <c:tx>
            <c:strRef>
              <c:f>'29'!$B$3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'29'!$C$1:$D$1</c:f>
              <c:strCache>
                <c:ptCount val="2"/>
                <c:pt idx="0">
                  <c:v>Over 25 år</c:v>
                </c:pt>
                <c:pt idx="1">
                  <c:v>Under 25 år</c:v>
                </c:pt>
              </c:strCache>
            </c:strRef>
          </c:cat>
          <c:val>
            <c:numRef>
              <c:f>'29'!$C$3:$D$3</c:f>
              <c:numCache>
                <c:formatCode>0%</c:formatCode>
                <c:ptCount val="2"/>
                <c:pt idx="0">
                  <c:v>0.146341463414634</c:v>
                </c:pt>
                <c:pt idx="1">
                  <c:v>0.214876033057851</c:v>
                </c:pt>
              </c:numCache>
            </c:numRef>
          </c:val>
          <c:extLst>
            <c:ext xmlns:c16="http://schemas.microsoft.com/office/drawing/2014/chart" uri="{C3380CC4-5D6E-409C-BE32-E72D297353CC}">
              <c16:uniqueId val="{00000001-EE11-1945-9213-606D4C98FC23}"/>
            </c:ext>
          </c:extLst>
        </c:ser>
        <c:ser>
          <c:idx val="2"/>
          <c:order val="2"/>
          <c:tx>
            <c:strRef>
              <c:f>'29'!$B$4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'29'!$C$1:$D$1</c:f>
              <c:strCache>
                <c:ptCount val="2"/>
                <c:pt idx="0">
                  <c:v>Over 25 år</c:v>
                </c:pt>
                <c:pt idx="1">
                  <c:v>Under 25 år</c:v>
                </c:pt>
              </c:strCache>
            </c:strRef>
          </c:cat>
          <c:val>
            <c:numRef>
              <c:f>'29'!$C$4:$D$4</c:f>
              <c:numCache>
                <c:formatCode>0%</c:formatCode>
                <c:ptCount val="2"/>
                <c:pt idx="0">
                  <c:v>0.36585365853658502</c:v>
                </c:pt>
                <c:pt idx="1">
                  <c:v>0.330578512396694</c:v>
                </c:pt>
              </c:numCache>
            </c:numRef>
          </c:val>
          <c:extLst>
            <c:ext xmlns:c16="http://schemas.microsoft.com/office/drawing/2014/chart" uri="{C3380CC4-5D6E-409C-BE32-E72D297353CC}">
              <c16:uniqueId val="{00000002-EE11-1945-9213-606D4C98FC23}"/>
            </c:ext>
          </c:extLst>
        </c:ser>
        <c:ser>
          <c:idx val="3"/>
          <c:order val="3"/>
          <c:tx>
            <c:strRef>
              <c:f>'29'!$B$5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'29'!$C$1:$D$1</c:f>
              <c:strCache>
                <c:ptCount val="2"/>
                <c:pt idx="0">
                  <c:v>Over 25 år</c:v>
                </c:pt>
                <c:pt idx="1">
                  <c:v>Under 25 år</c:v>
                </c:pt>
              </c:strCache>
            </c:strRef>
          </c:cat>
          <c:val>
            <c:numRef>
              <c:f>'29'!$C$5:$D$5</c:f>
              <c:numCache>
                <c:formatCode>0%</c:formatCode>
                <c:ptCount val="2"/>
                <c:pt idx="0">
                  <c:v>0.134146341463415</c:v>
                </c:pt>
                <c:pt idx="1">
                  <c:v>0.107438016528926</c:v>
                </c:pt>
              </c:numCache>
            </c:numRef>
          </c:val>
          <c:extLst>
            <c:ext xmlns:c16="http://schemas.microsoft.com/office/drawing/2014/chart" uri="{C3380CC4-5D6E-409C-BE32-E72D297353CC}">
              <c16:uniqueId val="{00000003-EE11-1945-9213-606D4C98FC23}"/>
            </c:ext>
          </c:extLst>
        </c:ser>
        <c:ser>
          <c:idx val="4"/>
          <c:order val="4"/>
          <c:tx>
            <c:strRef>
              <c:f>'29'!$B$6</c:f>
              <c:strCache>
                <c:ptCount val="1"/>
                <c:pt idx="0">
                  <c:v>Meget uenig</c:v>
                </c:pt>
              </c:strCache>
            </c:strRef>
          </c:tx>
          <c:spPr>
            <a:solidFill>
              <a:srgbClr val="DC295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EE11-1945-9213-606D4C98FC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'29'!$C$1:$D$1</c:f>
              <c:strCache>
                <c:ptCount val="2"/>
                <c:pt idx="0">
                  <c:v>Over 25 år</c:v>
                </c:pt>
                <c:pt idx="1">
                  <c:v>Under 25 år</c:v>
                </c:pt>
              </c:strCache>
            </c:strRef>
          </c:cat>
          <c:val>
            <c:numRef>
              <c:f>'29'!$C$6:$D$6</c:f>
              <c:numCache>
                <c:formatCode>0%</c:formatCode>
                <c:ptCount val="2"/>
                <c:pt idx="0">
                  <c:v>0.103658536585366</c:v>
                </c:pt>
                <c:pt idx="1">
                  <c:v>8.2644628099173598E-2</c:v>
                </c:pt>
              </c:numCache>
            </c:numRef>
          </c:val>
          <c:extLst>
            <c:ext xmlns:c16="http://schemas.microsoft.com/office/drawing/2014/chart" uri="{C3380CC4-5D6E-409C-BE32-E72D297353CC}">
              <c16:uniqueId val="{00000005-EE11-1945-9213-606D4C98FC23}"/>
            </c:ext>
          </c:extLst>
        </c:ser>
        <c:ser>
          <c:idx val="5"/>
          <c:order val="5"/>
          <c:tx>
            <c:strRef>
              <c:f>'29'!$B$7</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'29'!$C$1:$D$1</c:f>
              <c:strCache>
                <c:ptCount val="2"/>
                <c:pt idx="0">
                  <c:v>Over 25 år</c:v>
                </c:pt>
                <c:pt idx="1">
                  <c:v>Under 25 år</c:v>
                </c:pt>
              </c:strCache>
            </c:strRef>
          </c:cat>
          <c:val>
            <c:numRef>
              <c:f>'29'!$C$7:$D$7</c:f>
              <c:numCache>
                <c:formatCode>0%</c:formatCode>
                <c:ptCount val="2"/>
                <c:pt idx="0">
                  <c:v>0.19512195121951201</c:v>
                </c:pt>
                <c:pt idx="1">
                  <c:v>0.11570247933884301</c:v>
                </c:pt>
              </c:numCache>
            </c:numRef>
          </c:val>
          <c:extLst>
            <c:ext xmlns:c16="http://schemas.microsoft.com/office/drawing/2014/chart" uri="{C3380CC4-5D6E-409C-BE32-E72D297353CC}">
              <c16:uniqueId val="{00000006-EE11-1945-9213-606D4C98FC23}"/>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Frafald!$B$20</c:f>
              <c:strCache>
                <c:ptCount val="1"/>
              </c:strCache>
            </c:strRef>
          </c:tx>
          <c:spPr>
            <a:solidFill>
              <a:schemeClr val="accent1"/>
            </a:solidFill>
            <a:ln>
              <a:noFill/>
            </a:ln>
            <a:effectLst/>
          </c:spPr>
          <c:invertIfNegative val="0"/>
          <c:dPt>
            <c:idx val="0"/>
            <c:invertIfNegative val="0"/>
            <c:bubble3D val="0"/>
            <c:spPr>
              <a:solidFill>
                <a:srgbClr val="8DA5AD"/>
              </a:solidFill>
              <a:ln>
                <a:noFill/>
              </a:ln>
              <a:effectLst/>
            </c:spPr>
            <c:extLst>
              <c:ext xmlns:c16="http://schemas.microsoft.com/office/drawing/2014/chart" uri="{C3380CC4-5D6E-409C-BE32-E72D297353CC}">
                <c16:uniqueId val="{00000007-757B-AE44-BA6D-7ECDEF3DFE47}"/>
              </c:ext>
            </c:extLst>
          </c:dPt>
          <c:dPt>
            <c:idx val="1"/>
            <c:invertIfNegative val="0"/>
            <c:bubble3D val="0"/>
            <c:spPr>
              <a:solidFill>
                <a:srgbClr val="8DA5AD"/>
              </a:solidFill>
              <a:ln>
                <a:noFill/>
              </a:ln>
              <a:effectLst/>
            </c:spPr>
            <c:extLst>
              <c:ext xmlns:c16="http://schemas.microsoft.com/office/drawing/2014/chart" uri="{C3380CC4-5D6E-409C-BE32-E72D297353CC}">
                <c16:uniqueId val="{00000006-757B-AE44-BA6D-7ECDEF3DFE47}"/>
              </c:ext>
            </c:extLst>
          </c:dPt>
          <c:dPt>
            <c:idx val="2"/>
            <c:invertIfNegative val="0"/>
            <c:bubble3D val="0"/>
            <c:spPr>
              <a:solidFill>
                <a:srgbClr val="8DA5AD"/>
              </a:solidFill>
              <a:ln>
                <a:noFill/>
              </a:ln>
              <a:effectLst/>
            </c:spPr>
            <c:extLst>
              <c:ext xmlns:c16="http://schemas.microsoft.com/office/drawing/2014/chart" uri="{C3380CC4-5D6E-409C-BE32-E72D297353CC}">
                <c16:uniqueId val="{00000005-757B-AE44-BA6D-7ECDEF3DFE47}"/>
              </c:ext>
            </c:extLst>
          </c:dPt>
          <c:dPt>
            <c:idx val="3"/>
            <c:invertIfNegative val="0"/>
            <c:bubble3D val="0"/>
            <c:spPr>
              <a:solidFill>
                <a:srgbClr val="8DA5AD"/>
              </a:solidFill>
              <a:ln>
                <a:noFill/>
              </a:ln>
              <a:effectLst/>
            </c:spPr>
            <c:extLst>
              <c:ext xmlns:c16="http://schemas.microsoft.com/office/drawing/2014/chart" uri="{C3380CC4-5D6E-409C-BE32-E72D297353CC}">
                <c16:uniqueId val="{00000004-757B-AE44-BA6D-7ECDEF3DFE47}"/>
              </c:ext>
            </c:extLst>
          </c:dPt>
          <c:dPt>
            <c:idx val="4"/>
            <c:invertIfNegative val="0"/>
            <c:bubble3D val="0"/>
            <c:spPr>
              <a:solidFill>
                <a:srgbClr val="547282"/>
              </a:solidFill>
              <a:ln>
                <a:noFill/>
              </a:ln>
              <a:effectLst/>
            </c:spPr>
            <c:extLst>
              <c:ext xmlns:c16="http://schemas.microsoft.com/office/drawing/2014/chart" uri="{C3380CC4-5D6E-409C-BE32-E72D297353CC}">
                <c16:uniqueId val="{00000003-757B-AE44-BA6D-7ECDEF3DFE47}"/>
              </c:ext>
            </c:extLst>
          </c:dPt>
          <c:dPt>
            <c:idx val="5"/>
            <c:invertIfNegative val="0"/>
            <c:bubble3D val="0"/>
            <c:spPr>
              <a:solidFill>
                <a:srgbClr val="547282"/>
              </a:solidFill>
              <a:ln>
                <a:noFill/>
              </a:ln>
              <a:effectLst/>
            </c:spPr>
            <c:extLst>
              <c:ext xmlns:c16="http://schemas.microsoft.com/office/drawing/2014/chart" uri="{C3380CC4-5D6E-409C-BE32-E72D297353CC}">
                <c16:uniqueId val="{00000002-757B-AE44-BA6D-7ECDEF3DFE47}"/>
              </c:ext>
            </c:extLst>
          </c:dPt>
          <c:dPt>
            <c:idx val="6"/>
            <c:invertIfNegative val="0"/>
            <c:bubble3D val="0"/>
            <c:spPr>
              <a:solidFill>
                <a:srgbClr val="547282"/>
              </a:solidFill>
              <a:ln>
                <a:noFill/>
              </a:ln>
              <a:effectLst/>
            </c:spPr>
            <c:extLst>
              <c:ext xmlns:c16="http://schemas.microsoft.com/office/drawing/2014/chart" uri="{C3380CC4-5D6E-409C-BE32-E72D297353CC}">
                <c16:uniqueId val="{00000001-757B-AE44-BA6D-7ECDEF3DFE47}"/>
              </c:ext>
            </c:extLst>
          </c:dPt>
          <c:dPt>
            <c:idx val="7"/>
            <c:invertIfNegative val="0"/>
            <c:bubble3D val="0"/>
            <c:spPr>
              <a:solidFill>
                <a:srgbClr val="547282"/>
              </a:solidFill>
              <a:ln>
                <a:noFill/>
              </a:ln>
              <a:effectLst/>
            </c:spPr>
            <c:extLst>
              <c:ext xmlns:c16="http://schemas.microsoft.com/office/drawing/2014/chart" uri="{C3380CC4-5D6E-409C-BE32-E72D297353CC}">
                <c16:uniqueId val="{00000000-757B-AE44-BA6D-7ECDEF3DFE47}"/>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Frafald!$A$21:$A$31</c:f>
              <c:strCache>
                <c:ptCount val="11"/>
                <c:pt idx="0">
                  <c:v>De følte sig dårligt tilpas socialt på holdet</c:v>
                </c:pt>
                <c:pt idx="1">
                  <c:v>De fik andre jobtilbud til god løn</c:v>
                </c:pt>
                <c:pt idx="2">
                  <c:v>Dårligt forhold til lærepladsen</c:v>
                </c:pt>
                <c:pt idx="3">
                  <c:v>De kunne ikke enes med vores underviser</c:v>
                </c:pt>
                <c:pt idx="4">
                  <c:v>De skiftede til anden uddannelse</c:v>
                </c:pt>
                <c:pt idx="5">
                  <c:v>De kunne ikke finde en læreplads</c:v>
                </c:pt>
                <c:pt idx="6">
                  <c:v>Andet</c:v>
                </c:pt>
                <c:pt idx="7">
                  <c:v>Manglende evner</c:v>
                </c:pt>
                <c:pt idx="8">
                  <c:v>Personlige problemer</c:v>
                </c:pt>
                <c:pt idx="9">
                  <c:v>Manglende motivation</c:v>
                </c:pt>
                <c:pt idx="10">
                  <c:v>For meget fravær</c:v>
                </c:pt>
              </c:strCache>
            </c:strRef>
          </c:cat>
          <c:val>
            <c:numRef>
              <c:f>Frafald!$B$21:$B$31</c:f>
              <c:numCache>
                <c:formatCode>0%</c:formatCode>
                <c:ptCount val="11"/>
                <c:pt idx="0">
                  <c:v>3.8910505836575876E-2</c:v>
                </c:pt>
                <c:pt idx="1">
                  <c:v>5.8365758754863814E-2</c:v>
                </c:pt>
                <c:pt idx="2">
                  <c:v>6.2256809338521402E-2</c:v>
                </c:pt>
                <c:pt idx="3">
                  <c:v>8.9494163424124515E-2</c:v>
                </c:pt>
                <c:pt idx="4">
                  <c:v>0.1245136186770428</c:v>
                </c:pt>
                <c:pt idx="5">
                  <c:v>0.1556420233463035</c:v>
                </c:pt>
                <c:pt idx="6">
                  <c:v>0.19066147859922178</c:v>
                </c:pt>
                <c:pt idx="7">
                  <c:v>0.19455252918287938</c:v>
                </c:pt>
                <c:pt idx="8">
                  <c:v>0.38132295719844356</c:v>
                </c:pt>
                <c:pt idx="9">
                  <c:v>0.45525291828793774</c:v>
                </c:pt>
                <c:pt idx="10">
                  <c:v>0.46303501945525294</c:v>
                </c:pt>
              </c:numCache>
            </c:numRef>
          </c:val>
          <c:extLst>
            <c:ext xmlns:c16="http://schemas.microsoft.com/office/drawing/2014/chart" uri="{C3380CC4-5D6E-409C-BE32-E72D297353CC}">
              <c16:uniqueId val="{00000000-BE1D-5640-B9D3-B1811549E4DC}"/>
            </c:ext>
          </c:extLst>
        </c:ser>
        <c:dLbls>
          <c:dLblPos val="outEnd"/>
          <c:showLegendKey val="0"/>
          <c:showVal val="1"/>
          <c:showCatName val="0"/>
          <c:showSerName val="0"/>
          <c:showPercent val="0"/>
          <c:showBubbleSize val="0"/>
        </c:dLbls>
        <c:gapWidth val="182"/>
        <c:axId val="272043552"/>
        <c:axId val="256936432"/>
      </c:barChart>
      <c:catAx>
        <c:axId val="272043552"/>
        <c:scaling>
          <c:orientation val="minMax"/>
        </c:scaling>
        <c:delete val="0"/>
        <c:axPos val="l"/>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256936432"/>
        <c:crosses val="autoZero"/>
        <c:auto val="1"/>
        <c:lblAlgn val="ctr"/>
        <c:lblOffset val="100"/>
        <c:noMultiLvlLbl val="0"/>
      </c:catAx>
      <c:valAx>
        <c:axId val="256936432"/>
        <c:scaling>
          <c:orientation val="minMax"/>
        </c:scaling>
        <c:delete val="1"/>
        <c:axPos val="b"/>
        <c:numFmt formatCode="0%" sourceLinked="1"/>
        <c:majorTickMark val="none"/>
        <c:minorTickMark val="none"/>
        <c:tickLblPos val="nextTo"/>
        <c:crossAx val="2720435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Frafald!$A$3</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Frafald!$B$2:$D$2</c:f>
              <c:strCache>
                <c:ptCount val="3"/>
                <c:pt idx="0">
                  <c:v>Nuværende elver</c:v>
                </c:pt>
                <c:pt idx="1">
                  <c:v>Dimittender</c:v>
                </c:pt>
                <c:pt idx="2">
                  <c:v>Frafaldne elever</c:v>
                </c:pt>
              </c:strCache>
            </c:strRef>
          </c:cat>
          <c:val>
            <c:numRef>
              <c:f>Frafald!$B$3:$D$3</c:f>
              <c:numCache>
                <c:formatCode>0%</c:formatCode>
                <c:ptCount val="3"/>
                <c:pt idx="0">
                  <c:v>0.14117647058823499</c:v>
                </c:pt>
                <c:pt idx="1">
                  <c:v>0.16666666666666699</c:v>
                </c:pt>
                <c:pt idx="2">
                  <c:v>9.5238095238095205E-2</c:v>
                </c:pt>
              </c:numCache>
            </c:numRef>
          </c:val>
          <c:extLst>
            <c:ext xmlns:c16="http://schemas.microsoft.com/office/drawing/2014/chart" uri="{C3380CC4-5D6E-409C-BE32-E72D297353CC}">
              <c16:uniqueId val="{00000000-1088-B148-8D83-F2440DF49E5C}"/>
            </c:ext>
          </c:extLst>
        </c:ser>
        <c:ser>
          <c:idx val="1"/>
          <c:order val="1"/>
          <c:tx>
            <c:strRef>
              <c:f>Frafald!$A$4</c:f>
              <c:strCache>
                <c:ptCount val="1"/>
                <c:pt idx="0">
                  <c:v>I høj grad</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Frafald!$B$2:$D$2</c:f>
              <c:strCache>
                <c:ptCount val="3"/>
                <c:pt idx="0">
                  <c:v>Nuværende elver</c:v>
                </c:pt>
                <c:pt idx="1">
                  <c:v>Dimittender</c:v>
                </c:pt>
                <c:pt idx="2">
                  <c:v>Frafaldne elever</c:v>
                </c:pt>
              </c:strCache>
            </c:strRef>
          </c:cat>
          <c:val>
            <c:numRef>
              <c:f>Frafald!$B$4:$D$4</c:f>
              <c:numCache>
                <c:formatCode>0%</c:formatCode>
                <c:ptCount val="3"/>
                <c:pt idx="0">
                  <c:v>0.35294117647058798</c:v>
                </c:pt>
                <c:pt idx="1">
                  <c:v>0.214285714285714</c:v>
                </c:pt>
                <c:pt idx="2">
                  <c:v>9.5238095238095205E-2</c:v>
                </c:pt>
              </c:numCache>
            </c:numRef>
          </c:val>
          <c:extLst>
            <c:ext xmlns:c16="http://schemas.microsoft.com/office/drawing/2014/chart" uri="{C3380CC4-5D6E-409C-BE32-E72D297353CC}">
              <c16:uniqueId val="{00000001-1088-B148-8D83-F2440DF49E5C}"/>
            </c:ext>
          </c:extLst>
        </c:ser>
        <c:ser>
          <c:idx val="2"/>
          <c:order val="2"/>
          <c:tx>
            <c:strRef>
              <c:f>Frafald!$A$5</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Frafald!$B$2:$D$2</c:f>
              <c:strCache>
                <c:ptCount val="3"/>
                <c:pt idx="0">
                  <c:v>Nuværende elver</c:v>
                </c:pt>
                <c:pt idx="1">
                  <c:v>Dimittender</c:v>
                </c:pt>
                <c:pt idx="2">
                  <c:v>Frafaldne elever</c:v>
                </c:pt>
              </c:strCache>
            </c:strRef>
          </c:cat>
          <c:val>
            <c:numRef>
              <c:f>Frafald!$B$5:$D$5</c:f>
              <c:numCache>
                <c:formatCode>0%</c:formatCode>
                <c:ptCount val="3"/>
                <c:pt idx="0">
                  <c:v>0.19411764705882401</c:v>
                </c:pt>
                <c:pt idx="1">
                  <c:v>0.17857142857142899</c:v>
                </c:pt>
                <c:pt idx="2">
                  <c:v>0.42857142857142899</c:v>
                </c:pt>
              </c:numCache>
            </c:numRef>
          </c:val>
          <c:extLst>
            <c:ext xmlns:c16="http://schemas.microsoft.com/office/drawing/2014/chart" uri="{C3380CC4-5D6E-409C-BE32-E72D297353CC}">
              <c16:uniqueId val="{00000002-1088-B148-8D83-F2440DF49E5C}"/>
            </c:ext>
          </c:extLst>
        </c:ser>
        <c:ser>
          <c:idx val="3"/>
          <c:order val="3"/>
          <c:tx>
            <c:strRef>
              <c:f>Frafald!$A$6</c:f>
              <c:strCache>
                <c:ptCount val="1"/>
                <c:pt idx="0">
                  <c:v>I mindre grad</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Frafald!$B$2:$D$2</c:f>
              <c:strCache>
                <c:ptCount val="3"/>
                <c:pt idx="0">
                  <c:v>Nuværende elver</c:v>
                </c:pt>
                <c:pt idx="1">
                  <c:v>Dimittender</c:v>
                </c:pt>
                <c:pt idx="2">
                  <c:v>Frafaldne elever</c:v>
                </c:pt>
              </c:strCache>
            </c:strRef>
          </c:cat>
          <c:val>
            <c:numRef>
              <c:f>Frafald!$B$6:$D$6</c:f>
              <c:numCache>
                <c:formatCode>0%</c:formatCode>
                <c:ptCount val="3"/>
                <c:pt idx="0">
                  <c:v>4.7058823529411799E-2</c:v>
                </c:pt>
                <c:pt idx="1">
                  <c:v>7.1428571428571397E-2</c:v>
                </c:pt>
                <c:pt idx="2">
                  <c:v>9.5238095238095205E-2</c:v>
                </c:pt>
              </c:numCache>
            </c:numRef>
          </c:val>
          <c:extLst>
            <c:ext xmlns:c16="http://schemas.microsoft.com/office/drawing/2014/chart" uri="{C3380CC4-5D6E-409C-BE32-E72D297353CC}">
              <c16:uniqueId val="{00000003-1088-B148-8D83-F2440DF49E5C}"/>
            </c:ext>
          </c:extLst>
        </c:ser>
        <c:ser>
          <c:idx val="4"/>
          <c:order val="4"/>
          <c:tx>
            <c:strRef>
              <c:f>Frafald!$A$7</c:f>
              <c:strCache>
                <c:ptCount val="1"/>
                <c:pt idx="0">
                  <c:v>Slet ikke</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Frafald!$B$2:$D$2</c:f>
              <c:strCache>
                <c:ptCount val="3"/>
                <c:pt idx="0">
                  <c:v>Nuværende elver</c:v>
                </c:pt>
                <c:pt idx="1">
                  <c:v>Dimittender</c:v>
                </c:pt>
                <c:pt idx="2">
                  <c:v>Frafaldne elever</c:v>
                </c:pt>
              </c:strCache>
            </c:strRef>
          </c:cat>
          <c:val>
            <c:numRef>
              <c:f>Frafald!$B$7:$D$7</c:f>
              <c:numCache>
                <c:formatCode>0%</c:formatCode>
                <c:ptCount val="3"/>
                <c:pt idx="0">
                  <c:v>2.3529411764705899E-2</c:v>
                </c:pt>
                <c:pt idx="1">
                  <c:v>3.5714285714285698E-2</c:v>
                </c:pt>
                <c:pt idx="2">
                  <c:v>0.19047619047618999</c:v>
                </c:pt>
              </c:numCache>
            </c:numRef>
          </c:val>
          <c:extLst>
            <c:ext xmlns:c16="http://schemas.microsoft.com/office/drawing/2014/chart" uri="{C3380CC4-5D6E-409C-BE32-E72D297353CC}">
              <c16:uniqueId val="{00000004-1088-B148-8D83-F2440DF49E5C}"/>
            </c:ext>
          </c:extLst>
        </c:ser>
        <c:ser>
          <c:idx val="5"/>
          <c:order val="5"/>
          <c:tx>
            <c:strRef>
              <c:f>Frafald!$A$8</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Frafald!$B$2:$D$2</c:f>
              <c:strCache>
                <c:ptCount val="3"/>
                <c:pt idx="0">
                  <c:v>Nuværende elver</c:v>
                </c:pt>
                <c:pt idx="1">
                  <c:v>Dimittender</c:v>
                </c:pt>
                <c:pt idx="2">
                  <c:v>Frafaldne elever</c:v>
                </c:pt>
              </c:strCache>
            </c:strRef>
          </c:cat>
          <c:val>
            <c:numRef>
              <c:f>Frafald!$B$8:$D$8</c:f>
              <c:numCache>
                <c:formatCode>0%</c:formatCode>
                <c:ptCount val="3"/>
                <c:pt idx="0">
                  <c:v>0.24117647058823499</c:v>
                </c:pt>
                <c:pt idx="1">
                  <c:v>0.33333333333333298</c:v>
                </c:pt>
                <c:pt idx="2">
                  <c:v>9.5238095238095205E-2</c:v>
                </c:pt>
              </c:numCache>
            </c:numRef>
          </c:val>
          <c:extLst>
            <c:ext xmlns:c16="http://schemas.microsoft.com/office/drawing/2014/chart" uri="{C3380CC4-5D6E-409C-BE32-E72D297353CC}">
              <c16:uniqueId val="{00000005-1088-B148-8D83-F2440DF49E5C}"/>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29217217581521E-2"/>
          <c:y val="5.9455676261501979E-2"/>
          <c:w val="0.94614156556483697"/>
          <c:h val="0.69167383110909586"/>
        </c:manualLayout>
      </c:layout>
      <c:barChart>
        <c:barDir val="col"/>
        <c:grouping val="percentStacked"/>
        <c:varyColors val="0"/>
        <c:ser>
          <c:idx val="0"/>
          <c:order val="0"/>
          <c:tx>
            <c:strRef>
              <c:f>Frafald!$A$12</c:f>
              <c:strCache>
                <c:ptCount val="1"/>
                <c:pt idx="0">
                  <c:v>I meget høj grad</c:v>
                </c:pt>
              </c:strCache>
            </c:strRef>
          </c:tx>
          <c:spPr>
            <a:solidFill>
              <a:srgbClr val="004B6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7F01-634F-B3F5-AA78FC0D6F8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Frafald!$B$11:$D$11</c:f>
              <c:strCache>
                <c:ptCount val="3"/>
                <c:pt idx="0">
                  <c:v>Nuværende elver</c:v>
                </c:pt>
                <c:pt idx="1">
                  <c:v>Dimittender</c:v>
                </c:pt>
                <c:pt idx="2">
                  <c:v>Frafaldne elever</c:v>
                </c:pt>
              </c:strCache>
            </c:strRef>
          </c:cat>
          <c:val>
            <c:numRef>
              <c:f>Frafald!$B$12:$D$12</c:f>
              <c:numCache>
                <c:formatCode>0%</c:formatCode>
                <c:ptCount val="3"/>
                <c:pt idx="0">
                  <c:v>0.13529411764705901</c:v>
                </c:pt>
                <c:pt idx="1">
                  <c:v>0.226190476190476</c:v>
                </c:pt>
                <c:pt idx="2">
                  <c:v>0</c:v>
                </c:pt>
              </c:numCache>
            </c:numRef>
          </c:val>
          <c:extLst>
            <c:ext xmlns:c16="http://schemas.microsoft.com/office/drawing/2014/chart" uri="{C3380CC4-5D6E-409C-BE32-E72D297353CC}">
              <c16:uniqueId val="{00000001-7F01-634F-B3F5-AA78FC0D6F83}"/>
            </c:ext>
          </c:extLst>
        </c:ser>
        <c:ser>
          <c:idx val="1"/>
          <c:order val="1"/>
          <c:tx>
            <c:strRef>
              <c:f>Frafald!$A$13</c:f>
              <c:strCache>
                <c:ptCount val="1"/>
                <c:pt idx="0">
                  <c:v>I høj grad</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Frafald!$B$11:$D$11</c:f>
              <c:strCache>
                <c:ptCount val="3"/>
                <c:pt idx="0">
                  <c:v>Nuværende elver</c:v>
                </c:pt>
                <c:pt idx="1">
                  <c:v>Dimittender</c:v>
                </c:pt>
                <c:pt idx="2">
                  <c:v>Frafaldne elever</c:v>
                </c:pt>
              </c:strCache>
            </c:strRef>
          </c:cat>
          <c:val>
            <c:numRef>
              <c:f>Frafald!$B$13:$D$13</c:f>
              <c:numCache>
                <c:formatCode>0%</c:formatCode>
                <c:ptCount val="3"/>
                <c:pt idx="0">
                  <c:v>0.30588235294117599</c:v>
                </c:pt>
                <c:pt idx="1">
                  <c:v>0.273809523809524</c:v>
                </c:pt>
                <c:pt idx="2">
                  <c:v>9.5238095238095205E-2</c:v>
                </c:pt>
              </c:numCache>
            </c:numRef>
          </c:val>
          <c:extLst>
            <c:ext xmlns:c16="http://schemas.microsoft.com/office/drawing/2014/chart" uri="{C3380CC4-5D6E-409C-BE32-E72D297353CC}">
              <c16:uniqueId val="{00000002-7F01-634F-B3F5-AA78FC0D6F83}"/>
            </c:ext>
          </c:extLst>
        </c:ser>
        <c:ser>
          <c:idx val="2"/>
          <c:order val="2"/>
          <c:tx>
            <c:strRef>
              <c:f>Frafald!$A$14</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Frafald!$B$11:$D$11</c:f>
              <c:strCache>
                <c:ptCount val="3"/>
                <c:pt idx="0">
                  <c:v>Nuværende elver</c:v>
                </c:pt>
                <c:pt idx="1">
                  <c:v>Dimittender</c:v>
                </c:pt>
                <c:pt idx="2">
                  <c:v>Frafaldne elever</c:v>
                </c:pt>
              </c:strCache>
            </c:strRef>
          </c:cat>
          <c:val>
            <c:numRef>
              <c:f>Frafald!$B$14:$D$14</c:f>
              <c:numCache>
                <c:formatCode>0%</c:formatCode>
                <c:ptCount val="3"/>
                <c:pt idx="0">
                  <c:v>0.17058823529411801</c:v>
                </c:pt>
                <c:pt idx="1">
                  <c:v>0.214285714285714</c:v>
                </c:pt>
                <c:pt idx="2">
                  <c:v>0.38095238095238099</c:v>
                </c:pt>
              </c:numCache>
            </c:numRef>
          </c:val>
          <c:extLst>
            <c:ext xmlns:c16="http://schemas.microsoft.com/office/drawing/2014/chart" uri="{C3380CC4-5D6E-409C-BE32-E72D297353CC}">
              <c16:uniqueId val="{00000003-7F01-634F-B3F5-AA78FC0D6F83}"/>
            </c:ext>
          </c:extLst>
        </c:ser>
        <c:ser>
          <c:idx val="3"/>
          <c:order val="3"/>
          <c:tx>
            <c:strRef>
              <c:f>Frafald!$A$15</c:f>
              <c:strCache>
                <c:ptCount val="1"/>
                <c:pt idx="0">
                  <c:v>I mindre grad</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Frafald!$B$11:$D$11</c:f>
              <c:strCache>
                <c:ptCount val="3"/>
                <c:pt idx="0">
                  <c:v>Nuværende elver</c:v>
                </c:pt>
                <c:pt idx="1">
                  <c:v>Dimittender</c:v>
                </c:pt>
                <c:pt idx="2">
                  <c:v>Frafaldne elever</c:v>
                </c:pt>
              </c:strCache>
            </c:strRef>
          </c:cat>
          <c:val>
            <c:numRef>
              <c:f>Frafald!$B$15:$D$15</c:f>
              <c:numCache>
                <c:formatCode>0%</c:formatCode>
                <c:ptCount val="3"/>
                <c:pt idx="0">
                  <c:v>7.0588235294117604E-2</c:v>
                </c:pt>
                <c:pt idx="1">
                  <c:v>2.3809523809523801E-2</c:v>
                </c:pt>
                <c:pt idx="2">
                  <c:v>4.7619047619047603E-2</c:v>
                </c:pt>
              </c:numCache>
            </c:numRef>
          </c:val>
          <c:extLst>
            <c:ext xmlns:c16="http://schemas.microsoft.com/office/drawing/2014/chart" uri="{C3380CC4-5D6E-409C-BE32-E72D297353CC}">
              <c16:uniqueId val="{00000004-7F01-634F-B3F5-AA78FC0D6F83}"/>
            </c:ext>
          </c:extLst>
        </c:ser>
        <c:ser>
          <c:idx val="4"/>
          <c:order val="4"/>
          <c:tx>
            <c:strRef>
              <c:f>Frafald!$A$16</c:f>
              <c:strCache>
                <c:ptCount val="1"/>
                <c:pt idx="0">
                  <c:v>Slet ikke</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Frafald!$B$11:$D$11</c:f>
              <c:strCache>
                <c:ptCount val="3"/>
                <c:pt idx="0">
                  <c:v>Nuværende elver</c:v>
                </c:pt>
                <c:pt idx="1">
                  <c:v>Dimittender</c:v>
                </c:pt>
                <c:pt idx="2">
                  <c:v>Frafaldne elever</c:v>
                </c:pt>
              </c:strCache>
            </c:strRef>
          </c:cat>
          <c:val>
            <c:numRef>
              <c:f>Frafald!$B$16:$D$16</c:f>
              <c:numCache>
                <c:formatCode>0%</c:formatCode>
                <c:ptCount val="3"/>
                <c:pt idx="0">
                  <c:v>1.7647058823529401E-2</c:v>
                </c:pt>
                <c:pt idx="1">
                  <c:v>4.7619047619047603E-2</c:v>
                </c:pt>
                <c:pt idx="2">
                  <c:v>4.7619047619047603E-2</c:v>
                </c:pt>
              </c:numCache>
            </c:numRef>
          </c:val>
          <c:extLst>
            <c:ext xmlns:c16="http://schemas.microsoft.com/office/drawing/2014/chart" uri="{C3380CC4-5D6E-409C-BE32-E72D297353CC}">
              <c16:uniqueId val="{00000005-7F01-634F-B3F5-AA78FC0D6F83}"/>
            </c:ext>
          </c:extLst>
        </c:ser>
        <c:ser>
          <c:idx val="5"/>
          <c:order val="5"/>
          <c:tx>
            <c:strRef>
              <c:f>Frafald!$A$17</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Frafald!$B$11:$D$11</c:f>
              <c:strCache>
                <c:ptCount val="3"/>
                <c:pt idx="0">
                  <c:v>Nuværende elver</c:v>
                </c:pt>
                <c:pt idx="1">
                  <c:v>Dimittender</c:v>
                </c:pt>
                <c:pt idx="2">
                  <c:v>Frafaldne elever</c:v>
                </c:pt>
              </c:strCache>
            </c:strRef>
          </c:cat>
          <c:val>
            <c:numRef>
              <c:f>Frafald!$B$17:$D$17</c:f>
              <c:numCache>
                <c:formatCode>0%</c:formatCode>
                <c:ptCount val="3"/>
                <c:pt idx="0">
                  <c:v>0.3</c:v>
                </c:pt>
                <c:pt idx="1">
                  <c:v>0.214285714285714</c:v>
                </c:pt>
                <c:pt idx="2">
                  <c:v>0.42857142857142899</c:v>
                </c:pt>
              </c:numCache>
            </c:numRef>
          </c:val>
          <c:extLst>
            <c:ext xmlns:c16="http://schemas.microsoft.com/office/drawing/2014/chart" uri="{C3380CC4-5D6E-409C-BE32-E72D297353CC}">
              <c16:uniqueId val="{00000006-7F01-634F-B3F5-AA78FC0D6F83}"/>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undervisning!$A$51</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undervisning!$B$50:$D$50</c:f>
              <c:strCache>
                <c:ptCount val="3"/>
                <c:pt idx="0">
                  <c:v>Nuværende elever</c:v>
                </c:pt>
                <c:pt idx="1">
                  <c:v>Dimittender</c:v>
                </c:pt>
                <c:pt idx="2">
                  <c:v>Frafaldne elever</c:v>
                </c:pt>
              </c:strCache>
            </c:strRef>
          </c:cat>
          <c:val>
            <c:numRef>
              <c:f>undervisning!$B$51:$D$51</c:f>
              <c:numCache>
                <c:formatCode>0%</c:formatCode>
                <c:ptCount val="3"/>
                <c:pt idx="0">
                  <c:v>0.30769230769230799</c:v>
                </c:pt>
                <c:pt idx="1">
                  <c:v>0.44827586206896602</c:v>
                </c:pt>
                <c:pt idx="2">
                  <c:v>0.19047619047618999</c:v>
                </c:pt>
              </c:numCache>
            </c:numRef>
          </c:val>
          <c:extLst>
            <c:ext xmlns:c16="http://schemas.microsoft.com/office/drawing/2014/chart" uri="{C3380CC4-5D6E-409C-BE32-E72D297353CC}">
              <c16:uniqueId val="{00000000-C1EC-3D4C-AEF5-C231B7ADDF05}"/>
            </c:ext>
          </c:extLst>
        </c:ser>
        <c:ser>
          <c:idx val="1"/>
          <c:order val="1"/>
          <c:tx>
            <c:strRef>
              <c:f>undervisning!$A$52</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undervisning!$B$50:$D$50</c:f>
              <c:strCache>
                <c:ptCount val="3"/>
                <c:pt idx="0">
                  <c:v>Nuværende elever</c:v>
                </c:pt>
                <c:pt idx="1">
                  <c:v>Dimittender</c:v>
                </c:pt>
                <c:pt idx="2">
                  <c:v>Frafaldne elever</c:v>
                </c:pt>
              </c:strCache>
            </c:strRef>
          </c:cat>
          <c:val>
            <c:numRef>
              <c:f>undervisning!$B$52:$D$52</c:f>
              <c:numCache>
                <c:formatCode>0%</c:formatCode>
                <c:ptCount val="3"/>
                <c:pt idx="0">
                  <c:v>0.54395604395604402</c:v>
                </c:pt>
                <c:pt idx="1">
                  <c:v>0.43678160919540199</c:v>
                </c:pt>
                <c:pt idx="2">
                  <c:v>0.33333333333333298</c:v>
                </c:pt>
              </c:numCache>
            </c:numRef>
          </c:val>
          <c:extLst>
            <c:ext xmlns:c16="http://schemas.microsoft.com/office/drawing/2014/chart" uri="{C3380CC4-5D6E-409C-BE32-E72D297353CC}">
              <c16:uniqueId val="{00000001-C1EC-3D4C-AEF5-C231B7ADDF05}"/>
            </c:ext>
          </c:extLst>
        </c:ser>
        <c:ser>
          <c:idx val="2"/>
          <c:order val="2"/>
          <c:tx>
            <c:strRef>
              <c:f>undervisning!$A$53</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undervisning!$B$50:$D$50</c:f>
              <c:strCache>
                <c:ptCount val="3"/>
                <c:pt idx="0">
                  <c:v>Nuværende elever</c:v>
                </c:pt>
                <c:pt idx="1">
                  <c:v>Dimittender</c:v>
                </c:pt>
                <c:pt idx="2">
                  <c:v>Frafaldne elever</c:v>
                </c:pt>
              </c:strCache>
            </c:strRef>
          </c:cat>
          <c:val>
            <c:numRef>
              <c:f>undervisning!$B$53:$D$53</c:f>
              <c:numCache>
                <c:formatCode>0%</c:formatCode>
                <c:ptCount val="3"/>
                <c:pt idx="0">
                  <c:v>9.8901098901098897E-2</c:v>
                </c:pt>
                <c:pt idx="1">
                  <c:v>6.8965517241379296E-2</c:v>
                </c:pt>
                <c:pt idx="2">
                  <c:v>4.7619047619047603E-2</c:v>
                </c:pt>
              </c:numCache>
            </c:numRef>
          </c:val>
          <c:extLst>
            <c:ext xmlns:c16="http://schemas.microsoft.com/office/drawing/2014/chart" uri="{C3380CC4-5D6E-409C-BE32-E72D297353CC}">
              <c16:uniqueId val="{00000002-C1EC-3D4C-AEF5-C231B7ADDF05}"/>
            </c:ext>
          </c:extLst>
        </c:ser>
        <c:ser>
          <c:idx val="3"/>
          <c:order val="3"/>
          <c:tx>
            <c:strRef>
              <c:f>undervisning!$A$54</c:f>
              <c:strCache>
                <c:ptCount val="1"/>
                <c:pt idx="0">
                  <c:v>Uenig</c:v>
                </c:pt>
              </c:strCache>
            </c:strRef>
          </c:tx>
          <c:spPr>
            <a:solidFill>
              <a:srgbClr val="D48086"/>
            </a:solidFill>
            <a:ln>
              <a:noFill/>
            </a:ln>
            <a:effectLst/>
          </c:spPr>
          <c:invertIfNegative val="0"/>
          <c:dLbls>
            <c:dLbl>
              <c:idx val="0"/>
              <c:layout>
                <c:manualLayout>
                  <c:x val="0.1060419235511714"/>
                  <c:y val="9.040239744310699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EC-3D4C-AEF5-C231B7ADDF05}"/>
                </c:ext>
              </c:extLst>
            </c:dLbl>
            <c:dLbl>
              <c:idx val="1"/>
              <c:layout>
                <c:manualLayout>
                  <c:x val="9.6177558569667074E-2"/>
                  <c:y val="7.4680241366044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EC-3D4C-AEF5-C231B7ADDF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D48086"/>
                      </a:solidFill>
                      <a:round/>
                    </a:ln>
                    <a:effectLst/>
                  </c:spPr>
                </c15:leaderLines>
              </c:ext>
            </c:extLst>
          </c:dLbls>
          <c:cat>
            <c:strRef>
              <c:f>undervisning!$B$50:$D$50</c:f>
              <c:strCache>
                <c:ptCount val="3"/>
                <c:pt idx="0">
                  <c:v>Nuværende elever</c:v>
                </c:pt>
                <c:pt idx="1">
                  <c:v>Dimittender</c:v>
                </c:pt>
                <c:pt idx="2">
                  <c:v>Frafaldne elever</c:v>
                </c:pt>
              </c:strCache>
            </c:strRef>
          </c:cat>
          <c:val>
            <c:numRef>
              <c:f>undervisning!$B$54:$D$54</c:f>
              <c:numCache>
                <c:formatCode>0%</c:formatCode>
                <c:ptCount val="3"/>
                <c:pt idx="0">
                  <c:v>2.1978021978022001E-2</c:v>
                </c:pt>
                <c:pt idx="1">
                  <c:v>2.2988505747126398E-2</c:v>
                </c:pt>
                <c:pt idx="2">
                  <c:v>9.5238095238095205E-2</c:v>
                </c:pt>
              </c:numCache>
            </c:numRef>
          </c:val>
          <c:extLst>
            <c:ext xmlns:c16="http://schemas.microsoft.com/office/drawing/2014/chart" uri="{C3380CC4-5D6E-409C-BE32-E72D297353CC}">
              <c16:uniqueId val="{00000003-C1EC-3D4C-AEF5-C231B7ADDF05}"/>
            </c:ext>
          </c:extLst>
        </c:ser>
        <c:ser>
          <c:idx val="4"/>
          <c:order val="4"/>
          <c:tx>
            <c:strRef>
              <c:f>undervisning!$A$55</c:f>
              <c:strCache>
                <c:ptCount val="1"/>
                <c:pt idx="0">
                  <c:v>Meget uenig</c:v>
                </c:pt>
              </c:strCache>
            </c:strRef>
          </c:tx>
          <c:spPr>
            <a:solidFill>
              <a:srgbClr val="DC295C"/>
            </a:solidFill>
            <a:ln>
              <a:noFill/>
            </a:ln>
            <a:effectLst/>
          </c:spPr>
          <c:invertIfNegative val="0"/>
          <c:dLbls>
            <c:dLbl>
              <c:idx val="0"/>
              <c:layout>
                <c:manualLayout>
                  <c:x val="0.13810110974106041"/>
                  <c:y val="4.32359292119207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EC-3D4C-AEF5-C231B7ADDF05}"/>
                </c:ext>
              </c:extLst>
            </c:dLbl>
            <c:dLbl>
              <c:idx val="1"/>
              <c:layout>
                <c:manualLayout>
                  <c:x val="0.14056720098643649"/>
                  <c:y val="3.53748511733896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1EC-3D4C-AEF5-C231B7ADDF05}"/>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6="http://schemas.microsoft.com/office/drawing/2014/chart" uri="{C3380CC4-5D6E-409C-BE32-E72D297353CC}">
                  <c16:uniqueId val="{00000004-C1EC-3D4C-AEF5-C231B7ADDF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2"/>
                      </a:solidFill>
                      <a:round/>
                    </a:ln>
                    <a:effectLst/>
                  </c:spPr>
                </c15:leaderLines>
              </c:ext>
            </c:extLst>
          </c:dLbls>
          <c:cat>
            <c:strRef>
              <c:f>undervisning!$B$50:$D$50</c:f>
              <c:strCache>
                <c:ptCount val="3"/>
                <c:pt idx="0">
                  <c:v>Nuværende elever</c:v>
                </c:pt>
                <c:pt idx="1">
                  <c:v>Dimittender</c:v>
                </c:pt>
                <c:pt idx="2">
                  <c:v>Frafaldne elever</c:v>
                </c:pt>
              </c:strCache>
            </c:strRef>
          </c:cat>
          <c:val>
            <c:numRef>
              <c:f>undervisning!$B$55:$D$55</c:f>
              <c:numCache>
                <c:formatCode>0%</c:formatCode>
                <c:ptCount val="3"/>
                <c:pt idx="0">
                  <c:v>1.0989010989011E-2</c:v>
                </c:pt>
                <c:pt idx="1">
                  <c:v>1.1494252873563199E-2</c:v>
                </c:pt>
                <c:pt idx="2">
                  <c:v>0.28571428571428598</c:v>
                </c:pt>
              </c:numCache>
            </c:numRef>
          </c:val>
          <c:extLst>
            <c:ext xmlns:c16="http://schemas.microsoft.com/office/drawing/2014/chart" uri="{C3380CC4-5D6E-409C-BE32-E72D297353CC}">
              <c16:uniqueId val="{00000005-C1EC-3D4C-AEF5-C231B7ADDF05}"/>
            </c:ext>
          </c:extLst>
        </c:ser>
        <c:ser>
          <c:idx val="5"/>
          <c:order val="5"/>
          <c:tx>
            <c:strRef>
              <c:f>undervisning!$A$56</c:f>
              <c:strCache>
                <c:ptCount val="1"/>
                <c:pt idx="0">
                  <c:v>Ved ikke</c:v>
                </c:pt>
              </c:strCache>
            </c:strRef>
          </c:tx>
          <c:spPr>
            <a:solidFill>
              <a:srgbClr val="B9B9B9"/>
            </a:solidFill>
            <a:ln>
              <a:noFill/>
            </a:ln>
            <a:effectLst/>
          </c:spPr>
          <c:invertIfNegative val="0"/>
          <c:dLbls>
            <c:dLbl>
              <c:idx val="0"/>
              <c:layout>
                <c:manualLayout>
                  <c:x val="0.16522811344019728"/>
                  <c:y val="-1.179161705779656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EC-3D4C-AEF5-C231B7ADDF05}"/>
                </c:ext>
              </c:extLst>
            </c:dLbl>
            <c:dLbl>
              <c:idx val="1"/>
              <c:layout>
                <c:manualLayout>
                  <c:x val="0.12577065351417993"/>
                  <c:y val="-1.179161705779656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EC-3D4C-AEF5-C231B7ADDF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B9B9B9"/>
                      </a:solidFill>
                      <a:round/>
                    </a:ln>
                    <a:effectLst/>
                  </c:spPr>
                </c15:leaderLines>
              </c:ext>
            </c:extLst>
          </c:dLbls>
          <c:cat>
            <c:strRef>
              <c:f>undervisning!$B$50:$D$50</c:f>
              <c:strCache>
                <c:ptCount val="3"/>
                <c:pt idx="0">
                  <c:v>Nuværende elever</c:v>
                </c:pt>
                <c:pt idx="1">
                  <c:v>Dimittender</c:v>
                </c:pt>
                <c:pt idx="2">
                  <c:v>Frafaldne elever</c:v>
                </c:pt>
              </c:strCache>
            </c:strRef>
          </c:cat>
          <c:val>
            <c:numRef>
              <c:f>undervisning!$B$56:$D$56</c:f>
              <c:numCache>
                <c:formatCode>0%</c:formatCode>
                <c:ptCount val="3"/>
                <c:pt idx="0">
                  <c:v>1.6483516483516501E-2</c:v>
                </c:pt>
                <c:pt idx="1">
                  <c:v>1.1494252873563199E-2</c:v>
                </c:pt>
                <c:pt idx="2">
                  <c:v>4.7619047619047603E-2</c:v>
                </c:pt>
              </c:numCache>
            </c:numRef>
          </c:val>
          <c:extLst>
            <c:ext xmlns:c16="http://schemas.microsoft.com/office/drawing/2014/chart" uri="{C3380CC4-5D6E-409C-BE32-E72D297353CC}">
              <c16:uniqueId val="{00000007-C1EC-3D4C-AEF5-C231B7ADDF05}"/>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'[Diagram 4 i Microsoft PowerPoint]Sheet1'!$B$1</c:f>
              <c:strCache>
                <c:ptCount val="1"/>
                <c:pt idx="0">
                  <c:v>Sales</c:v>
                </c:pt>
              </c:strCache>
            </c:strRef>
          </c:tx>
          <c:spPr>
            <a:ln>
              <a:noFill/>
            </a:ln>
          </c:spPr>
          <c:dPt>
            <c:idx val="0"/>
            <c:bubble3D val="0"/>
            <c:spPr>
              <a:solidFill>
                <a:srgbClr val="D48086"/>
              </a:solidFill>
              <a:ln w="19050">
                <a:noFill/>
              </a:ln>
              <a:effectLst/>
            </c:spPr>
            <c:extLst>
              <c:ext xmlns:c16="http://schemas.microsoft.com/office/drawing/2014/chart" uri="{C3380CC4-5D6E-409C-BE32-E72D297353CC}">
                <c16:uniqueId val="{00000001-E6D4-A44B-A5E3-C61E481065BC}"/>
              </c:ext>
            </c:extLst>
          </c:dPt>
          <c:dPt>
            <c:idx val="1"/>
            <c:bubble3D val="0"/>
            <c:spPr>
              <a:solidFill>
                <a:srgbClr val="E7BBBB"/>
              </a:solidFill>
              <a:ln w="19050">
                <a:noFill/>
              </a:ln>
              <a:effectLst/>
            </c:spPr>
            <c:extLst>
              <c:ext xmlns:c16="http://schemas.microsoft.com/office/drawing/2014/chart" uri="{C3380CC4-5D6E-409C-BE32-E72D297353CC}">
                <c16:uniqueId val="{00000003-E6D4-A44B-A5E3-C61E481065BC}"/>
              </c:ext>
            </c:extLst>
          </c:dPt>
          <c:cat>
            <c:strRef>
              <c:f>'[Diagram 4 i Microsoft PowerPoint]Sheet1'!$A$2:$A$3</c:f>
              <c:strCache>
                <c:ptCount val="2"/>
                <c:pt idx="0">
                  <c:v>1st Qtr</c:v>
                </c:pt>
                <c:pt idx="1">
                  <c:v>2nd Qtr</c:v>
                </c:pt>
              </c:strCache>
            </c:strRef>
          </c:cat>
          <c:val>
            <c:numRef>
              <c:f>'[Diagram 4 i Microsoft PowerPoint]Sheet1'!$B$2:$B$3</c:f>
              <c:numCache>
                <c:formatCode>General</c:formatCode>
                <c:ptCount val="2"/>
                <c:pt idx="0">
                  <c:v>71</c:v>
                </c:pt>
                <c:pt idx="1">
                  <c:v>29</c:v>
                </c:pt>
              </c:numCache>
            </c:numRef>
          </c:val>
          <c:extLst>
            <c:ext xmlns:c16="http://schemas.microsoft.com/office/drawing/2014/chart" uri="{C3380CC4-5D6E-409C-BE32-E72D297353CC}">
              <c16:uniqueId val="{00000004-E6D4-A44B-A5E3-C61E481065BC}"/>
            </c:ext>
          </c:extLst>
        </c:ser>
        <c:dLbls>
          <c:showLegendKey val="0"/>
          <c:showVal val="0"/>
          <c:showCatName val="0"/>
          <c:showSerName val="0"/>
          <c:showPercent val="0"/>
          <c:showBubbleSize val="0"/>
          <c:showLeaderLines val="1"/>
        </c:dLbls>
        <c:firstSliceAng val="233"/>
        <c:holeSize val="75"/>
      </c:doughnutChart>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'[Diagram 4 i Microsoft PowerPoint]Sheet1'!$B$1</c:f>
              <c:strCache>
                <c:ptCount val="1"/>
                <c:pt idx="0">
                  <c:v>Sales</c:v>
                </c:pt>
              </c:strCache>
            </c:strRef>
          </c:tx>
          <c:spPr>
            <a:ln>
              <a:noFill/>
            </a:ln>
          </c:spPr>
          <c:dPt>
            <c:idx val="0"/>
            <c:bubble3D val="0"/>
            <c:spPr>
              <a:solidFill>
                <a:srgbClr val="547282"/>
              </a:solidFill>
              <a:ln w="19050">
                <a:noFill/>
              </a:ln>
              <a:effectLst/>
            </c:spPr>
            <c:extLst>
              <c:ext xmlns:c16="http://schemas.microsoft.com/office/drawing/2014/chart" uri="{C3380CC4-5D6E-409C-BE32-E72D297353CC}">
                <c16:uniqueId val="{00000001-6822-524B-896C-6713CAD17495}"/>
              </c:ext>
            </c:extLst>
          </c:dPt>
          <c:dPt>
            <c:idx val="1"/>
            <c:bubble3D val="0"/>
            <c:spPr>
              <a:solidFill>
                <a:srgbClr val="B9B9B9"/>
              </a:solidFill>
              <a:ln w="19050">
                <a:noFill/>
              </a:ln>
              <a:effectLst/>
            </c:spPr>
            <c:extLst>
              <c:ext xmlns:c16="http://schemas.microsoft.com/office/drawing/2014/chart" uri="{C3380CC4-5D6E-409C-BE32-E72D297353CC}">
                <c16:uniqueId val="{00000003-6822-524B-896C-6713CAD17495}"/>
              </c:ext>
            </c:extLst>
          </c:dPt>
          <c:cat>
            <c:strRef>
              <c:f>'[Diagram 4 i Microsoft PowerPoint]Sheet1'!$A$2:$A$3</c:f>
              <c:strCache>
                <c:ptCount val="2"/>
                <c:pt idx="0">
                  <c:v>1st Qtr</c:v>
                </c:pt>
                <c:pt idx="1">
                  <c:v>2nd Qtr</c:v>
                </c:pt>
              </c:strCache>
            </c:strRef>
          </c:cat>
          <c:val>
            <c:numRef>
              <c:f>'[Diagram 4 i Microsoft PowerPoint]Sheet1'!$B$2:$B$3</c:f>
              <c:numCache>
                <c:formatCode>General</c:formatCode>
                <c:ptCount val="2"/>
                <c:pt idx="0">
                  <c:v>62</c:v>
                </c:pt>
                <c:pt idx="1">
                  <c:v>38</c:v>
                </c:pt>
              </c:numCache>
            </c:numRef>
          </c:val>
          <c:extLst>
            <c:ext xmlns:c16="http://schemas.microsoft.com/office/drawing/2014/chart" uri="{C3380CC4-5D6E-409C-BE32-E72D297353CC}">
              <c16:uniqueId val="{00000004-6822-524B-896C-6713CAD17495}"/>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Fremtid!$A$52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Fremtid!$B$51:$D$51</c:f>
              <c:strCache>
                <c:ptCount val="3"/>
                <c:pt idx="0">
                  <c:v>Nuværende elver</c:v>
                </c:pt>
                <c:pt idx="1">
                  <c:v>Dimittender</c:v>
                </c:pt>
                <c:pt idx="2">
                  <c:v>Frafaldne elever</c:v>
                </c:pt>
              </c:strCache>
            </c:strRef>
          </c:cat>
          <c:val>
            <c:numRef>
              <c:f>Fremtid!$B$52:$D$52</c:f>
              <c:numCache>
                <c:formatCode>0%</c:formatCode>
                <c:ptCount val="3"/>
                <c:pt idx="0">
                  <c:v>0.14371257485029901</c:v>
                </c:pt>
                <c:pt idx="1">
                  <c:v>0.15476190476190499</c:v>
                </c:pt>
                <c:pt idx="2">
                  <c:v>0.2</c:v>
                </c:pt>
              </c:numCache>
            </c:numRef>
          </c:val>
          <c:extLst>
            <c:ext xmlns:c16="http://schemas.microsoft.com/office/drawing/2014/chart" uri="{C3380CC4-5D6E-409C-BE32-E72D297353CC}">
              <c16:uniqueId val="{00000000-F43E-DA49-8C78-1791ADEC5C08}"/>
            </c:ext>
          </c:extLst>
        </c:ser>
        <c:ser>
          <c:idx val="1"/>
          <c:order val="1"/>
          <c:tx>
            <c:strRef>
              <c:f>Fremtid!$A$53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Fremtid!$B$51:$D$51</c:f>
              <c:strCache>
                <c:ptCount val="3"/>
                <c:pt idx="0">
                  <c:v>Nuværende elver</c:v>
                </c:pt>
                <c:pt idx="1">
                  <c:v>Dimittender</c:v>
                </c:pt>
                <c:pt idx="2">
                  <c:v>Frafaldne elever</c:v>
                </c:pt>
              </c:strCache>
            </c:strRef>
          </c:cat>
          <c:val>
            <c:numRef>
              <c:f>Fremtid!$B$53:$D$53</c:f>
              <c:numCache>
                <c:formatCode>0%</c:formatCode>
                <c:ptCount val="3"/>
                <c:pt idx="0">
                  <c:v>0.125748502994012</c:v>
                </c:pt>
                <c:pt idx="1">
                  <c:v>9.5238095238095205E-2</c:v>
                </c:pt>
                <c:pt idx="2">
                  <c:v>0.2</c:v>
                </c:pt>
              </c:numCache>
            </c:numRef>
          </c:val>
          <c:extLst>
            <c:ext xmlns:c16="http://schemas.microsoft.com/office/drawing/2014/chart" uri="{C3380CC4-5D6E-409C-BE32-E72D297353CC}">
              <c16:uniqueId val="{00000001-F43E-DA49-8C78-1791ADEC5C08}"/>
            </c:ext>
          </c:extLst>
        </c:ser>
        <c:ser>
          <c:idx val="2"/>
          <c:order val="2"/>
          <c:tx>
            <c:strRef>
              <c:f>Fremtid!$A$54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Fremtid!$B$51:$D$51</c:f>
              <c:strCache>
                <c:ptCount val="3"/>
                <c:pt idx="0">
                  <c:v>Nuværende elver</c:v>
                </c:pt>
                <c:pt idx="1">
                  <c:v>Dimittender</c:v>
                </c:pt>
                <c:pt idx="2">
                  <c:v>Frafaldne elever</c:v>
                </c:pt>
              </c:strCache>
            </c:strRef>
          </c:cat>
          <c:val>
            <c:numRef>
              <c:f>Fremtid!$B$54:$D$54</c:f>
              <c:numCache>
                <c:formatCode>0%</c:formatCode>
                <c:ptCount val="3"/>
                <c:pt idx="0">
                  <c:v>0.23353293413173701</c:v>
                </c:pt>
                <c:pt idx="1">
                  <c:v>0.19047619047618999</c:v>
                </c:pt>
                <c:pt idx="2">
                  <c:v>0.15</c:v>
                </c:pt>
              </c:numCache>
            </c:numRef>
          </c:val>
          <c:extLst>
            <c:ext xmlns:c16="http://schemas.microsoft.com/office/drawing/2014/chart" uri="{C3380CC4-5D6E-409C-BE32-E72D297353CC}">
              <c16:uniqueId val="{00000002-F43E-DA49-8C78-1791ADEC5C08}"/>
            </c:ext>
          </c:extLst>
        </c:ser>
        <c:ser>
          <c:idx val="3"/>
          <c:order val="3"/>
          <c:tx>
            <c:strRef>
              <c:f>Fremtid!$A$55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Fremtid!$B$51:$D$51</c:f>
              <c:strCache>
                <c:ptCount val="3"/>
                <c:pt idx="0">
                  <c:v>Nuværende elver</c:v>
                </c:pt>
                <c:pt idx="1">
                  <c:v>Dimittender</c:v>
                </c:pt>
                <c:pt idx="2">
                  <c:v>Frafaldne elever</c:v>
                </c:pt>
              </c:strCache>
            </c:strRef>
          </c:cat>
          <c:val>
            <c:numRef>
              <c:f>Fremtid!$B$55:$D$55</c:f>
              <c:numCache>
                <c:formatCode>0%</c:formatCode>
                <c:ptCount val="3"/>
                <c:pt idx="0">
                  <c:v>0.119760479041916</c:v>
                </c:pt>
                <c:pt idx="1">
                  <c:v>0.13095238095238099</c:v>
                </c:pt>
                <c:pt idx="2">
                  <c:v>0.15</c:v>
                </c:pt>
              </c:numCache>
            </c:numRef>
          </c:val>
          <c:extLst>
            <c:ext xmlns:c16="http://schemas.microsoft.com/office/drawing/2014/chart" uri="{C3380CC4-5D6E-409C-BE32-E72D297353CC}">
              <c16:uniqueId val="{00000003-F43E-DA49-8C78-1791ADEC5C08}"/>
            </c:ext>
          </c:extLst>
        </c:ser>
        <c:ser>
          <c:idx val="4"/>
          <c:order val="4"/>
          <c:tx>
            <c:strRef>
              <c:f>Fremtid!$A$56</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Fremtid!$B$51:$D$51</c:f>
              <c:strCache>
                <c:ptCount val="3"/>
                <c:pt idx="0">
                  <c:v>Nuværende elver</c:v>
                </c:pt>
                <c:pt idx="1">
                  <c:v>Dimittender</c:v>
                </c:pt>
                <c:pt idx="2">
                  <c:v>Frafaldne elever</c:v>
                </c:pt>
              </c:strCache>
            </c:strRef>
          </c:cat>
          <c:val>
            <c:numRef>
              <c:f>Fremtid!$B$56:$D$56</c:f>
              <c:numCache>
                <c:formatCode>0%</c:formatCode>
                <c:ptCount val="3"/>
                <c:pt idx="0">
                  <c:v>0.31736526946107801</c:v>
                </c:pt>
                <c:pt idx="1">
                  <c:v>0.34523809523809501</c:v>
                </c:pt>
                <c:pt idx="2">
                  <c:v>0.2</c:v>
                </c:pt>
              </c:numCache>
            </c:numRef>
          </c:val>
          <c:extLst>
            <c:ext xmlns:c16="http://schemas.microsoft.com/office/drawing/2014/chart" uri="{C3380CC4-5D6E-409C-BE32-E72D297353CC}">
              <c16:uniqueId val="{00000004-F43E-DA49-8C78-1791ADEC5C08}"/>
            </c:ext>
          </c:extLst>
        </c:ser>
        <c:ser>
          <c:idx val="5"/>
          <c:order val="5"/>
          <c:tx>
            <c:strRef>
              <c:f>Fremtid!$A$57</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Fremtid!$B$51:$D$51</c:f>
              <c:strCache>
                <c:ptCount val="3"/>
                <c:pt idx="0">
                  <c:v>Nuværende elver</c:v>
                </c:pt>
                <c:pt idx="1">
                  <c:v>Dimittender</c:v>
                </c:pt>
                <c:pt idx="2">
                  <c:v>Frafaldne elever</c:v>
                </c:pt>
              </c:strCache>
            </c:strRef>
          </c:cat>
          <c:val>
            <c:numRef>
              <c:f>Fremtid!$B$57:$D$57</c:f>
              <c:numCache>
                <c:formatCode>0%</c:formatCode>
                <c:ptCount val="3"/>
                <c:pt idx="0">
                  <c:v>5.9880239520958098E-2</c:v>
                </c:pt>
                <c:pt idx="1">
                  <c:v>8.3333333333333301E-2</c:v>
                </c:pt>
                <c:pt idx="2">
                  <c:v>0.1</c:v>
                </c:pt>
              </c:numCache>
            </c:numRef>
          </c:val>
          <c:extLst>
            <c:ext xmlns:c16="http://schemas.microsoft.com/office/drawing/2014/chart" uri="{C3380CC4-5D6E-409C-BE32-E72D297353CC}">
              <c16:uniqueId val="{00000005-F43E-DA49-8C78-1791ADEC5C08}"/>
            </c:ext>
          </c:extLst>
        </c:ser>
        <c:dLbls>
          <c:dLblPos val="ctr"/>
          <c:showLegendKey val="0"/>
          <c:showVal val="1"/>
          <c:showCatName val="0"/>
          <c:showSerName val="0"/>
          <c:showPercent val="0"/>
          <c:showBubbleSize val="0"/>
        </c:dLbls>
        <c:gapWidth val="150"/>
        <c:overlap val="100"/>
        <c:axId val="606466288"/>
        <c:axId val="606463104"/>
      </c:barChart>
      <c:catAx>
        <c:axId val="606466288"/>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06463104"/>
        <c:crosses val="autoZero"/>
        <c:auto val="1"/>
        <c:lblAlgn val="ctr"/>
        <c:lblOffset val="100"/>
        <c:noMultiLvlLbl val="0"/>
      </c:catAx>
      <c:valAx>
        <c:axId val="606463104"/>
        <c:scaling>
          <c:orientation val="minMax"/>
        </c:scaling>
        <c:delete val="1"/>
        <c:axPos val="l"/>
        <c:numFmt formatCode="0%" sourceLinked="1"/>
        <c:majorTickMark val="none"/>
        <c:minorTickMark val="none"/>
        <c:tickLblPos val="nextTo"/>
        <c:crossAx val="60646628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Fremtid!$A$3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Fremtid!$B$2:$D$2</c:f>
              <c:strCache>
                <c:ptCount val="3"/>
                <c:pt idx="0">
                  <c:v>Nuværende elver</c:v>
                </c:pt>
                <c:pt idx="1">
                  <c:v>Dimittender</c:v>
                </c:pt>
                <c:pt idx="2">
                  <c:v>Frafaldne elever</c:v>
                </c:pt>
              </c:strCache>
            </c:strRef>
          </c:cat>
          <c:val>
            <c:numRef>
              <c:f>Fremtid!$B$3:$D$3</c:f>
              <c:numCache>
                <c:formatCode>0%</c:formatCode>
                <c:ptCount val="3"/>
                <c:pt idx="0">
                  <c:v>0.20359281437125701</c:v>
                </c:pt>
                <c:pt idx="1">
                  <c:v>0.273809523809524</c:v>
                </c:pt>
                <c:pt idx="2">
                  <c:v>0.25</c:v>
                </c:pt>
              </c:numCache>
            </c:numRef>
          </c:val>
          <c:extLst>
            <c:ext xmlns:c16="http://schemas.microsoft.com/office/drawing/2014/chart" uri="{C3380CC4-5D6E-409C-BE32-E72D297353CC}">
              <c16:uniqueId val="{00000000-7FE5-9D44-9958-528943D85641}"/>
            </c:ext>
          </c:extLst>
        </c:ser>
        <c:ser>
          <c:idx val="1"/>
          <c:order val="1"/>
          <c:tx>
            <c:strRef>
              <c:f>Fremtid!$A$4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Fremtid!$B$2:$D$2</c:f>
              <c:strCache>
                <c:ptCount val="3"/>
                <c:pt idx="0">
                  <c:v>Nuværende elver</c:v>
                </c:pt>
                <c:pt idx="1">
                  <c:v>Dimittender</c:v>
                </c:pt>
                <c:pt idx="2">
                  <c:v>Frafaldne elever</c:v>
                </c:pt>
              </c:strCache>
            </c:strRef>
          </c:cat>
          <c:val>
            <c:numRef>
              <c:f>Fremtid!$B$4:$D$4</c:f>
              <c:numCache>
                <c:formatCode>0%</c:formatCode>
                <c:ptCount val="3"/>
                <c:pt idx="0">
                  <c:v>0.16766467065868301</c:v>
                </c:pt>
                <c:pt idx="1">
                  <c:v>0.25</c:v>
                </c:pt>
                <c:pt idx="2">
                  <c:v>0.05</c:v>
                </c:pt>
              </c:numCache>
            </c:numRef>
          </c:val>
          <c:extLst>
            <c:ext xmlns:c16="http://schemas.microsoft.com/office/drawing/2014/chart" uri="{C3380CC4-5D6E-409C-BE32-E72D297353CC}">
              <c16:uniqueId val="{00000001-7FE5-9D44-9958-528943D85641}"/>
            </c:ext>
          </c:extLst>
        </c:ser>
        <c:ser>
          <c:idx val="2"/>
          <c:order val="2"/>
          <c:tx>
            <c:strRef>
              <c:f>Fremtid!$A$5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Fremtid!$B$2:$D$2</c:f>
              <c:strCache>
                <c:ptCount val="3"/>
                <c:pt idx="0">
                  <c:v>Nuværende elver</c:v>
                </c:pt>
                <c:pt idx="1">
                  <c:v>Dimittender</c:v>
                </c:pt>
                <c:pt idx="2">
                  <c:v>Frafaldne elever</c:v>
                </c:pt>
              </c:strCache>
            </c:strRef>
          </c:cat>
          <c:val>
            <c:numRef>
              <c:f>Fremtid!$B$5:$D$5</c:f>
              <c:numCache>
                <c:formatCode>0%</c:formatCode>
                <c:ptCount val="3"/>
                <c:pt idx="0">
                  <c:v>0.16766467065868301</c:v>
                </c:pt>
                <c:pt idx="1">
                  <c:v>0.226190476190476</c:v>
                </c:pt>
                <c:pt idx="2">
                  <c:v>0.1</c:v>
                </c:pt>
              </c:numCache>
            </c:numRef>
          </c:val>
          <c:extLst>
            <c:ext xmlns:c16="http://schemas.microsoft.com/office/drawing/2014/chart" uri="{C3380CC4-5D6E-409C-BE32-E72D297353CC}">
              <c16:uniqueId val="{00000002-7FE5-9D44-9958-528943D85641}"/>
            </c:ext>
          </c:extLst>
        </c:ser>
        <c:ser>
          <c:idx val="3"/>
          <c:order val="3"/>
          <c:tx>
            <c:strRef>
              <c:f>Fremtid!$A$6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Fremtid!$B$2:$D$2</c:f>
              <c:strCache>
                <c:ptCount val="3"/>
                <c:pt idx="0">
                  <c:v>Nuværende elver</c:v>
                </c:pt>
                <c:pt idx="1">
                  <c:v>Dimittender</c:v>
                </c:pt>
                <c:pt idx="2">
                  <c:v>Frafaldne elever</c:v>
                </c:pt>
              </c:strCache>
            </c:strRef>
          </c:cat>
          <c:val>
            <c:numRef>
              <c:f>Fremtid!$B$6:$D$6</c:f>
              <c:numCache>
                <c:formatCode>0%</c:formatCode>
                <c:ptCount val="3"/>
                <c:pt idx="0">
                  <c:v>0.23353293413173701</c:v>
                </c:pt>
                <c:pt idx="1">
                  <c:v>9.5238095238095205E-2</c:v>
                </c:pt>
                <c:pt idx="2">
                  <c:v>0.3</c:v>
                </c:pt>
              </c:numCache>
            </c:numRef>
          </c:val>
          <c:extLst>
            <c:ext xmlns:c16="http://schemas.microsoft.com/office/drawing/2014/chart" uri="{C3380CC4-5D6E-409C-BE32-E72D297353CC}">
              <c16:uniqueId val="{00000003-7FE5-9D44-9958-528943D85641}"/>
            </c:ext>
          </c:extLst>
        </c:ser>
        <c:ser>
          <c:idx val="4"/>
          <c:order val="4"/>
          <c:tx>
            <c:strRef>
              <c:f>Fremtid!$A$7</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Fremtid!$B$2:$D$2</c:f>
              <c:strCache>
                <c:ptCount val="3"/>
                <c:pt idx="0">
                  <c:v>Nuværende elver</c:v>
                </c:pt>
                <c:pt idx="1">
                  <c:v>Dimittender</c:v>
                </c:pt>
                <c:pt idx="2">
                  <c:v>Frafaldne elever</c:v>
                </c:pt>
              </c:strCache>
            </c:strRef>
          </c:cat>
          <c:val>
            <c:numRef>
              <c:f>Fremtid!$B$7:$D$7</c:f>
              <c:numCache>
                <c:formatCode>0%</c:formatCode>
                <c:ptCount val="3"/>
                <c:pt idx="0">
                  <c:v>0.19161676646706599</c:v>
                </c:pt>
                <c:pt idx="1">
                  <c:v>0.13095238095238099</c:v>
                </c:pt>
                <c:pt idx="2">
                  <c:v>0.2</c:v>
                </c:pt>
              </c:numCache>
            </c:numRef>
          </c:val>
          <c:extLst>
            <c:ext xmlns:c16="http://schemas.microsoft.com/office/drawing/2014/chart" uri="{C3380CC4-5D6E-409C-BE32-E72D297353CC}">
              <c16:uniqueId val="{00000004-7FE5-9D44-9958-528943D85641}"/>
            </c:ext>
          </c:extLst>
        </c:ser>
        <c:ser>
          <c:idx val="5"/>
          <c:order val="5"/>
          <c:tx>
            <c:strRef>
              <c:f>Fremtid!$A$8</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E5-9D44-9958-528943D856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Fremtid!$B$2:$D$2</c:f>
              <c:strCache>
                <c:ptCount val="3"/>
                <c:pt idx="0">
                  <c:v>Nuværende elver</c:v>
                </c:pt>
                <c:pt idx="1">
                  <c:v>Dimittender</c:v>
                </c:pt>
                <c:pt idx="2">
                  <c:v>Frafaldne elever</c:v>
                </c:pt>
              </c:strCache>
            </c:strRef>
          </c:cat>
          <c:val>
            <c:numRef>
              <c:f>Fremtid!$B$8:$D$8</c:f>
              <c:numCache>
                <c:formatCode>0%</c:formatCode>
                <c:ptCount val="3"/>
                <c:pt idx="0">
                  <c:v>3.59281437125748E-2</c:v>
                </c:pt>
                <c:pt idx="1">
                  <c:v>2.3809523809523801E-2</c:v>
                </c:pt>
                <c:pt idx="2">
                  <c:v>0.1</c:v>
                </c:pt>
              </c:numCache>
            </c:numRef>
          </c:val>
          <c:extLst>
            <c:ext xmlns:c16="http://schemas.microsoft.com/office/drawing/2014/chart" uri="{C3380CC4-5D6E-409C-BE32-E72D297353CC}">
              <c16:uniqueId val="{00000006-7FE5-9D44-9958-528943D85641}"/>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'Kryds køn'!$A$76</c:f>
              <c:strCache>
                <c:ptCount val="1"/>
                <c:pt idx="0">
                  <c:v>Meget enig eller enig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køn'!$B$75:$C$75</c:f>
              <c:strCache>
                <c:ptCount val="2"/>
                <c:pt idx="0">
                  <c:v>Kvinde</c:v>
                </c:pt>
                <c:pt idx="1">
                  <c:v>Mand</c:v>
                </c:pt>
              </c:strCache>
            </c:strRef>
          </c:cat>
          <c:val>
            <c:numRef>
              <c:f>'Kryds køn'!$B$76:$C$76</c:f>
              <c:numCache>
                <c:formatCode>0%</c:formatCode>
                <c:ptCount val="2"/>
                <c:pt idx="0">
                  <c:v>0.23</c:v>
                </c:pt>
                <c:pt idx="1">
                  <c:v>0.48</c:v>
                </c:pt>
              </c:numCache>
            </c:numRef>
          </c:val>
          <c:extLst>
            <c:ext xmlns:c16="http://schemas.microsoft.com/office/drawing/2014/chart" uri="{C3380CC4-5D6E-409C-BE32-E72D297353CC}">
              <c16:uniqueId val="{00000000-D301-2143-B627-2FB9A925C7D3}"/>
            </c:ext>
          </c:extLst>
        </c:ser>
        <c:ser>
          <c:idx val="1"/>
          <c:order val="1"/>
          <c:tx>
            <c:strRef>
              <c:f>'Kryds køn'!$A$77</c:f>
              <c:strCache>
                <c:ptCount val="1"/>
                <c:pt idx="0">
                  <c:v>Hverken enig eller uenig</c:v>
                </c:pt>
              </c:strCache>
            </c:strRef>
          </c:tx>
          <c:spPr>
            <a:solidFill>
              <a:srgbClr val="8DA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køn'!$B$75:$C$75</c:f>
              <c:strCache>
                <c:ptCount val="2"/>
                <c:pt idx="0">
                  <c:v>Kvinde</c:v>
                </c:pt>
                <c:pt idx="1">
                  <c:v>Mand</c:v>
                </c:pt>
              </c:strCache>
            </c:strRef>
          </c:cat>
          <c:val>
            <c:numRef>
              <c:f>'Kryds køn'!$B$77:$C$77</c:f>
              <c:numCache>
                <c:formatCode>0%</c:formatCode>
                <c:ptCount val="2"/>
                <c:pt idx="0">
                  <c:v>0.26415094339622602</c:v>
                </c:pt>
                <c:pt idx="1">
                  <c:v>0.168367346938776</c:v>
                </c:pt>
              </c:numCache>
            </c:numRef>
          </c:val>
          <c:extLst>
            <c:ext xmlns:c16="http://schemas.microsoft.com/office/drawing/2014/chart" uri="{C3380CC4-5D6E-409C-BE32-E72D297353CC}">
              <c16:uniqueId val="{00000001-D301-2143-B627-2FB9A925C7D3}"/>
            </c:ext>
          </c:extLst>
        </c:ser>
        <c:ser>
          <c:idx val="2"/>
          <c:order val="2"/>
          <c:tx>
            <c:strRef>
              <c:f>'Kryds køn'!$A$78</c:f>
              <c:strCache>
                <c:ptCount val="1"/>
                <c:pt idx="0">
                  <c:v>Meget uenig eller uenig</c:v>
                </c:pt>
              </c:strCache>
            </c:strRef>
          </c:tx>
          <c:spPr>
            <a:solidFill>
              <a:srgbClr val="DB29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køn'!$B$75:$C$75</c:f>
              <c:strCache>
                <c:ptCount val="2"/>
                <c:pt idx="0">
                  <c:v>Kvinde</c:v>
                </c:pt>
                <c:pt idx="1">
                  <c:v>Mand</c:v>
                </c:pt>
              </c:strCache>
            </c:strRef>
          </c:cat>
          <c:val>
            <c:numRef>
              <c:f>'Kryds køn'!$B$78:$C$78</c:f>
              <c:numCache>
                <c:formatCode>0%</c:formatCode>
                <c:ptCount val="2"/>
                <c:pt idx="0">
                  <c:v>0.47</c:v>
                </c:pt>
                <c:pt idx="1">
                  <c:v>0.32</c:v>
                </c:pt>
              </c:numCache>
            </c:numRef>
          </c:val>
          <c:extLst>
            <c:ext xmlns:c16="http://schemas.microsoft.com/office/drawing/2014/chart" uri="{C3380CC4-5D6E-409C-BE32-E72D297353CC}">
              <c16:uniqueId val="{00000002-D301-2143-B627-2FB9A925C7D3}"/>
            </c:ext>
          </c:extLst>
        </c:ser>
        <c:ser>
          <c:idx val="3"/>
          <c:order val="3"/>
          <c:tx>
            <c:strRef>
              <c:f>'Kryds køn'!$A$79</c:f>
              <c:strCache>
                <c:ptCount val="1"/>
                <c:pt idx="0">
                  <c:v>Ved ikke</c:v>
                </c:pt>
              </c:strCache>
            </c:strRef>
          </c:tx>
          <c:spPr>
            <a:solidFill>
              <a:srgbClr val="B9B9B9"/>
            </a:solidFill>
            <a:ln>
              <a:noFill/>
            </a:ln>
            <a:effectLst/>
          </c:spPr>
          <c:invertIfNegative val="0"/>
          <c:dLbls>
            <c:dLbl>
              <c:idx val="0"/>
              <c:layout>
                <c:manualLayout>
                  <c:x val="7.3982737361282368E-3"/>
                  <c:y val="-0.1563074932954992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01-2143-B627-2FB9A925C7D3}"/>
                </c:ext>
              </c:extLst>
            </c:dLbl>
            <c:dLbl>
              <c:idx val="1"/>
              <c:layout>
                <c:manualLayout>
                  <c:x val="-2.4660912453762598E-3"/>
                  <c:y val="-0.134747839047844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01-2143-B627-2FB9A925C7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køn'!$B$75:$C$75</c:f>
              <c:strCache>
                <c:ptCount val="2"/>
                <c:pt idx="0">
                  <c:v>Kvinde</c:v>
                </c:pt>
                <c:pt idx="1">
                  <c:v>Mand</c:v>
                </c:pt>
              </c:strCache>
            </c:strRef>
          </c:cat>
          <c:val>
            <c:numRef>
              <c:f>'Kryds køn'!$B$79:$C$79</c:f>
              <c:numCache>
                <c:formatCode>0%</c:formatCode>
                <c:ptCount val="2"/>
                <c:pt idx="0">
                  <c:v>3.77358490566038E-2</c:v>
                </c:pt>
                <c:pt idx="1">
                  <c:v>3.06122448979592E-2</c:v>
                </c:pt>
              </c:numCache>
            </c:numRef>
          </c:val>
          <c:extLst>
            <c:ext xmlns:c16="http://schemas.microsoft.com/office/drawing/2014/chart" uri="{C3380CC4-5D6E-409C-BE32-E72D297353CC}">
              <c16:uniqueId val="{00000003-D301-2143-B627-2FB9A925C7D3}"/>
            </c:ext>
          </c:extLst>
        </c:ser>
        <c:dLbls>
          <c:dLblPos val="ctr"/>
          <c:showLegendKey val="0"/>
          <c:showVal val="1"/>
          <c:showCatName val="0"/>
          <c:showSerName val="0"/>
          <c:showPercent val="0"/>
          <c:showBubbleSize val="0"/>
        </c:dLbls>
        <c:gapWidth val="150"/>
        <c:overlap val="100"/>
        <c:axId val="325555456"/>
        <c:axId val="325153136"/>
      </c:barChart>
      <c:catAx>
        <c:axId val="325555456"/>
        <c:scaling>
          <c:orientation val="minMax"/>
        </c:scaling>
        <c:delete val="0"/>
        <c:axPos val="l"/>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325153136"/>
        <c:crosses val="autoZero"/>
        <c:auto val="1"/>
        <c:lblAlgn val="ctr"/>
        <c:lblOffset val="100"/>
        <c:noMultiLvlLbl val="0"/>
      </c:catAx>
      <c:valAx>
        <c:axId val="325153136"/>
        <c:scaling>
          <c:orientation val="minMax"/>
        </c:scaling>
        <c:delete val="1"/>
        <c:axPos val="b"/>
        <c:numFmt formatCode="0%" sourceLinked="1"/>
        <c:majorTickMark val="none"/>
        <c:minorTickMark val="none"/>
        <c:tickLblPos val="nextTo"/>
        <c:crossAx val="325555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Fremtid!$A$13</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Fremtid!$B$12:$D$12</c:f>
              <c:strCache>
                <c:ptCount val="3"/>
                <c:pt idx="0">
                  <c:v>Nuværende elver</c:v>
                </c:pt>
                <c:pt idx="1">
                  <c:v>Dimittender</c:v>
                </c:pt>
                <c:pt idx="2">
                  <c:v>Frafaldne elever</c:v>
                </c:pt>
              </c:strCache>
            </c:strRef>
          </c:cat>
          <c:val>
            <c:numRef>
              <c:f>Fremtid!$B$13:$D$13</c:f>
              <c:numCache>
                <c:formatCode>0%</c:formatCode>
                <c:ptCount val="3"/>
                <c:pt idx="0">
                  <c:v>0.37125748502993999</c:v>
                </c:pt>
                <c:pt idx="1">
                  <c:v>0.44047619047619002</c:v>
                </c:pt>
                <c:pt idx="2">
                  <c:v>0.25</c:v>
                </c:pt>
              </c:numCache>
            </c:numRef>
          </c:val>
          <c:extLst>
            <c:ext xmlns:c16="http://schemas.microsoft.com/office/drawing/2014/chart" uri="{C3380CC4-5D6E-409C-BE32-E72D297353CC}">
              <c16:uniqueId val="{00000000-98E2-3D41-9BEA-FE4CD69B475A}"/>
            </c:ext>
          </c:extLst>
        </c:ser>
        <c:ser>
          <c:idx val="1"/>
          <c:order val="1"/>
          <c:tx>
            <c:strRef>
              <c:f>Fremtid!$A$14</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Fremtid!$B$12:$D$12</c:f>
              <c:strCache>
                <c:ptCount val="3"/>
                <c:pt idx="0">
                  <c:v>Nuværende elver</c:v>
                </c:pt>
                <c:pt idx="1">
                  <c:v>Dimittender</c:v>
                </c:pt>
                <c:pt idx="2">
                  <c:v>Frafaldne elever</c:v>
                </c:pt>
              </c:strCache>
            </c:strRef>
          </c:cat>
          <c:val>
            <c:numRef>
              <c:f>Fremtid!$B$14:$D$14</c:f>
              <c:numCache>
                <c:formatCode>0%</c:formatCode>
                <c:ptCount val="3"/>
                <c:pt idx="0">
                  <c:v>0.38323353293413198</c:v>
                </c:pt>
                <c:pt idx="1">
                  <c:v>0.38095238095238099</c:v>
                </c:pt>
                <c:pt idx="2">
                  <c:v>0.3</c:v>
                </c:pt>
              </c:numCache>
            </c:numRef>
          </c:val>
          <c:extLst>
            <c:ext xmlns:c16="http://schemas.microsoft.com/office/drawing/2014/chart" uri="{C3380CC4-5D6E-409C-BE32-E72D297353CC}">
              <c16:uniqueId val="{00000001-98E2-3D41-9BEA-FE4CD69B475A}"/>
            </c:ext>
          </c:extLst>
        </c:ser>
        <c:ser>
          <c:idx val="2"/>
          <c:order val="2"/>
          <c:tx>
            <c:strRef>
              <c:f>Fremtid!$A$15</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Fremtid!$B$12:$D$12</c:f>
              <c:strCache>
                <c:ptCount val="3"/>
                <c:pt idx="0">
                  <c:v>Nuværende elver</c:v>
                </c:pt>
                <c:pt idx="1">
                  <c:v>Dimittender</c:v>
                </c:pt>
                <c:pt idx="2">
                  <c:v>Frafaldne elever</c:v>
                </c:pt>
              </c:strCache>
            </c:strRef>
          </c:cat>
          <c:val>
            <c:numRef>
              <c:f>Fremtid!$B$15:$D$15</c:f>
              <c:numCache>
                <c:formatCode>0%</c:formatCode>
                <c:ptCount val="3"/>
                <c:pt idx="0">
                  <c:v>8.9820359281437098E-2</c:v>
                </c:pt>
                <c:pt idx="1">
                  <c:v>5.95238095238095E-2</c:v>
                </c:pt>
                <c:pt idx="2">
                  <c:v>0.1</c:v>
                </c:pt>
              </c:numCache>
            </c:numRef>
          </c:val>
          <c:extLst>
            <c:ext xmlns:c16="http://schemas.microsoft.com/office/drawing/2014/chart" uri="{C3380CC4-5D6E-409C-BE32-E72D297353CC}">
              <c16:uniqueId val="{00000002-98E2-3D41-9BEA-FE4CD69B475A}"/>
            </c:ext>
          </c:extLst>
        </c:ser>
        <c:ser>
          <c:idx val="3"/>
          <c:order val="3"/>
          <c:tx>
            <c:strRef>
              <c:f>Fremtid!$A$16</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Fremtid!$B$12:$D$12</c:f>
              <c:strCache>
                <c:ptCount val="3"/>
                <c:pt idx="0">
                  <c:v>Nuværende elver</c:v>
                </c:pt>
                <c:pt idx="1">
                  <c:v>Dimittender</c:v>
                </c:pt>
                <c:pt idx="2">
                  <c:v>Frafaldne elever</c:v>
                </c:pt>
              </c:strCache>
            </c:strRef>
          </c:cat>
          <c:val>
            <c:numRef>
              <c:f>Fremtid!$B$16:$D$16</c:f>
              <c:numCache>
                <c:formatCode>0%</c:formatCode>
                <c:ptCount val="3"/>
                <c:pt idx="0">
                  <c:v>4.7904191616766498E-2</c:v>
                </c:pt>
                <c:pt idx="1">
                  <c:v>2.3809523809523801E-2</c:v>
                </c:pt>
                <c:pt idx="2">
                  <c:v>0.15</c:v>
                </c:pt>
              </c:numCache>
            </c:numRef>
          </c:val>
          <c:extLst>
            <c:ext xmlns:c16="http://schemas.microsoft.com/office/drawing/2014/chart" uri="{C3380CC4-5D6E-409C-BE32-E72D297353CC}">
              <c16:uniqueId val="{00000003-98E2-3D41-9BEA-FE4CD69B475A}"/>
            </c:ext>
          </c:extLst>
        </c:ser>
        <c:ser>
          <c:idx val="4"/>
          <c:order val="4"/>
          <c:tx>
            <c:strRef>
              <c:f>Fremtid!$A$17</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Fremtid!$B$12:$D$12</c:f>
              <c:strCache>
                <c:ptCount val="3"/>
                <c:pt idx="0">
                  <c:v>Nuværende elver</c:v>
                </c:pt>
                <c:pt idx="1">
                  <c:v>Dimittender</c:v>
                </c:pt>
                <c:pt idx="2">
                  <c:v>Frafaldne elever</c:v>
                </c:pt>
              </c:strCache>
            </c:strRef>
          </c:cat>
          <c:val>
            <c:numRef>
              <c:f>Fremtid!$B$17:$D$17</c:f>
              <c:numCache>
                <c:formatCode>0%</c:formatCode>
                <c:ptCount val="3"/>
                <c:pt idx="0">
                  <c:v>2.9940119760479E-2</c:v>
                </c:pt>
                <c:pt idx="1">
                  <c:v>2.3809523809523801E-2</c:v>
                </c:pt>
                <c:pt idx="2">
                  <c:v>0.05</c:v>
                </c:pt>
              </c:numCache>
            </c:numRef>
          </c:val>
          <c:extLst>
            <c:ext xmlns:c16="http://schemas.microsoft.com/office/drawing/2014/chart" uri="{C3380CC4-5D6E-409C-BE32-E72D297353CC}">
              <c16:uniqueId val="{00000004-98E2-3D41-9BEA-FE4CD69B475A}"/>
            </c:ext>
          </c:extLst>
        </c:ser>
        <c:ser>
          <c:idx val="5"/>
          <c:order val="5"/>
          <c:tx>
            <c:strRef>
              <c:f>Fremtid!$A$18</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E2-3D41-9BEA-FE4CD69B47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Fremtid!$B$12:$D$12</c:f>
              <c:strCache>
                <c:ptCount val="3"/>
                <c:pt idx="0">
                  <c:v>Nuværende elver</c:v>
                </c:pt>
                <c:pt idx="1">
                  <c:v>Dimittender</c:v>
                </c:pt>
                <c:pt idx="2">
                  <c:v>Frafaldne elever</c:v>
                </c:pt>
              </c:strCache>
            </c:strRef>
          </c:cat>
          <c:val>
            <c:numRef>
              <c:f>Fremtid!$B$18:$D$18</c:f>
              <c:numCache>
                <c:formatCode>0%</c:formatCode>
                <c:ptCount val="3"/>
                <c:pt idx="0">
                  <c:v>7.7844311377245498E-2</c:v>
                </c:pt>
                <c:pt idx="1">
                  <c:v>7.1428571428571397E-2</c:v>
                </c:pt>
                <c:pt idx="2">
                  <c:v>0.15</c:v>
                </c:pt>
              </c:numCache>
            </c:numRef>
          </c:val>
          <c:extLst>
            <c:ext xmlns:c16="http://schemas.microsoft.com/office/drawing/2014/chart" uri="{C3380CC4-5D6E-409C-BE32-E72D297353CC}">
              <c16:uniqueId val="{00000006-98E2-3D41-9BEA-FE4CD69B475A}"/>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'Kryds køn'!$A$22</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køn'!$B$21:$C$21</c:f>
              <c:strCache>
                <c:ptCount val="2"/>
                <c:pt idx="0">
                  <c:v>Kvinde</c:v>
                </c:pt>
                <c:pt idx="1">
                  <c:v>Mand</c:v>
                </c:pt>
              </c:strCache>
            </c:strRef>
          </c:cat>
          <c:val>
            <c:numRef>
              <c:f>'Kryds køn'!$B$22:$C$22</c:f>
              <c:numCache>
                <c:formatCode>0%</c:formatCode>
                <c:ptCount val="2"/>
                <c:pt idx="0">
                  <c:v>0.38709677419354799</c:v>
                </c:pt>
                <c:pt idx="1">
                  <c:v>0.32057416267942601</c:v>
                </c:pt>
              </c:numCache>
            </c:numRef>
          </c:val>
          <c:extLst>
            <c:ext xmlns:c16="http://schemas.microsoft.com/office/drawing/2014/chart" uri="{C3380CC4-5D6E-409C-BE32-E72D297353CC}">
              <c16:uniqueId val="{00000000-839D-6D40-8EC5-DE54771823FE}"/>
            </c:ext>
          </c:extLst>
        </c:ser>
        <c:ser>
          <c:idx val="1"/>
          <c:order val="1"/>
          <c:tx>
            <c:strRef>
              <c:f>'Kryds køn'!$A$23</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køn'!$B$21:$C$21</c:f>
              <c:strCache>
                <c:ptCount val="2"/>
                <c:pt idx="0">
                  <c:v>Kvinde</c:v>
                </c:pt>
                <c:pt idx="1">
                  <c:v>Mand</c:v>
                </c:pt>
              </c:strCache>
            </c:strRef>
          </c:cat>
          <c:val>
            <c:numRef>
              <c:f>'Kryds køn'!$B$23:$C$23</c:f>
              <c:numCache>
                <c:formatCode>0%</c:formatCode>
                <c:ptCount val="2"/>
                <c:pt idx="0">
                  <c:v>0.45161290322580599</c:v>
                </c:pt>
                <c:pt idx="1">
                  <c:v>0.37320574162679399</c:v>
                </c:pt>
              </c:numCache>
            </c:numRef>
          </c:val>
          <c:extLst>
            <c:ext xmlns:c16="http://schemas.microsoft.com/office/drawing/2014/chart" uri="{C3380CC4-5D6E-409C-BE32-E72D297353CC}">
              <c16:uniqueId val="{00000001-839D-6D40-8EC5-DE54771823FE}"/>
            </c:ext>
          </c:extLst>
        </c:ser>
        <c:ser>
          <c:idx val="2"/>
          <c:order val="2"/>
          <c:tx>
            <c:strRef>
              <c:f>'Kryds køn'!$A$24</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køn'!$B$21:$C$21</c:f>
              <c:strCache>
                <c:ptCount val="2"/>
                <c:pt idx="0">
                  <c:v>Kvinde</c:v>
                </c:pt>
                <c:pt idx="1">
                  <c:v>Mand</c:v>
                </c:pt>
              </c:strCache>
            </c:strRef>
          </c:cat>
          <c:val>
            <c:numRef>
              <c:f>'Kryds køn'!$B$24:$C$24</c:f>
              <c:numCache>
                <c:formatCode>0%</c:formatCode>
                <c:ptCount val="2"/>
                <c:pt idx="0">
                  <c:v>9.6774193548387094E-2</c:v>
                </c:pt>
                <c:pt idx="1">
                  <c:v>0.23923444976076599</c:v>
                </c:pt>
              </c:numCache>
            </c:numRef>
          </c:val>
          <c:extLst>
            <c:ext xmlns:c16="http://schemas.microsoft.com/office/drawing/2014/chart" uri="{C3380CC4-5D6E-409C-BE32-E72D297353CC}">
              <c16:uniqueId val="{00000002-839D-6D40-8EC5-DE54771823FE}"/>
            </c:ext>
          </c:extLst>
        </c:ser>
        <c:ser>
          <c:idx val="3"/>
          <c:order val="3"/>
          <c:tx>
            <c:strRef>
              <c:f>'Kryds køn'!$A$25</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køn'!$B$21:$C$21</c:f>
              <c:strCache>
                <c:ptCount val="2"/>
                <c:pt idx="0">
                  <c:v>Kvinde</c:v>
                </c:pt>
                <c:pt idx="1">
                  <c:v>Mand</c:v>
                </c:pt>
              </c:strCache>
            </c:strRef>
          </c:cat>
          <c:val>
            <c:numRef>
              <c:f>'Kryds køn'!$B$25:$C$25</c:f>
              <c:numCache>
                <c:formatCode>0%</c:formatCode>
                <c:ptCount val="2"/>
                <c:pt idx="0">
                  <c:v>4.8387096774193498E-2</c:v>
                </c:pt>
                <c:pt idx="1">
                  <c:v>3.3492822966507199E-2</c:v>
                </c:pt>
              </c:numCache>
            </c:numRef>
          </c:val>
          <c:extLst>
            <c:ext xmlns:c16="http://schemas.microsoft.com/office/drawing/2014/chart" uri="{C3380CC4-5D6E-409C-BE32-E72D297353CC}">
              <c16:uniqueId val="{00000003-839D-6D40-8EC5-DE54771823FE}"/>
            </c:ext>
          </c:extLst>
        </c:ser>
        <c:ser>
          <c:idx val="4"/>
          <c:order val="4"/>
          <c:tx>
            <c:strRef>
              <c:f>'Kryds køn'!$A$26</c:f>
              <c:strCache>
                <c:ptCount val="1"/>
                <c:pt idx="0">
                  <c:v>Meget uenig</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køn'!$B$21:$C$21</c:f>
              <c:strCache>
                <c:ptCount val="2"/>
                <c:pt idx="0">
                  <c:v>Kvinde</c:v>
                </c:pt>
                <c:pt idx="1">
                  <c:v>Mand</c:v>
                </c:pt>
              </c:strCache>
            </c:strRef>
          </c:cat>
          <c:val>
            <c:numRef>
              <c:f>'Kryds køn'!$B$26:$C$26</c:f>
              <c:numCache>
                <c:formatCode>0%</c:formatCode>
                <c:ptCount val="2"/>
                <c:pt idx="0">
                  <c:v>1.6129032258064498E-2</c:v>
                </c:pt>
                <c:pt idx="1">
                  <c:v>1.43540669856459E-2</c:v>
                </c:pt>
              </c:numCache>
            </c:numRef>
          </c:val>
          <c:extLst>
            <c:ext xmlns:c16="http://schemas.microsoft.com/office/drawing/2014/chart" uri="{C3380CC4-5D6E-409C-BE32-E72D297353CC}">
              <c16:uniqueId val="{00000004-839D-6D40-8EC5-DE54771823FE}"/>
            </c:ext>
          </c:extLst>
        </c:ser>
        <c:ser>
          <c:idx val="5"/>
          <c:order val="5"/>
          <c:tx>
            <c:strRef>
              <c:f>'Kryds køn'!$A$27</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'Kryds køn'!$B$21:$C$21</c:f>
              <c:strCache>
                <c:ptCount val="2"/>
                <c:pt idx="0">
                  <c:v>Kvinde</c:v>
                </c:pt>
                <c:pt idx="1">
                  <c:v>Mand</c:v>
                </c:pt>
              </c:strCache>
            </c:strRef>
          </c:cat>
          <c:val>
            <c:numRef>
              <c:f>'Kryds køn'!$B$27:$C$27</c:f>
              <c:numCache>
                <c:formatCode>0%</c:formatCode>
                <c:ptCount val="2"/>
                <c:pt idx="0">
                  <c:v>0</c:v>
                </c:pt>
                <c:pt idx="1">
                  <c:v>1.9138755980861202E-2</c:v>
                </c:pt>
              </c:numCache>
            </c:numRef>
          </c:val>
          <c:extLst>
            <c:ext xmlns:c16="http://schemas.microsoft.com/office/drawing/2014/chart" uri="{C3380CC4-5D6E-409C-BE32-E72D297353CC}">
              <c16:uniqueId val="{00000005-839D-6D40-8EC5-DE54771823FE}"/>
            </c:ext>
          </c:extLst>
        </c:ser>
        <c:dLbls>
          <c:dLblPos val="ctr"/>
          <c:showLegendKey val="0"/>
          <c:showVal val="1"/>
          <c:showCatName val="0"/>
          <c:showSerName val="0"/>
          <c:showPercent val="0"/>
          <c:showBubbleSize val="0"/>
        </c:dLbls>
        <c:gapWidth val="150"/>
        <c:overlap val="100"/>
        <c:axId val="560838544"/>
        <c:axId val="611872912"/>
      </c:barChart>
      <c:catAx>
        <c:axId val="560838544"/>
        <c:scaling>
          <c:orientation val="minMax"/>
        </c:scaling>
        <c:delete val="0"/>
        <c:axPos val="b"/>
        <c:numFmt formatCode="General" sourceLinked="1"/>
        <c:majorTickMark val="none"/>
        <c:minorTickMark val="none"/>
        <c:tickLblPos val="nextTo"/>
        <c:spPr>
          <a:noFill/>
          <a:ln w="9525" cap="flat" cmpd="sng" algn="ctr">
            <a:solidFill>
              <a:srgbClr val="004B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crossAx val="611872912"/>
        <c:crosses val="autoZero"/>
        <c:auto val="1"/>
        <c:lblAlgn val="ctr"/>
        <c:lblOffset val="100"/>
        <c:noMultiLvlLbl val="0"/>
      </c:catAx>
      <c:valAx>
        <c:axId val="611872912"/>
        <c:scaling>
          <c:orientation val="minMax"/>
        </c:scaling>
        <c:delete val="1"/>
        <c:axPos val="l"/>
        <c:numFmt formatCode="0%" sourceLinked="1"/>
        <c:majorTickMark val="none"/>
        <c:minorTickMark val="none"/>
        <c:tickLblPos val="nextTo"/>
        <c:crossAx val="56083854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da-DK"/>
        </a:p>
      </c:txPr>
    </c:legend>
    <c:plotVisOnly val="1"/>
    <c:dispBlanksAs val="gap"/>
    <c:showDLblsOverMax val="0"/>
    <c:extLst/>
  </c:chart>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'Ark2'!$A$93</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'Ark2'!$B$92:$D$92</c:f>
              <c:strCache>
                <c:ptCount val="3"/>
                <c:pt idx="0">
                  <c:v>Sociale udfordringer</c:v>
                </c:pt>
                <c:pt idx="1">
                  <c:v>Faglige problemer </c:v>
                </c:pt>
                <c:pt idx="2">
                  <c:v>Praktiske udfordringer</c:v>
                </c:pt>
              </c:strCache>
            </c:strRef>
          </c:cat>
          <c:val>
            <c:numRef>
              <c:f>'Ark2'!$B$93:$D$93</c:f>
              <c:numCache>
                <c:formatCode>0%</c:formatCode>
                <c:ptCount val="3"/>
                <c:pt idx="0">
                  <c:v>5.1724137931034503E-2</c:v>
                </c:pt>
                <c:pt idx="1">
                  <c:v>0.13218390804597699</c:v>
                </c:pt>
                <c:pt idx="2">
                  <c:v>5.7471264367816098E-2</c:v>
                </c:pt>
              </c:numCache>
            </c:numRef>
          </c:val>
          <c:extLst>
            <c:ext xmlns:c16="http://schemas.microsoft.com/office/drawing/2014/chart" uri="{C3380CC4-5D6E-409C-BE32-E72D297353CC}">
              <c16:uniqueId val="{00000000-9941-2B44-B00A-3B5ACBAB6A18}"/>
            </c:ext>
          </c:extLst>
        </c:ser>
        <c:ser>
          <c:idx val="1"/>
          <c:order val="1"/>
          <c:tx>
            <c:strRef>
              <c:f>'Ark2'!$A$94</c:f>
              <c:strCache>
                <c:ptCount val="1"/>
                <c:pt idx="0">
                  <c:v>I høj grad</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'Ark2'!$B$92:$D$92</c:f>
              <c:strCache>
                <c:ptCount val="3"/>
                <c:pt idx="0">
                  <c:v>Sociale udfordringer</c:v>
                </c:pt>
                <c:pt idx="1">
                  <c:v>Faglige problemer </c:v>
                </c:pt>
                <c:pt idx="2">
                  <c:v>Praktiske udfordringer</c:v>
                </c:pt>
              </c:strCache>
            </c:strRef>
          </c:cat>
          <c:val>
            <c:numRef>
              <c:f>'Ark2'!$B$94:$D$94</c:f>
              <c:numCache>
                <c:formatCode>0%</c:formatCode>
                <c:ptCount val="3"/>
                <c:pt idx="0">
                  <c:v>0.13793103448275901</c:v>
                </c:pt>
                <c:pt idx="1">
                  <c:v>0.27586206896551702</c:v>
                </c:pt>
                <c:pt idx="2">
                  <c:v>0.126436781609195</c:v>
                </c:pt>
              </c:numCache>
            </c:numRef>
          </c:val>
          <c:extLst>
            <c:ext xmlns:c16="http://schemas.microsoft.com/office/drawing/2014/chart" uri="{C3380CC4-5D6E-409C-BE32-E72D297353CC}">
              <c16:uniqueId val="{00000001-9941-2B44-B00A-3B5ACBAB6A18}"/>
            </c:ext>
          </c:extLst>
        </c:ser>
        <c:ser>
          <c:idx val="2"/>
          <c:order val="2"/>
          <c:tx>
            <c:strRef>
              <c:f>'Ark2'!$A$95</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'Ark2'!$B$92:$D$92</c:f>
              <c:strCache>
                <c:ptCount val="3"/>
                <c:pt idx="0">
                  <c:v>Sociale udfordringer</c:v>
                </c:pt>
                <c:pt idx="1">
                  <c:v>Faglige problemer </c:v>
                </c:pt>
                <c:pt idx="2">
                  <c:v>Praktiske udfordringer</c:v>
                </c:pt>
              </c:strCache>
            </c:strRef>
          </c:cat>
          <c:val>
            <c:numRef>
              <c:f>'Ark2'!$B$95:$D$95</c:f>
              <c:numCache>
                <c:formatCode>0%</c:formatCode>
                <c:ptCount val="3"/>
                <c:pt idx="0">
                  <c:v>0.14942528735632199</c:v>
                </c:pt>
                <c:pt idx="1">
                  <c:v>0.18965517241379301</c:v>
                </c:pt>
                <c:pt idx="2">
                  <c:v>0.160919540229885</c:v>
                </c:pt>
              </c:numCache>
            </c:numRef>
          </c:val>
          <c:extLst>
            <c:ext xmlns:c16="http://schemas.microsoft.com/office/drawing/2014/chart" uri="{C3380CC4-5D6E-409C-BE32-E72D297353CC}">
              <c16:uniqueId val="{00000002-9941-2B44-B00A-3B5ACBAB6A18}"/>
            </c:ext>
          </c:extLst>
        </c:ser>
        <c:ser>
          <c:idx val="3"/>
          <c:order val="3"/>
          <c:tx>
            <c:strRef>
              <c:f>'Ark2'!$A$96</c:f>
              <c:strCache>
                <c:ptCount val="1"/>
                <c:pt idx="0">
                  <c:v>I mindre grad</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'Ark2'!$B$92:$D$92</c:f>
              <c:strCache>
                <c:ptCount val="3"/>
                <c:pt idx="0">
                  <c:v>Sociale udfordringer</c:v>
                </c:pt>
                <c:pt idx="1">
                  <c:v>Faglige problemer </c:v>
                </c:pt>
                <c:pt idx="2">
                  <c:v>Praktiske udfordringer</c:v>
                </c:pt>
              </c:strCache>
            </c:strRef>
          </c:cat>
          <c:val>
            <c:numRef>
              <c:f>'Ark2'!$B$96:$D$96</c:f>
              <c:numCache>
                <c:formatCode>0%</c:formatCode>
                <c:ptCount val="3"/>
                <c:pt idx="0">
                  <c:v>4.5977011494252901E-2</c:v>
                </c:pt>
                <c:pt idx="1">
                  <c:v>5.1724137931034503E-2</c:v>
                </c:pt>
                <c:pt idx="2">
                  <c:v>0.12068965517241401</c:v>
                </c:pt>
              </c:numCache>
            </c:numRef>
          </c:val>
          <c:extLst>
            <c:ext xmlns:c16="http://schemas.microsoft.com/office/drawing/2014/chart" uri="{C3380CC4-5D6E-409C-BE32-E72D297353CC}">
              <c16:uniqueId val="{00000003-9941-2B44-B00A-3B5ACBAB6A18}"/>
            </c:ext>
          </c:extLst>
        </c:ser>
        <c:ser>
          <c:idx val="4"/>
          <c:order val="4"/>
          <c:tx>
            <c:strRef>
              <c:f>'Ark2'!$A$97</c:f>
              <c:strCache>
                <c:ptCount val="1"/>
                <c:pt idx="0">
                  <c:v>Slet ikke</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'Ark2'!$B$92:$D$92</c:f>
              <c:strCache>
                <c:ptCount val="3"/>
                <c:pt idx="0">
                  <c:v>Sociale udfordringer</c:v>
                </c:pt>
                <c:pt idx="1">
                  <c:v>Faglige problemer </c:v>
                </c:pt>
                <c:pt idx="2">
                  <c:v>Praktiske udfordringer</c:v>
                </c:pt>
              </c:strCache>
            </c:strRef>
          </c:cat>
          <c:val>
            <c:numRef>
              <c:f>'Ark2'!$B$97:$D$97</c:f>
              <c:numCache>
                <c:formatCode>0%</c:formatCode>
                <c:ptCount val="3"/>
                <c:pt idx="0">
                  <c:v>0.160919540229885</c:v>
                </c:pt>
                <c:pt idx="1">
                  <c:v>0.10344827586206901</c:v>
                </c:pt>
                <c:pt idx="2">
                  <c:v>0.13793103448275901</c:v>
                </c:pt>
              </c:numCache>
            </c:numRef>
          </c:val>
          <c:extLst>
            <c:ext xmlns:c16="http://schemas.microsoft.com/office/drawing/2014/chart" uri="{C3380CC4-5D6E-409C-BE32-E72D297353CC}">
              <c16:uniqueId val="{00000007-9941-2B44-B00A-3B5ACBAB6A18}"/>
            </c:ext>
          </c:extLst>
        </c:ser>
        <c:ser>
          <c:idx val="5"/>
          <c:order val="5"/>
          <c:tx>
            <c:strRef>
              <c:f>'Ark2'!$A$98</c:f>
              <c:strCache>
                <c:ptCount val="1"/>
                <c:pt idx="0">
                  <c:v>Ved ikke/ikke relevant</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41-2B44-B00A-3B5ACBAB6A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'Ark2'!$B$92:$D$92</c:f>
              <c:strCache>
                <c:ptCount val="3"/>
                <c:pt idx="0">
                  <c:v>Sociale udfordringer</c:v>
                </c:pt>
                <c:pt idx="1">
                  <c:v>Faglige problemer </c:v>
                </c:pt>
                <c:pt idx="2">
                  <c:v>Praktiske udfordringer</c:v>
                </c:pt>
              </c:strCache>
            </c:strRef>
          </c:cat>
          <c:val>
            <c:numRef>
              <c:f>'Ark2'!$B$98:$D$98</c:f>
              <c:numCache>
                <c:formatCode>0%</c:formatCode>
                <c:ptCount val="3"/>
                <c:pt idx="0">
                  <c:v>0.45402298850574702</c:v>
                </c:pt>
                <c:pt idx="1">
                  <c:v>0.247126436781609</c:v>
                </c:pt>
                <c:pt idx="2">
                  <c:v>0.39655172413793099</c:v>
                </c:pt>
              </c:numCache>
            </c:numRef>
          </c:val>
          <c:extLst>
            <c:ext xmlns:c16="http://schemas.microsoft.com/office/drawing/2014/chart" uri="{C3380CC4-5D6E-409C-BE32-E72D297353CC}">
              <c16:uniqueId val="{00000009-9941-2B44-B00A-3B5ACBAB6A18}"/>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'Ark2'!$A$39</c:f>
              <c:strCache>
                <c:ptCount val="1"/>
                <c:pt idx="0">
                  <c:v>Meget enig</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'Ark2'!$B$37:$D$38</c:f>
              <c:strCache>
                <c:ptCount val="3"/>
                <c:pt idx="0">
                  <c:v>Nuværende elever</c:v>
                </c:pt>
                <c:pt idx="1">
                  <c:v>Dimittender</c:v>
                </c:pt>
                <c:pt idx="2">
                  <c:v>Frafaldne elever</c:v>
                </c:pt>
              </c:strCache>
            </c:strRef>
          </c:cat>
          <c:val>
            <c:numRef>
              <c:f>'Ark2'!$B$39:$D$39</c:f>
              <c:numCache>
                <c:formatCode>0%</c:formatCode>
                <c:ptCount val="3"/>
                <c:pt idx="0">
                  <c:v>2.1505376344085999E-2</c:v>
                </c:pt>
                <c:pt idx="1">
                  <c:v>0.10344827586206901</c:v>
                </c:pt>
                <c:pt idx="2">
                  <c:v>9.5238095238095205E-2</c:v>
                </c:pt>
              </c:numCache>
            </c:numRef>
          </c:val>
          <c:extLst>
            <c:ext xmlns:c16="http://schemas.microsoft.com/office/drawing/2014/chart" uri="{C3380CC4-5D6E-409C-BE32-E72D297353CC}">
              <c16:uniqueId val="{00000000-A684-C543-8C5B-576BD6BC1C23}"/>
            </c:ext>
          </c:extLst>
        </c:ser>
        <c:ser>
          <c:idx val="1"/>
          <c:order val="1"/>
          <c:tx>
            <c:strRef>
              <c:f>'Ark2'!$A$40</c:f>
              <c:strCache>
                <c:ptCount val="1"/>
                <c:pt idx="0">
                  <c:v>Enig</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'Ark2'!$B$37:$D$38</c:f>
              <c:strCache>
                <c:ptCount val="3"/>
                <c:pt idx="0">
                  <c:v>Nuværende elever</c:v>
                </c:pt>
                <c:pt idx="1">
                  <c:v>Dimittender</c:v>
                </c:pt>
                <c:pt idx="2">
                  <c:v>Frafaldne elever</c:v>
                </c:pt>
              </c:strCache>
            </c:strRef>
          </c:cat>
          <c:val>
            <c:numRef>
              <c:f>'Ark2'!$B$40:$D$40</c:f>
              <c:numCache>
                <c:formatCode>0%</c:formatCode>
                <c:ptCount val="3"/>
                <c:pt idx="0">
                  <c:v>0.112903225806452</c:v>
                </c:pt>
                <c:pt idx="1">
                  <c:v>0.13793103448275901</c:v>
                </c:pt>
                <c:pt idx="2">
                  <c:v>0.19047619047618999</c:v>
                </c:pt>
              </c:numCache>
            </c:numRef>
          </c:val>
          <c:extLst>
            <c:ext xmlns:c16="http://schemas.microsoft.com/office/drawing/2014/chart" uri="{C3380CC4-5D6E-409C-BE32-E72D297353CC}">
              <c16:uniqueId val="{00000001-A684-C543-8C5B-576BD6BC1C23}"/>
            </c:ext>
          </c:extLst>
        </c:ser>
        <c:ser>
          <c:idx val="2"/>
          <c:order val="2"/>
          <c:tx>
            <c:strRef>
              <c:f>'Ark2'!$A$41</c:f>
              <c:strCache>
                <c:ptCount val="1"/>
                <c:pt idx="0">
                  <c:v>Hverken enig eller uenig</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'Ark2'!$B$37:$D$38</c:f>
              <c:strCache>
                <c:ptCount val="3"/>
                <c:pt idx="0">
                  <c:v>Nuværende elever</c:v>
                </c:pt>
                <c:pt idx="1">
                  <c:v>Dimittender</c:v>
                </c:pt>
                <c:pt idx="2">
                  <c:v>Frafaldne elever</c:v>
                </c:pt>
              </c:strCache>
            </c:strRef>
          </c:cat>
          <c:val>
            <c:numRef>
              <c:f>'Ark2'!$B$41:$D$41</c:f>
              <c:numCache>
                <c:formatCode>0%</c:formatCode>
                <c:ptCount val="3"/>
                <c:pt idx="0">
                  <c:v>0.28494623655913998</c:v>
                </c:pt>
                <c:pt idx="1">
                  <c:v>0.26436781609195398</c:v>
                </c:pt>
                <c:pt idx="2">
                  <c:v>0.38095238095238099</c:v>
                </c:pt>
              </c:numCache>
            </c:numRef>
          </c:val>
          <c:extLst>
            <c:ext xmlns:c16="http://schemas.microsoft.com/office/drawing/2014/chart" uri="{C3380CC4-5D6E-409C-BE32-E72D297353CC}">
              <c16:uniqueId val="{00000002-A684-C543-8C5B-576BD6BC1C23}"/>
            </c:ext>
          </c:extLst>
        </c:ser>
        <c:ser>
          <c:idx val="3"/>
          <c:order val="3"/>
          <c:tx>
            <c:strRef>
              <c:f>'Ark2'!$A$42</c:f>
              <c:strCache>
                <c:ptCount val="1"/>
                <c:pt idx="0">
                  <c:v>Uenig</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'Ark2'!$B$37:$D$38</c:f>
              <c:strCache>
                <c:ptCount val="3"/>
                <c:pt idx="0">
                  <c:v>Nuværende elever</c:v>
                </c:pt>
                <c:pt idx="1">
                  <c:v>Dimittender</c:v>
                </c:pt>
                <c:pt idx="2">
                  <c:v>Frafaldne elever</c:v>
                </c:pt>
              </c:strCache>
            </c:strRef>
          </c:cat>
          <c:val>
            <c:numRef>
              <c:f>'Ark2'!$B$42:$D$42</c:f>
              <c:numCache>
                <c:formatCode>0%</c:formatCode>
                <c:ptCount val="3"/>
                <c:pt idx="0">
                  <c:v>0.31720430107526898</c:v>
                </c:pt>
                <c:pt idx="1">
                  <c:v>0.18390804597701099</c:v>
                </c:pt>
                <c:pt idx="2">
                  <c:v>9.5238095238095205E-2</c:v>
                </c:pt>
              </c:numCache>
            </c:numRef>
          </c:val>
          <c:extLst>
            <c:ext xmlns:c16="http://schemas.microsoft.com/office/drawing/2014/chart" uri="{C3380CC4-5D6E-409C-BE32-E72D297353CC}">
              <c16:uniqueId val="{00000003-A684-C543-8C5B-576BD6BC1C23}"/>
            </c:ext>
          </c:extLst>
        </c:ser>
        <c:ser>
          <c:idx val="4"/>
          <c:order val="4"/>
          <c:tx>
            <c:strRef>
              <c:f>'Ark2'!$A$43</c:f>
              <c:strCache>
                <c:ptCount val="1"/>
                <c:pt idx="0">
                  <c:v>Meget uenig</c:v>
                </c:pt>
              </c:strCache>
            </c:strRef>
          </c:tx>
          <c:spPr>
            <a:solidFill>
              <a:srgbClr val="DC295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6-A684-C543-8C5B-576BD6BC1C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'Ark2'!$B$37:$D$38</c:f>
              <c:strCache>
                <c:ptCount val="3"/>
                <c:pt idx="0">
                  <c:v>Nuværende elever</c:v>
                </c:pt>
                <c:pt idx="1">
                  <c:v>Dimittender</c:v>
                </c:pt>
                <c:pt idx="2">
                  <c:v>Frafaldne elever</c:v>
                </c:pt>
              </c:strCache>
            </c:strRef>
          </c:cat>
          <c:val>
            <c:numRef>
              <c:f>'Ark2'!$B$43:$D$43</c:f>
              <c:numCache>
                <c:formatCode>0%</c:formatCode>
                <c:ptCount val="3"/>
                <c:pt idx="0">
                  <c:v>0.225806451612903</c:v>
                </c:pt>
                <c:pt idx="1">
                  <c:v>0.229885057471264</c:v>
                </c:pt>
                <c:pt idx="2">
                  <c:v>0</c:v>
                </c:pt>
              </c:numCache>
            </c:numRef>
          </c:val>
          <c:extLst>
            <c:ext xmlns:c16="http://schemas.microsoft.com/office/drawing/2014/chart" uri="{C3380CC4-5D6E-409C-BE32-E72D297353CC}">
              <c16:uniqueId val="{00000007-A684-C543-8C5B-576BD6BC1C23}"/>
            </c:ext>
          </c:extLst>
        </c:ser>
        <c:ser>
          <c:idx val="5"/>
          <c:order val="5"/>
          <c:tx>
            <c:strRef>
              <c:f>'Ark2'!$A$44</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84-C543-8C5B-576BD6BC1C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'Ark2'!$B$37:$D$38</c:f>
              <c:strCache>
                <c:ptCount val="3"/>
                <c:pt idx="0">
                  <c:v>Nuværende elever</c:v>
                </c:pt>
                <c:pt idx="1">
                  <c:v>Dimittender</c:v>
                </c:pt>
                <c:pt idx="2">
                  <c:v>Frafaldne elever</c:v>
                </c:pt>
              </c:strCache>
            </c:strRef>
          </c:cat>
          <c:val>
            <c:numRef>
              <c:f>'Ark2'!$B$44:$D$44</c:f>
              <c:numCache>
                <c:formatCode>0%</c:formatCode>
                <c:ptCount val="3"/>
                <c:pt idx="0">
                  <c:v>3.7634408602150497E-2</c:v>
                </c:pt>
                <c:pt idx="1">
                  <c:v>8.04597701149425E-2</c:v>
                </c:pt>
                <c:pt idx="2">
                  <c:v>0.238095238095238</c:v>
                </c:pt>
              </c:numCache>
            </c:numRef>
          </c:val>
          <c:extLst>
            <c:ext xmlns:c16="http://schemas.microsoft.com/office/drawing/2014/chart" uri="{C3380CC4-5D6E-409C-BE32-E72D297353CC}">
              <c16:uniqueId val="{00000009-A684-C543-8C5B-576BD6BC1C23}"/>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'Ark2'!$A$22</c:f>
              <c:strCache>
                <c:ptCount val="1"/>
                <c:pt idx="0">
                  <c:v>Lærerne har passende forventninger</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'Ark2'!$B$21:$D$21</c:f>
              <c:strCache>
                <c:ptCount val="3"/>
                <c:pt idx="0">
                  <c:v>Nuværende elever</c:v>
                </c:pt>
                <c:pt idx="1">
                  <c:v>Dimittender</c:v>
                </c:pt>
                <c:pt idx="2">
                  <c:v>Frafaldne elever</c:v>
                </c:pt>
              </c:strCache>
            </c:strRef>
          </c:cat>
          <c:val>
            <c:numRef>
              <c:f>'Ark2'!$B$22:$D$22</c:f>
              <c:numCache>
                <c:formatCode>0%</c:formatCode>
                <c:ptCount val="3"/>
                <c:pt idx="0">
                  <c:v>0.84126984126984095</c:v>
                </c:pt>
                <c:pt idx="1">
                  <c:v>0.80459770114942497</c:v>
                </c:pt>
                <c:pt idx="2">
                  <c:v>0.38095238095238099</c:v>
                </c:pt>
              </c:numCache>
            </c:numRef>
          </c:val>
          <c:extLst>
            <c:ext xmlns:c16="http://schemas.microsoft.com/office/drawing/2014/chart" uri="{C3380CC4-5D6E-409C-BE32-E72D297353CC}">
              <c16:uniqueId val="{00000000-70BD-C54F-AB40-DE8D7FFB0F8B}"/>
            </c:ext>
          </c:extLst>
        </c:ser>
        <c:ser>
          <c:idx val="1"/>
          <c:order val="1"/>
          <c:tx>
            <c:strRef>
              <c:f>'Ark2'!$A$23</c:f>
              <c:strCache>
                <c:ptCount val="1"/>
                <c:pt idx="0">
                  <c:v>Lærerne har for høje forventninger og stiller for store krav</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'Ark2'!$B$21:$D$21</c:f>
              <c:strCache>
                <c:ptCount val="3"/>
                <c:pt idx="0">
                  <c:v>Nuværende elever</c:v>
                </c:pt>
                <c:pt idx="1">
                  <c:v>Dimittender</c:v>
                </c:pt>
                <c:pt idx="2">
                  <c:v>Frafaldne elever</c:v>
                </c:pt>
              </c:strCache>
            </c:strRef>
          </c:cat>
          <c:val>
            <c:numRef>
              <c:f>'Ark2'!$B$23:$D$23</c:f>
              <c:numCache>
                <c:formatCode>0%</c:formatCode>
                <c:ptCount val="3"/>
                <c:pt idx="0">
                  <c:v>6.8783068783068793E-2</c:v>
                </c:pt>
                <c:pt idx="1">
                  <c:v>5.7471264367816098E-2</c:v>
                </c:pt>
                <c:pt idx="2">
                  <c:v>9.5238095238095205E-2</c:v>
                </c:pt>
              </c:numCache>
            </c:numRef>
          </c:val>
          <c:extLst>
            <c:ext xmlns:c16="http://schemas.microsoft.com/office/drawing/2014/chart" uri="{C3380CC4-5D6E-409C-BE32-E72D297353CC}">
              <c16:uniqueId val="{00000001-70BD-C54F-AB40-DE8D7FFB0F8B}"/>
            </c:ext>
          </c:extLst>
        </c:ser>
        <c:ser>
          <c:idx val="2"/>
          <c:order val="2"/>
          <c:tx>
            <c:strRef>
              <c:f>'Ark2'!$A$24</c:f>
              <c:strCache>
                <c:ptCount val="1"/>
                <c:pt idx="0">
                  <c:v>Lærerne har for lave forventninger og stiller ikke nok krav</c:v>
                </c:pt>
              </c:strCache>
            </c:strRef>
          </c:tx>
          <c:spPr>
            <a:solidFill>
              <a:srgbClr val="DB29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'Ark2'!$B$21:$D$21</c:f>
              <c:strCache>
                <c:ptCount val="3"/>
                <c:pt idx="0">
                  <c:v>Nuværende elever</c:v>
                </c:pt>
                <c:pt idx="1">
                  <c:v>Dimittender</c:v>
                </c:pt>
                <c:pt idx="2">
                  <c:v>Frafaldne elever</c:v>
                </c:pt>
              </c:strCache>
            </c:strRef>
          </c:cat>
          <c:val>
            <c:numRef>
              <c:f>'Ark2'!$B$24:$D$24</c:f>
              <c:numCache>
                <c:formatCode>0%</c:formatCode>
                <c:ptCount val="3"/>
                <c:pt idx="0">
                  <c:v>4.7619047619047603E-2</c:v>
                </c:pt>
                <c:pt idx="1">
                  <c:v>0.10344827586206901</c:v>
                </c:pt>
                <c:pt idx="2">
                  <c:v>0.38095238095238099</c:v>
                </c:pt>
              </c:numCache>
            </c:numRef>
          </c:val>
          <c:extLst>
            <c:ext xmlns:c16="http://schemas.microsoft.com/office/drawing/2014/chart" uri="{C3380CC4-5D6E-409C-BE32-E72D297353CC}">
              <c16:uniqueId val="{00000002-70BD-C54F-AB40-DE8D7FFB0F8B}"/>
            </c:ext>
          </c:extLst>
        </c:ser>
        <c:ser>
          <c:idx val="3"/>
          <c:order val="3"/>
          <c:tx>
            <c:strRef>
              <c:f>'Ark2'!$A$25</c:f>
              <c:strCache>
                <c:ptCount val="1"/>
                <c:pt idx="0">
                  <c:v>Ved ikke</c:v>
                </c:pt>
              </c:strCache>
            </c:strRef>
          </c:tx>
          <c:spPr>
            <a:solidFill>
              <a:srgbClr val="B9B9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'Ark2'!$B$21:$D$21</c:f>
              <c:strCache>
                <c:ptCount val="3"/>
                <c:pt idx="0">
                  <c:v>Nuværende elever</c:v>
                </c:pt>
                <c:pt idx="1">
                  <c:v>Dimittender</c:v>
                </c:pt>
                <c:pt idx="2">
                  <c:v>Frafaldne elever</c:v>
                </c:pt>
              </c:strCache>
            </c:strRef>
          </c:cat>
          <c:val>
            <c:numRef>
              <c:f>'Ark2'!$B$25:$D$25</c:f>
              <c:numCache>
                <c:formatCode>0%</c:formatCode>
                <c:ptCount val="3"/>
                <c:pt idx="0">
                  <c:v>4.2328042328042298E-2</c:v>
                </c:pt>
                <c:pt idx="1">
                  <c:v>3.4482758620689703E-2</c:v>
                </c:pt>
                <c:pt idx="2">
                  <c:v>0.14285714285714299</c:v>
                </c:pt>
              </c:numCache>
            </c:numRef>
          </c:val>
          <c:extLst>
            <c:ext xmlns:c16="http://schemas.microsoft.com/office/drawing/2014/chart" uri="{C3380CC4-5D6E-409C-BE32-E72D297353CC}">
              <c16:uniqueId val="{00000003-70BD-C54F-AB40-DE8D7FFB0F8B}"/>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forventninger!$A$13</c:f>
              <c:strCache>
                <c:ptCount val="1"/>
                <c:pt idx="0">
                  <c:v>I meget høj grad</c:v>
                </c:pt>
              </c:strCache>
            </c:strRef>
          </c:tx>
          <c:spPr>
            <a:solidFill>
              <a:srgbClr val="004B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forventninger!$B$12:$D$12</c:f>
              <c:strCache>
                <c:ptCount val="3"/>
                <c:pt idx="0">
                  <c:v>Nuværende elever</c:v>
                </c:pt>
                <c:pt idx="1">
                  <c:v>Dimittender</c:v>
                </c:pt>
                <c:pt idx="2">
                  <c:v>Frafaldne elever</c:v>
                </c:pt>
              </c:strCache>
            </c:strRef>
          </c:cat>
          <c:val>
            <c:numRef>
              <c:f>forventninger!$B$13:$D$13</c:f>
              <c:numCache>
                <c:formatCode>0%</c:formatCode>
                <c:ptCount val="3"/>
                <c:pt idx="0">
                  <c:v>0.43915343915343902</c:v>
                </c:pt>
                <c:pt idx="1">
                  <c:v>0.40229885057471299</c:v>
                </c:pt>
                <c:pt idx="2">
                  <c:v>0.19047619047618999</c:v>
                </c:pt>
              </c:numCache>
            </c:numRef>
          </c:val>
          <c:extLst>
            <c:ext xmlns:c16="http://schemas.microsoft.com/office/drawing/2014/chart" uri="{C3380CC4-5D6E-409C-BE32-E72D297353CC}">
              <c16:uniqueId val="{00000000-9DB8-2241-9C5A-F49866994C57}"/>
            </c:ext>
          </c:extLst>
        </c:ser>
        <c:ser>
          <c:idx val="1"/>
          <c:order val="1"/>
          <c:tx>
            <c:strRef>
              <c:f>forventninger!$A$14</c:f>
              <c:strCache>
                <c:ptCount val="1"/>
                <c:pt idx="0">
                  <c:v>I høj grad</c:v>
                </c:pt>
              </c:strCache>
            </c:strRef>
          </c:tx>
          <c:spPr>
            <a:solidFill>
              <a:srgbClr val="547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forventninger!$B$12:$D$12</c:f>
              <c:strCache>
                <c:ptCount val="3"/>
                <c:pt idx="0">
                  <c:v>Nuværende elever</c:v>
                </c:pt>
                <c:pt idx="1">
                  <c:v>Dimittender</c:v>
                </c:pt>
                <c:pt idx="2">
                  <c:v>Frafaldne elever</c:v>
                </c:pt>
              </c:strCache>
            </c:strRef>
          </c:cat>
          <c:val>
            <c:numRef>
              <c:f>forventninger!$B$14:$D$14</c:f>
              <c:numCache>
                <c:formatCode>0%</c:formatCode>
                <c:ptCount val="3"/>
                <c:pt idx="0">
                  <c:v>0.34920634920634902</c:v>
                </c:pt>
                <c:pt idx="1">
                  <c:v>0.51724137931034497</c:v>
                </c:pt>
                <c:pt idx="2">
                  <c:v>0.238095238095238</c:v>
                </c:pt>
              </c:numCache>
            </c:numRef>
          </c:val>
          <c:extLst>
            <c:ext xmlns:c16="http://schemas.microsoft.com/office/drawing/2014/chart" uri="{C3380CC4-5D6E-409C-BE32-E72D297353CC}">
              <c16:uniqueId val="{00000001-9DB8-2241-9C5A-F49866994C57}"/>
            </c:ext>
          </c:extLst>
        </c:ser>
        <c:ser>
          <c:idx val="2"/>
          <c:order val="2"/>
          <c:tx>
            <c:strRef>
              <c:f>forventninger!$A$15</c:f>
              <c:strCache>
                <c:ptCount val="1"/>
                <c:pt idx="0">
                  <c:v>I nogen grad</c:v>
                </c:pt>
              </c:strCache>
            </c:strRef>
          </c:tx>
          <c:spPr>
            <a:solidFill>
              <a:srgbClr val="91A1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forventninger!$B$12:$D$12</c:f>
              <c:strCache>
                <c:ptCount val="3"/>
                <c:pt idx="0">
                  <c:v>Nuværende elever</c:v>
                </c:pt>
                <c:pt idx="1">
                  <c:v>Dimittender</c:v>
                </c:pt>
                <c:pt idx="2">
                  <c:v>Frafaldne elever</c:v>
                </c:pt>
              </c:strCache>
            </c:strRef>
          </c:cat>
          <c:val>
            <c:numRef>
              <c:f>forventninger!$B$15:$D$15</c:f>
              <c:numCache>
                <c:formatCode>0%</c:formatCode>
                <c:ptCount val="3"/>
                <c:pt idx="0">
                  <c:v>0.14285714285714299</c:v>
                </c:pt>
                <c:pt idx="1">
                  <c:v>4.5977011494252901E-2</c:v>
                </c:pt>
                <c:pt idx="2">
                  <c:v>0.238095238095238</c:v>
                </c:pt>
              </c:numCache>
            </c:numRef>
          </c:val>
          <c:extLst>
            <c:ext xmlns:c16="http://schemas.microsoft.com/office/drawing/2014/chart" uri="{C3380CC4-5D6E-409C-BE32-E72D297353CC}">
              <c16:uniqueId val="{00000002-9DB8-2241-9C5A-F49866994C57}"/>
            </c:ext>
          </c:extLst>
        </c:ser>
        <c:ser>
          <c:idx val="3"/>
          <c:order val="3"/>
          <c:tx>
            <c:strRef>
              <c:f>forventninger!$A$16</c:f>
              <c:strCache>
                <c:ptCount val="1"/>
                <c:pt idx="0">
                  <c:v>I mindre grad</c:v>
                </c:pt>
              </c:strCache>
            </c:strRef>
          </c:tx>
          <c:spPr>
            <a:solidFill>
              <a:srgbClr val="D480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forventninger!$B$12:$D$12</c:f>
              <c:strCache>
                <c:ptCount val="3"/>
                <c:pt idx="0">
                  <c:v>Nuværende elever</c:v>
                </c:pt>
                <c:pt idx="1">
                  <c:v>Dimittender</c:v>
                </c:pt>
                <c:pt idx="2">
                  <c:v>Frafaldne elever</c:v>
                </c:pt>
              </c:strCache>
            </c:strRef>
          </c:cat>
          <c:val>
            <c:numRef>
              <c:f>forventninger!$B$16:$D$16</c:f>
              <c:numCache>
                <c:formatCode>0%</c:formatCode>
                <c:ptCount val="3"/>
                <c:pt idx="0">
                  <c:v>4.2328042328042298E-2</c:v>
                </c:pt>
                <c:pt idx="1">
                  <c:v>1.1494252873563199E-2</c:v>
                </c:pt>
                <c:pt idx="2">
                  <c:v>0.14285714285714299</c:v>
                </c:pt>
              </c:numCache>
            </c:numRef>
          </c:val>
          <c:extLst>
            <c:ext xmlns:c16="http://schemas.microsoft.com/office/drawing/2014/chart" uri="{C3380CC4-5D6E-409C-BE32-E72D297353CC}">
              <c16:uniqueId val="{00000003-9DB8-2241-9C5A-F49866994C57}"/>
            </c:ext>
          </c:extLst>
        </c:ser>
        <c:ser>
          <c:idx val="4"/>
          <c:order val="4"/>
          <c:tx>
            <c:strRef>
              <c:f>forventninger!$A$17</c:f>
              <c:strCache>
                <c:ptCount val="1"/>
                <c:pt idx="0">
                  <c:v>Slet ikke</c:v>
                </c:pt>
              </c:strCache>
            </c:strRef>
          </c:tx>
          <c:spPr>
            <a:solidFill>
              <a:srgbClr val="DC29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forventninger!$B$12:$D$12</c:f>
              <c:strCache>
                <c:ptCount val="3"/>
                <c:pt idx="0">
                  <c:v>Nuværende elever</c:v>
                </c:pt>
                <c:pt idx="1">
                  <c:v>Dimittender</c:v>
                </c:pt>
                <c:pt idx="2">
                  <c:v>Frafaldne elever</c:v>
                </c:pt>
              </c:strCache>
            </c:strRef>
          </c:cat>
          <c:val>
            <c:numRef>
              <c:f>forventninger!$B$17:$D$17</c:f>
              <c:numCache>
                <c:formatCode>0%</c:formatCode>
                <c:ptCount val="3"/>
                <c:pt idx="0">
                  <c:v>1.0582010582010601E-2</c:v>
                </c:pt>
                <c:pt idx="1">
                  <c:v>1.1494252873563199E-2</c:v>
                </c:pt>
                <c:pt idx="2">
                  <c:v>0.14285714285714299</c:v>
                </c:pt>
              </c:numCache>
            </c:numRef>
          </c:val>
          <c:extLst>
            <c:ext xmlns:c16="http://schemas.microsoft.com/office/drawing/2014/chart" uri="{C3380CC4-5D6E-409C-BE32-E72D297353CC}">
              <c16:uniqueId val="{00000004-9DB8-2241-9C5A-F49866994C57}"/>
            </c:ext>
          </c:extLst>
        </c:ser>
        <c:ser>
          <c:idx val="5"/>
          <c:order val="5"/>
          <c:tx>
            <c:strRef>
              <c:f>forventninger!$A$18</c:f>
              <c:strCache>
                <c:ptCount val="1"/>
                <c:pt idx="0">
                  <c:v>Ved ikke</c:v>
                </c:pt>
              </c:strCache>
            </c:strRef>
          </c:tx>
          <c:spPr>
            <a:solidFill>
              <a:srgbClr val="B9B9B9"/>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B8-2241-9C5A-F49866994C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forventninger!$B$12:$D$12</c:f>
              <c:strCache>
                <c:ptCount val="3"/>
                <c:pt idx="0">
                  <c:v>Nuværende elever</c:v>
                </c:pt>
                <c:pt idx="1">
                  <c:v>Dimittender</c:v>
                </c:pt>
                <c:pt idx="2">
                  <c:v>Frafaldne elever</c:v>
                </c:pt>
              </c:strCache>
            </c:strRef>
          </c:cat>
          <c:val>
            <c:numRef>
              <c:f>forventninger!$B$18:$D$18</c:f>
              <c:numCache>
                <c:formatCode>0%</c:formatCode>
                <c:ptCount val="3"/>
                <c:pt idx="0">
                  <c:v>1.58730158730159E-2</c:v>
                </c:pt>
                <c:pt idx="1">
                  <c:v>1.1494252873563199E-2</c:v>
                </c:pt>
                <c:pt idx="2">
                  <c:v>4.7619047619047603E-2</c:v>
                </c:pt>
              </c:numCache>
            </c:numRef>
          </c:val>
          <c:extLst>
            <c:ext xmlns:c16="http://schemas.microsoft.com/office/drawing/2014/chart" uri="{C3380CC4-5D6E-409C-BE32-E72D297353CC}">
              <c16:uniqueId val="{00000006-9DB8-2241-9C5A-F49866994C57}"/>
            </c:ext>
          </c:extLst>
        </c:ser>
        <c:dLbls>
          <c:showLegendKey val="0"/>
          <c:showVal val="0"/>
          <c:showCatName val="0"/>
          <c:showSerName val="0"/>
          <c:showPercent val="0"/>
          <c:showBubbleSize val="0"/>
        </c:dLbls>
        <c:gapWidth val="150"/>
        <c:overlap val="100"/>
        <c:axId val="560536128"/>
        <c:axId val="643436160"/>
      </c:barChart>
      <c:catAx>
        <c:axId val="5605361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3436160"/>
        <c:crosses val="autoZero"/>
        <c:auto val="1"/>
        <c:lblAlgn val="ctr"/>
        <c:lblOffset val="100"/>
        <c:noMultiLvlLbl val="0"/>
      </c:catAx>
      <c:valAx>
        <c:axId val="643436160"/>
        <c:scaling>
          <c:orientation val="minMax"/>
        </c:scaling>
        <c:delete val="1"/>
        <c:axPos val="l"/>
        <c:numFmt formatCode="0%" sourceLinked="1"/>
        <c:majorTickMark val="none"/>
        <c:minorTickMark val="none"/>
        <c:tickLblPos val="nextTo"/>
        <c:crossAx val="5605361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30C76-63AC-C943-A030-941509B2F079}" type="datetimeFigureOut">
              <a:rPr lang="da-DK" smtClean="0"/>
              <a:t>08-12-2021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8BE07-713C-774B-BE90-409ADD6FF54A}" type="slidenum">
              <a:rPr lang="da-DK" smtClean="0"/>
              <a:t>‹nr.›</a:t>
            </a:fld>
            <a:endParaRPr lang="da-DK"/>
          </a:p>
        </p:txBody>
      </p:sp>
    </p:spTree>
    <p:extLst>
      <p:ext uri="{BB962C8B-B14F-4D97-AF65-F5344CB8AC3E}">
        <p14:creationId xmlns:p14="http://schemas.microsoft.com/office/powerpoint/2010/main" val="395799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571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18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48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75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57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951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75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273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27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566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5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C7105-0B38-684C-BC51-F891F1D8E33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88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55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274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96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281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76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4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682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682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76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76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218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57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70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84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13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014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454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44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84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82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22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0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081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788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471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965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173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537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43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44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145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21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580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591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1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1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748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714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3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418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152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012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628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085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3141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603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34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64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797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262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312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175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688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816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601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806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22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020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82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3016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100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0450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260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290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10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BE07-713C-774B-BE90-409ADD6FF5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690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_skriv selv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30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a:xfrm>
            <a:off x="8610601" y="6356353"/>
            <a:ext cx="3262532" cy="365125"/>
          </a:xfrm>
        </p:spPr>
        <p:txBody>
          <a:bodyPr/>
          <a:lstStyle>
            <a:lvl1pPr>
              <a:defRPr sz="1400" b="0"/>
            </a:lvl1pPr>
          </a:lstStyle>
          <a:p>
            <a:fld id="{0A371222-8F63-400B-B275-E14F1A0F930A}" type="slidenum">
              <a:rPr lang="da-DK" smtClean="0"/>
              <a:pPr/>
              <a:t>‹nr.›</a:t>
            </a:fld>
            <a:endParaRPr lang="da-DK" dirty="0"/>
          </a:p>
        </p:txBody>
      </p:sp>
      <p:sp>
        <p:nvSpPr>
          <p:cNvPr id="6" name="Title 1">
            <a:extLst>
              <a:ext uri="{FF2B5EF4-FFF2-40B4-BE49-F238E27FC236}">
                <a16:creationId xmlns:a16="http://schemas.microsoft.com/office/drawing/2014/main" id="{B84BB597-E372-4795-AA0E-DC201B666EE2}"/>
              </a:ext>
            </a:extLst>
          </p:cNvPr>
          <p:cNvSpPr>
            <a:spLocks noGrp="1"/>
          </p:cNvSpPr>
          <p:nvPr>
            <p:ph type="title" hasCustomPrompt="1"/>
          </p:nvPr>
        </p:nvSpPr>
        <p:spPr>
          <a:xfrm>
            <a:off x="838201" y="506896"/>
            <a:ext cx="10515600" cy="516834"/>
          </a:xfrm>
        </p:spPr>
        <p:txBody>
          <a:bodyPr/>
          <a:lstStyle>
            <a:lvl1pPr>
              <a:defRPr sz="2400" b="1">
                <a:solidFill>
                  <a:schemeClr val="accent1"/>
                </a:solidFill>
              </a:defRPr>
            </a:lvl1pPr>
          </a:lstStyle>
          <a:p>
            <a:r>
              <a:rPr lang="da-DK" dirty="0"/>
              <a:t>Overskrift</a:t>
            </a:r>
            <a:endParaRPr lang="en-US" dirty="0"/>
          </a:p>
        </p:txBody>
      </p:sp>
      <p:sp>
        <p:nvSpPr>
          <p:cNvPr id="7" name="Rectangle 8">
            <a:extLst>
              <a:ext uri="{FF2B5EF4-FFF2-40B4-BE49-F238E27FC236}">
                <a16:creationId xmlns:a16="http://schemas.microsoft.com/office/drawing/2014/main" id="{FCB87E78-2E8C-F94D-9470-83418897532E}"/>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04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600" y="3294063"/>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8" name="Titel 6"/>
          <p:cNvSpPr>
            <a:spLocks noGrp="1"/>
          </p:cNvSpPr>
          <p:nvPr>
            <p:ph type="title"/>
          </p:nvPr>
        </p:nvSpPr>
        <p:spPr>
          <a:xfrm>
            <a:off x="838200" y="1782000"/>
            <a:ext cx="10515600" cy="1350000"/>
          </a:xfrm>
        </p:spPr>
        <p:txBody>
          <a:bodyPr/>
          <a:lstStyle>
            <a:lvl1pPr algn="ctr">
              <a:defRPr/>
            </a:lvl1pPr>
          </a:lstStyle>
          <a:p>
            <a:endParaRPr lang="da-DK" dirty="0"/>
          </a:p>
        </p:txBody>
      </p:sp>
      <p:sp>
        <p:nvSpPr>
          <p:cNvPr id="4" name="Rectangle 8">
            <a:extLst>
              <a:ext uri="{FF2B5EF4-FFF2-40B4-BE49-F238E27FC236}">
                <a16:creationId xmlns:a16="http://schemas.microsoft.com/office/drawing/2014/main" id="{477128B4-A10A-2E46-8AF9-7F76E1657428}"/>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36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p:cNvSpPr>
            <a:spLocks noGrp="1"/>
          </p:cNvSpPr>
          <p:nvPr>
            <p:ph type="title"/>
          </p:nvPr>
        </p:nvSpPr>
        <p:spPr>
          <a:xfrm>
            <a:off x="838800" y="673200"/>
            <a:ext cx="10515600" cy="900000"/>
          </a:xfrm>
        </p:spPr>
        <p:txBody>
          <a:bodyPr/>
          <a:lstStyle>
            <a:lvl1pPr>
              <a:defRPr>
                <a:latin typeface="Verdana" charset="0"/>
                <a:ea typeface="Verdana" charset="0"/>
                <a:cs typeface="Verdana" charset="0"/>
              </a:defRPr>
            </a:lvl1pPr>
          </a:lstStyle>
          <a:p>
            <a:r>
              <a:rPr lang="en-US" dirty="0"/>
              <a:t>Click to edit Master title style</a:t>
            </a:r>
          </a:p>
        </p:txBody>
      </p:sp>
      <p:sp>
        <p:nvSpPr>
          <p:cNvPr id="7" name="Content Placeholder 2"/>
          <p:cNvSpPr>
            <a:spLocks noGrp="1"/>
          </p:cNvSpPr>
          <p:nvPr>
            <p:ph idx="1"/>
          </p:nvPr>
        </p:nvSpPr>
        <p:spPr>
          <a:xfrm>
            <a:off x="838200" y="1976439"/>
            <a:ext cx="10515600" cy="4200524"/>
          </a:xfrm>
          <a:prstGeom prst="rect">
            <a:avLst/>
          </a:prstGeom>
        </p:spPr>
        <p:txBody>
          <a:bodyPr/>
          <a:lstStyle>
            <a:lvl1pPr marL="285750" indent="-285750">
              <a:buFont typeface="Arial" charset="0"/>
              <a:buChar cha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72F47807-561C-CA42-BC4C-684FC6684CFC}"/>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380878"/>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5">
          <p15:clr>
            <a:srgbClr val="A4A3A4"/>
          </p15:clr>
        </p15:guide>
        <p15:guide id="5" orient="horz" pos="990">
          <p15:clr>
            <a:srgbClr val="A4A3A4"/>
          </p15:clr>
        </p15:guide>
        <p15:guide id="6" orient="horz" pos="42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838200" y="673200"/>
            <a:ext cx="10515600" cy="900000"/>
          </a:xfrm>
        </p:spPr>
        <p:txBody>
          <a:bodyPr/>
          <a:lstStyle>
            <a:lvl1pPr>
              <a:defRPr>
                <a:latin typeface="Verdana" charset="0"/>
                <a:ea typeface="Verdana" charset="0"/>
                <a:cs typeface="Verdana" charset="0"/>
              </a:defRPr>
            </a:lvl1pPr>
          </a:lstStyle>
          <a:p>
            <a:r>
              <a:rPr lang="en-US" dirty="0"/>
              <a:t>Click to edit Master title style</a:t>
            </a:r>
          </a:p>
        </p:txBody>
      </p:sp>
      <p:sp>
        <p:nvSpPr>
          <p:cNvPr id="7" name="Content Placeholder 2"/>
          <p:cNvSpPr>
            <a:spLocks noGrp="1"/>
          </p:cNvSpPr>
          <p:nvPr>
            <p:ph idx="1"/>
          </p:nvPr>
        </p:nvSpPr>
        <p:spPr>
          <a:xfrm>
            <a:off x="838200" y="1980000"/>
            <a:ext cx="10515600" cy="4194000"/>
          </a:xfrm>
          <a:prstGeom prst="rect">
            <a:avLst/>
          </a:prstGeo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C5F56EA7-7C42-B14C-BCA7-36E790981409}"/>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642708"/>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5">
          <p15:clr>
            <a:srgbClr val="A4A3A4"/>
          </p15:clr>
        </p15:guide>
        <p15:guide id="5" orient="horz" pos="990">
          <p15:clr>
            <a:srgbClr val="A4A3A4"/>
          </p15:clr>
        </p15:guide>
        <p15:guide id="6" orient="horz" pos="42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p:cNvSpPr>
            <a:spLocks noGrp="1"/>
          </p:cNvSpPr>
          <p:nvPr>
            <p:ph type="title"/>
          </p:nvPr>
        </p:nvSpPr>
        <p:spPr>
          <a:xfrm>
            <a:off x="838200" y="673200"/>
            <a:ext cx="10515600" cy="900000"/>
          </a:xfrm>
        </p:spPr>
        <p:txBody>
          <a:bodyPr/>
          <a:lstStyle/>
          <a:p>
            <a:r>
              <a:rPr lang="en-US" dirty="0"/>
              <a:t>Click to edit Master title style</a:t>
            </a:r>
          </a:p>
        </p:txBody>
      </p:sp>
      <p:sp>
        <p:nvSpPr>
          <p:cNvPr id="8" name="Content Placeholder 2"/>
          <p:cNvSpPr>
            <a:spLocks noGrp="1"/>
          </p:cNvSpPr>
          <p:nvPr>
            <p:ph sz="half" idx="1"/>
          </p:nvPr>
        </p:nvSpPr>
        <p:spPr>
          <a:xfrm>
            <a:off x="838200" y="1980000"/>
            <a:ext cx="4686300" cy="4194000"/>
          </a:xfrm>
          <a:prstGeom prst="rect">
            <a:avLst/>
          </a:prstGeom>
        </p:spPr>
        <p:txBody>
          <a:bodyPr wrap="square"/>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670675" y="1980000"/>
            <a:ext cx="4683125" cy="4194000"/>
          </a:xfrm>
          <a:prstGeom prst="rect">
            <a:avLst/>
          </a:prstGeom>
        </p:spPr>
        <p:txBody>
          <a:bodyPr wrap="square"/>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a:extLst>
              <a:ext uri="{FF2B5EF4-FFF2-40B4-BE49-F238E27FC236}">
                <a16:creationId xmlns:a16="http://schemas.microsoft.com/office/drawing/2014/main" id="{E39C7573-5AF9-FF47-8EFC-D20522974DAF}"/>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385883"/>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7">
          <p15:clr>
            <a:srgbClr val="A4A3A4"/>
          </p15:clr>
        </p15:guide>
        <p15:guide id="5" orient="horz" pos="990">
          <p15:clr>
            <a:srgbClr val="A4A3A4"/>
          </p15:clr>
        </p15:guide>
        <p15:guide id="6" orient="horz" pos="426">
          <p15:clr>
            <a:srgbClr val="A4A3A4"/>
          </p15:clr>
        </p15:guide>
        <p15:guide id="7" pos="3480">
          <p15:clr>
            <a:srgbClr val="A4A3A4"/>
          </p15:clr>
        </p15:guide>
        <p15:guide id="8" pos="4202">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CE2A7A1-6073-EE4A-974F-D757324A8E58}"/>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911125"/>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odby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4241" y="1812724"/>
            <a:ext cx="5570818" cy="3232552"/>
          </a:xfrm>
          <a:prstGeom prst="rect">
            <a:avLst/>
          </a:prstGeom>
        </p:spPr>
      </p:pic>
    </p:spTree>
    <p:extLst>
      <p:ext uri="{BB962C8B-B14F-4D97-AF65-F5344CB8AC3E}">
        <p14:creationId xmlns:p14="http://schemas.microsoft.com/office/powerpoint/2010/main" val="3716046529"/>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oodby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4241" y="1812724"/>
            <a:ext cx="5570818" cy="3232552"/>
          </a:xfrm>
          <a:prstGeom prst="rect">
            <a:avLst/>
          </a:prstGeom>
        </p:spPr>
      </p:pic>
    </p:spTree>
    <p:extLst>
      <p:ext uri="{BB962C8B-B14F-4D97-AF65-F5344CB8AC3E}">
        <p14:creationId xmlns:p14="http://schemas.microsoft.com/office/powerpoint/2010/main" val="3138401422"/>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lvl1pPr>
              <a:defRPr b="0"/>
            </a:lvl1pPr>
          </a:lstStyle>
          <a:p>
            <a:fld id="{0A371222-8F63-400B-B275-E14F1A0F930A}" type="slidenum">
              <a:rPr lang="da-DK" smtClean="0"/>
              <a:pPr/>
              <a:t>‹nr.›</a:t>
            </a:fld>
            <a:endParaRPr lang="da-DK" dirty="0"/>
          </a:p>
        </p:txBody>
      </p:sp>
    </p:spTree>
    <p:extLst>
      <p:ext uri="{BB962C8B-B14F-4D97-AF65-F5344CB8AC3E}">
        <p14:creationId xmlns:p14="http://schemas.microsoft.com/office/powerpoint/2010/main" val="268834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702800" y="6207919"/>
            <a:ext cx="1092200" cy="365125"/>
          </a:xfrm>
          <a:prstGeom prst="rect">
            <a:avLst/>
          </a:prstGeom>
        </p:spPr>
        <p:txBody>
          <a:bodyPr vert="horz" lIns="91440" tIns="45720" rIns="91440" bIns="45720" rtlCol="0" anchor="ctr"/>
          <a:lstStyle>
            <a:lvl1pPr algn="r">
              <a:defRPr sz="1000">
                <a:solidFill>
                  <a:schemeClr val="tx1">
                    <a:tint val="75000"/>
                  </a:schemeClr>
                </a:solidFill>
                <a:latin typeface="Verdana" charset="0"/>
                <a:ea typeface="Verdana" charset="0"/>
                <a:cs typeface="Verdana" charset="0"/>
              </a:defRPr>
            </a:lvl1pPr>
          </a:lstStyle>
          <a:p>
            <a:fld id="{DFE7E55A-794E-8747-82B3-B72CF94B27E5}" type="slidenum">
              <a:rPr lang="en-US" smtClean="0"/>
              <a:pPr/>
              <a:t>‹nr.›</a:t>
            </a:fld>
            <a:endParaRPr lang="en-US" dirty="0"/>
          </a:p>
        </p:txBody>
      </p:sp>
      <p:pic>
        <p:nvPicPr>
          <p:cNvPr id="8" name="Billede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7" name="Title Placeholder 1"/>
          <p:cNvSpPr>
            <a:spLocks noGrp="1"/>
          </p:cNvSpPr>
          <p:nvPr>
            <p:ph type="title"/>
          </p:nvPr>
        </p:nvSpPr>
        <p:spPr>
          <a:xfrm>
            <a:off x="838200" y="673200"/>
            <a:ext cx="10515600" cy="900000"/>
          </a:xfrm>
          <a:prstGeom prst="rect">
            <a:avLst/>
          </a:prstGeom>
        </p:spPr>
        <p:txBody>
          <a:bodyPr vert="horz" wrap="none" lIns="0" tIns="0" rIns="0" bIns="0" rtlCol="0" anchor="b">
            <a:noAutofit/>
          </a:bodyPr>
          <a:lstStyle/>
          <a:p>
            <a:r>
              <a:rPr lang="en-US" dirty="0"/>
              <a:t>Click to edit Master title style</a:t>
            </a:r>
          </a:p>
        </p:txBody>
      </p:sp>
      <p:sp>
        <p:nvSpPr>
          <p:cNvPr id="9" name="Pladsholder til tekst 10"/>
          <p:cNvSpPr>
            <a:spLocks noGrp="1"/>
          </p:cNvSpPr>
          <p:nvPr>
            <p:ph type="body" idx="1"/>
          </p:nvPr>
        </p:nvSpPr>
        <p:spPr>
          <a:xfrm>
            <a:off x="838200" y="1980000"/>
            <a:ext cx="10515600" cy="4194000"/>
          </a:xfrm>
          <a:prstGeom prst="rect">
            <a:avLst/>
          </a:prstGeom>
        </p:spPr>
        <p:txBody>
          <a:bodyPr vert="horz" wrap="non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244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hf hdr="0" ftr="0" dt="0"/>
  <p:txStyles>
    <p:titleStyle>
      <a:lvl1pPr algn="l" defTabSz="914400" rtl="0" eaLnBrk="1" latinLnBrk="0" hangingPunct="1">
        <a:lnSpc>
          <a:spcPct val="90000"/>
        </a:lnSpc>
        <a:spcBef>
          <a:spcPct val="0"/>
        </a:spcBef>
        <a:buNone/>
        <a:defRPr sz="3200" kern="1200">
          <a:solidFill>
            <a:schemeClr val="tx1"/>
          </a:solidFill>
          <a:latin typeface="Verdana" charset="0"/>
          <a:ea typeface="Verdana" charset="0"/>
          <a:cs typeface="Verdana" charset="0"/>
        </a:defRPr>
      </a:lvl1pPr>
    </p:titleStyle>
    <p:bodyStyle>
      <a:lvl1pPr marL="0" indent="0" algn="l" defTabSz="914400" rtl="0" eaLnBrk="1" fontAlgn="t" latinLnBrk="0" hangingPunct="1">
        <a:lnSpc>
          <a:spcPct val="150000"/>
        </a:lnSpc>
        <a:spcBef>
          <a:spcPts val="1000"/>
        </a:spcBef>
        <a:buFontTx/>
        <a:buNone/>
        <a:defRPr sz="1200" kern="1200">
          <a:solidFill>
            <a:schemeClr val="tx1">
              <a:lumMod val="65000"/>
              <a:lumOff val="35000"/>
            </a:schemeClr>
          </a:solidFill>
          <a:latin typeface="Verdana" charset="0"/>
          <a:ea typeface="Verdana" charset="0"/>
          <a:cs typeface="Verdana" charset="0"/>
        </a:defRPr>
      </a:lvl1pPr>
      <a:lvl2pPr marL="6858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2pPr>
      <a:lvl3pPr marL="11430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3pPr>
      <a:lvl4pPr marL="16002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4pPr>
      <a:lvl5pPr marL="20574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tif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chart" Target="../charts/chart10.xml"/></Relationships>
</file>

<file path=ppt/slides/_rels/slide3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emf"/><Relationship Id="rId7"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chart" Target="../charts/char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chart" Target="../charts/chart14.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sv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chart" Target="../charts/chart16.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chart" Target="../charts/char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sv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chart" Target="../charts/chart22.xml"/><Relationship Id="rId4" Type="http://schemas.openxmlformats.org/officeDocument/2006/relationships/chart" Target="../charts/chart21.xml"/></Relationships>
</file>

<file path=ppt/slides/_rels/slide4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emf"/><Relationship Id="rId7"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sv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emf"/><Relationship Id="rId7"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chart" Target="../charts/char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chart" Target="../charts/chart27.xml"/></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chart" Target="../charts/chart28.xml"/><Relationship Id="rId5" Type="http://schemas.openxmlformats.org/officeDocument/2006/relationships/image" Target="../media/image20.sv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8" Type="http://schemas.openxmlformats.org/officeDocument/2006/relationships/chart" Target="../charts/chart29.xml"/><Relationship Id="rId3" Type="http://schemas.openxmlformats.org/officeDocument/2006/relationships/image" Target="../media/image1.emf"/><Relationship Id="rId7" Type="http://schemas.openxmlformats.org/officeDocument/2006/relationships/image" Target="../media/image20.svg"/><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0.sv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emf"/><Relationship Id="rId7"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sv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emf"/><Relationship Id="rId7"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chart" Target="../charts/chart31.xml"/></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chart" Target="../charts/chart33.xml"/><Relationship Id="rId4" Type="http://schemas.openxmlformats.org/officeDocument/2006/relationships/chart" Target="../charts/chart32.xml"/></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2.xml"/><Relationship Id="rId1" Type="http://schemas.openxmlformats.org/officeDocument/2006/relationships/slideLayout" Target="../slideLayouts/slideLayout1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chart" Target="../charts/chart34.xml"/></Relationships>
</file>

<file path=ppt/slides/_rels/slide6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emf"/><Relationship Id="rId7"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chart" Target="../charts/chart36.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8.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9.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chart" Target="../charts/char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6.sv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chart" Target="../charts/chart40.xml"/></Relationships>
</file>

<file path=ppt/slides/_rels/slide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4.xml"/><Relationship Id="rId1" Type="http://schemas.openxmlformats.org/officeDocument/2006/relationships/slideLayout" Target="../slideLayouts/slideLayout10.xml"/><Relationship Id="rId5" Type="http://schemas.openxmlformats.org/officeDocument/2006/relationships/chart" Target="../charts/chart44.xml"/><Relationship Id="rId4" Type="http://schemas.openxmlformats.org/officeDocument/2006/relationships/chart" Target="../charts/chart43.xml"/></Relationships>
</file>

<file path=ppt/slides/_rels/slide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chart" Target="../charts/chart45.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lede 6" descr="Et billede, der indeholder tekst, vej, udendørs, græs&#10;&#10;Automatisk genereret beskrivelse">
            <a:extLst>
              <a:ext uri="{FF2B5EF4-FFF2-40B4-BE49-F238E27FC236}">
                <a16:creationId xmlns:a16="http://schemas.microsoft.com/office/drawing/2014/main" id="{C94D2F81-EB23-F840-8CF4-3A6DE883F077}"/>
              </a:ext>
            </a:extLst>
          </p:cNvPr>
          <p:cNvPicPr>
            <a:picLocks noChangeAspect="1"/>
          </p:cNvPicPr>
          <p:nvPr/>
        </p:nvPicPr>
        <p:blipFill rotWithShape="1">
          <a:blip r:embed="rId3"/>
          <a:srcRect r="11428" b="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Billede 4" descr="Et billede, der indeholder tekst, græsslåmaskine, transport, gul&#10;&#10;Automatisk genereret beskrivelse">
            <a:extLst>
              <a:ext uri="{FF2B5EF4-FFF2-40B4-BE49-F238E27FC236}">
                <a16:creationId xmlns:a16="http://schemas.microsoft.com/office/drawing/2014/main" id="{2600AEA9-AEF2-F849-A3AE-01136F1538CE}"/>
              </a:ext>
            </a:extLst>
          </p:cNvPr>
          <p:cNvPicPr>
            <a:picLocks noChangeAspect="1"/>
          </p:cNvPicPr>
          <p:nvPr/>
        </p:nvPicPr>
        <p:blipFill rotWithShape="1">
          <a:blip r:embed="rId4"/>
          <a:srcRect l="3282" r="34365"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10" name="Picture 6">
            <a:extLst>
              <a:ext uri="{FF2B5EF4-FFF2-40B4-BE49-F238E27FC236}">
                <a16:creationId xmlns:a16="http://schemas.microsoft.com/office/drawing/2014/main" id="{945C2C59-D4CD-BC42-A95E-481AA88EC6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
        <p:nvSpPr>
          <p:cNvPr id="6" name="Rektangel 5">
            <a:extLst>
              <a:ext uri="{FF2B5EF4-FFF2-40B4-BE49-F238E27FC236}">
                <a16:creationId xmlns:a16="http://schemas.microsoft.com/office/drawing/2014/main" id="{E3582D9C-02D9-1F4C-9CBD-8E19D282B037}"/>
              </a:ext>
            </a:extLst>
          </p:cNvPr>
          <p:cNvSpPr/>
          <p:nvPr/>
        </p:nvSpPr>
        <p:spPr>
          <a:xfrm>
            <a:off x="0" y="5686425"/>
            <a:ext cx="12192000" cy="391002"/>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MOOS-BJERRE A/S 5. NOVEMBER 2021</a:t>
            </a:r>
          </a:p>
        </p:txBody>
      </p:sp>
      <p:sp>
        <p:nvSpPr>
          <p:cNvPr id="13" name="Rektangel 12">
            <a:extLst>
              <a:ext uri="{FF2B5EF4-FFF2-40B4-BE49-F238E27FC236}">
                <a16:creationId xmlns:a16="http://schemas.microsoft.com/office/drawing/2014/main" id="{E414C615-5D2A-FF4F-A45F-5F3B09B96C4A}"/>
              </a:ext>
            </a:extLst>
          </p:cNvPr>
          <p:cNvSpPr/>
          <p:nvPr/>
        </p:nvSpPr>
        <p:spPr>
          <a:xfrm>
            <a:off x="0" y="4813300"/>
            <a:ext cx="12192000" cy="87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Undersøgelse af frafald på erhvervsuddannelserne inden for transporterhvervets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område generelt og særligt for lager- og vejgodstransportuddannelserne</a:t>
            </a:r>
            <a:endParaRPr kumimoji="0" lang="da-DK"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Rektangel 7">
            <a:extLst>
              <a:ext uri="{FF2B5EF4-FFF2-40B4-BE49-F238E27FC236}">
                <a16:creationId xmlns:a16="http://schemas.microsoft.com/office/drawing/2014/main" id="{E7ECE5F8-C5BE-6E4A-A101-14751832ADAA}"/>
              </a:ext>
            </a:extLst>
          </p:cNvPr>
          <p:cNvSpPr/>
          <p:nvPr/>
        </p:nvSpPr>
        <p:spPr>
          <a:xfrm rot="21388552">
            <a:off x="4311162" y="4293882"/>
            <a:ext cx="338427" cy="84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2214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Eksperter og forskeres bidrag</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324917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en indledende og kvalificerende del af undersøgelsen er der gennemført tre ekspert- og forskerinterviews med Christian Helms, Professor MSO ved Roskilde Universitet, Vibe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Aakrog</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Lektor ved Aarhus Universitet og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Sigalit</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Slutbäck</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CEO ved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Transportfackens</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Yrkes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och</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Arbetsmiljönämnd</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(TYA). De interviewede eksperter og forskere har belyst de væsentligste faktorer, som er forbundet med frafald på erhvervsuddannelser generelt og på transporterhvervsets uddannelser mere specifikt. Deres bidrag er opsummeret og tematiseret på de følgende sider og er sammen med litteraturstudiet udgangspunktet for de følgende kapitler. </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Frafald er komplekst og skal differentieres </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Først og fremmest giver samtlige eksperter udtryk for, at der generelt er et manglende fokus på, at frafald har mange forskellige bagvedliggende faktorer, som ikke kan samles i én boks.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fontAlgn="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[vejledningssystemet] blev etableret ud fra en forestilling om, at vi alle passer på en hylde – det mener jeg er en fejlagtig forestilling”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fontAlgn="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 er meget forskellige. Man skal i arbejdet med frafald huske at differentiere på alder og boglige færdigheder”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(Vibe Aarkrog)</a:t>
            </a:r>
          </a:p>
          <a:p>
            <a:pPr algn="just" fontAlgn="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ovenstående citater illustrerer, er der forskellige bud på, hvordan denne differentiering kan eksekveres. Dog giver eksperterne samtidigt udtryk for, at man skal være varsom i forhold til differentiering – f.eks. er det ikke hensigtsmæssigt at dele klasser op på faglige kvalifikationer:</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Vigtigste fokuspunkter fra forsker- og ekspertinterviews</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88721"/>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”Lærerne skal ikke lave differentierede klasser. Det kan hurtigt blive til ‘taberklasser’, og det kan hurtigt medføre en stigmatisering blandt elever. Man skal i højere grad have fokus på at møde elever uden fordomme og se efter deres ressource frem for deres mangler.”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a:t>
            </a: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Ikke alt frafald er negativt set fra et individ- og samfundsperspektiv</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 anden vigtig pointe hos eksperterne er, at ikke al frafald skal opfattes negativt. Eksempelvis kan et frafald også bunde i, at en elev er startet på uddannelsen og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sidenhen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blevet klogere på, at vedkommende i virkeligheden har andre uddannelsesdrømme. I den sammenhæng kan det enkelte frafald altså også være udtryk for noget positivt set ud fra et individ- og samfundsperspektiv.</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”En del af frafaldet, som ses på erhvervsuddannelserne, er ikke frafald, men skift af uddannelse – det handler i høj grad om unges søgeprocesser. Det er blevet meget mere vanskeligt for unge i dag at finde den ”rette hylde”, da der i dag findes over 100 forskellige erhvervsuddannelser.”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a:t>
            </a:r>
          </a:p>
          <a:p>
            <a:pPr algn="ju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 anden ekspert istemmer, at ikke alt frafald er negativt</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og at meget frafald skyldes, at de unge ikke er afklarede om deres uddannelsesvalg</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Erhvervsskolerne</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giver her ikke, på samme måde som gymnasiet, de unge elever mulighed for at være uafklarede: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skal gives tid til at kunne vælge uddannelse – meget frafald er at vælge forkert…Tænk hvis man kunne få et system, hvor man i tre år kunne træde vande som i gymnasiet. Unge i dag ved ikke, hvad de vil, og det er systemet ikke indrettet efter.” </a:t>
            </a: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Vibe Aarkrog)</a:t>
            </a: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3: Eksperter og forskeres bidrag</a:t>
            </a:r>
          </a:p>
        </p:txBody>
      </p:sp>
    </p:spTree>
    <p:extLst>
      <p:ext uri="{BB962C8B-B14F-4D97-AF65-F5344CB8AC3E}">
        <p14:creationId xmlns:p14="http://schemas.microsoft.com/office/powerpoint/2010/main" val="1366188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Anerkendelse og positive forventninger fra lærerne har stor betydning for fastholdelse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Af ekspertinterviewene fremgår det, at anerkendelse og positive forventninger fra lærerne spiller en afgørende rolle ift. fastholdelse af eleverne. Dette udsagn går igen i alle ekspertinterviews.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 skal opleve en bekræftelse, de skal </a:t>
            </a: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anerkendes</a:t>
            </a: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som dem de er og ikke ses som problembørn, sådan som nogle elever har oplevet i grundskolen. Det er vigtigt, at de får nogle opgaver, som passer til deres forudsætninger. Det er ofte opgaver, som ikke kræver så store akademiske kompetencer – men de skal kunne se resultater, og at de producerer noget. Og så skal opgaverne have en gradvist stigende sværhedsgrad.”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Foruden at eleverne ikke skal stemples som problembørn, er det ifølge eksperterne vigtigt, at lærerne ikke fra start møder eleverne med en forventning om, at de sandsynligvis falder fra: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er vigtigt, at lærerne overbevisende viser eleverne, at de tror på dem. At de ikke får at vide, at ‘der er en stor del af jer, der alligevel falder fra om nogle måneder’. Det er vigtigt, at lærerne holder motivationen oppe og giver udtryk for, at de tror på, at eleverne kan klare det.”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(Vibe Aarkrog)</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Vigtigste fokuspunkter fra forsker- og ekspertinterviews</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 skal have forbilleder, som de kan spejle sig 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eksperterne fremgår det desuden, at et andet fokuspunkt drejer sig om forbilleder og rollemodeller. Hvis man vil fastholde eleverne, er det afgørende, at de præsenteres for folk på uddannelsen, de kan spejle sig 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”Hvis eleverne møder nogle erfarne faglærte, som de kan se op til og spejle sig i, kan det være en mere direkte vej ind i uddannelsen. Det betyder meget mere end den generelle opfattelse af uddannelsernes status i befolkningen.”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er vigtigt for fastholdelsen med nogle rollemodeller, som eleverne på uddannelserne kan spejle sig i”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(Vibe Aarkrog)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At bruge forbilleder er desuden en afgørende del af strategien ift. rekruttering af flere kvinder i branchen i Sverige, eftersom denne gruppe i endnu højere grad mangler nogle at spejle sig i på transporterhvervsuddannelser:</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arbejder med ambassadører – og laver det 50/50 med mænd og kvinder. Vi har ikke brug for modeller, men rigtige mennesker fra virksomheder, som skaber genkendelse hos eleverne selv.”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a:t>
            </a:r>
            <a:r>
              <a:rPr lang="da-DK" sz="1100" i="1"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Sigalit</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lang="da-DK" sz="1100" dirty="0" err="1">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Slutbäck</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TYA)</a:t>
            </a: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At bruge rollemodeller indebærer desuden, at der bliver gjort brug af nogle profiler fra den virkelighed, som markedsføringen taler ind i, dvs. personer som til dagligt arbejder som chauffører eller lagermedarbejdere. Det kan skabe en genkendelse blandt de, som vælger uddannelsen og samtidigt give et billede af en rollemodel.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3: Eksperter og forskeres bidrag</a:t>
            </a:r>
          </a:p>
        </p:txBody>
      </p:sp>
    </p:spTree>
    <p:extLst>
      <p:ext uri="{BB962C8B-B14F-4D97-AF65-F5344CB8AC3E}">
        <p14:creationId xmlns:p14="http://schemas.microsoft.com/office/powerpoint/2010/main" val="97497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Manglende kobling til virkeligheden</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andet væsentligt opmærksomhedspunkt fra eksperterne lyder på, at der på erhvervsuddannelser er for lidt fokus på at koble uddannelsen til den virkelige verden</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Dette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hævdes at have en negativ betydning for elevernes engagement og desuden at føre til dårligere praktikforløb.</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som eleverne møder på uddannelserne skal være relevant og autentisk i den virkelige verden – de skal kunne se en mening med de opgaver, som de løser.”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Konkret foreslår en af de interviewede eksperter at omsætte læringen fra undervisningen til konkrete situationer, hvor læringen er brugbar.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skal være en god sammenhæng mellem praktik og praksis. Eleverne skal opfatte undervisningen som meningsfuld. Vi mangler sammenhæng mellem skole og praktik – det er afgørende, at lærerne italesætter, at hvis du lærer der her i matematiktimen, så kan du varetage den opgave, som du skal løse ude i virksomheden. Eleverne skal opleve sammenhængen.”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(Vibe Aarkrog)</a:t>
            </a: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Vigtigste fokuspunkter fra forsker- og ekspertinterviews</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Det sociale miljø og tilhørsforholdet til uddannelsen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Slutteligt stiller eksperterne sig kritiske overfor, at eleverne ikke har samme forudsætninger som gymnasieelever ift. at opnå tilhørsforhold til uddannelsen</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Dette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er endnu en faktor, der kan have negative konsekvenser for fastholdelsen af eleverne.</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algn="just" fontAlgn="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”Et godt socialt fællesskab kan helt sikkert gøre en forskel. På gymnasiet er eleverne sammen i tre år. På erhvervsskolerne kan man ikke engang regne med, at de er sammen på hele grundforløbet. Derfor er det vanskeligere for dem at føle det her tilhørsforhold.” </a:t>
            </a:r>
            <a:r>
              <a:rPr lang="da-DK" sz="1100"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(Christian Helms).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At kunne identificere sig selv med skolen og den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venne</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eller studiegruppe man har, har ligeledes en stor betydning for, om man som elev føler, at man hører til på uddannelsen. Her spiller sammensætningen af elever på skolen ligeledes en stor rolle, fordi mange elever med negative tidligere uddannelsesoplevelser kan skabe en negativ subkultur i den enkelte klasse, hvilket kan føre til et dårligt undervisnings- og socialt miljø i klassen.</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3: Eksperter og forskeres bidrag</a:t>
            </a:r>
          </a:p>
        </p:txBody>
      </p:sp>
      <p:sp>
        <p:nvSpPr>
          <p:cNvPr id="12" name="Rektangel 11">
            <a:extLst>
              <a:ext uri="{FF2B5EF4-FFF2-40B4-BE49-F238E27FC236}">
                <a16:creationId xmlns:a16="http://schemas.microsoft.com/office/drawing/2014/main" id="{00570D4D-2F68-3542-9D9A-C14F5E42392A}"/>
              </a:ext>
            </a:extLst>
          </p:cNvPr>
          <p:cNvSpPr/>
          <p:nvPr/>
        </p:nvSpPr>
        <p:spPr>
          <a:xfrm>
            <a:off x="6565272" y="2094271"/>
            <a:ext cx="5039989" cy="3970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1854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Kulturforandringer tager tid og kræver mange indsatser</a:t>
            </a:r>
          </a:p>
          <a:p>
            <a:pPr lvl="0" algn="just" fontAlgn="t">
              <a:defRPr/>
            </a:pPr>
            <a:r>
              <a:rPr lang="da-DK" sz="1100" dirty="0" err="1">
                <a:solidFill>
                  <a:srgbClr val="595959"/>
                </a:solidFill>
                <a:latin typeface="Verdana" panose="020B0604030504040204" pitchFamily="34" charset="0"/>
                <a:ea typeface="Verdana" panose="020B0604030504040204" pitchFamily="34" charset="0"/>
                <a:cs typeface="Verdana" panose="020B0604030504040204" pitchFamily="34" charset="0"/>
              </a:rPr>
              <a:t>Sigalit</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100" dirty="0" err="1">
                <a:solidFill>
                  <a:srgbClr val="595959"/>
                </a:solidFill>
                <a:latin typeface="Verdana" panose="020B0604030504040204" pitchFamily="34" charset="0"/>
                <a:ea typeface="Verdana" panose="020B0604030504040204" pitchFamily="34" charset="0"/>
                <a:cs typeface="Verdana" panose="020B0604030504040204" pitchFamily="34" charset="0"/>
              </a:rPr>
              <a:t>Slutbäck</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fra TYA i Sverige påpeger i det kvalitative interview, at der i deres arbejde har været et fokus på, hvordan man ændrer den grundlæggende kultur på uddannelserne og i branchen med henblik på at tiltrække flere kvinder. </a:t>
            </a: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 har i TYA i Sverige oplevet stor succes med at tiltrække kvinder til branchen, men det har krævet en indsats, som allerede blev formuleret tilbage i 2016</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Dette betyder,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at deres indsats har varet 5 år indtil nu. En væsentlig pointe er i forlængelse af dette, at succes ikke kommer fra den ene dag til den anden, og at det kræver mange indsatser over tid, før resultaterne er synlige.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nævnt på forrige side er det vigtigt med kvindelige rollemodeller, som både ældre og yngre kvinder kan spejle sig i. Disse rollemodeller skal bruges aktivt i markedsføringen og kommunikationen om uddannelsen - ikke kun på traditionelle medier, men i lige så høj grad på sociale medier, som Facebook, Instagram og Snapchat.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Endvidere kræver en sådan forandring, at der på alle niveauer i branchen er enighed og findes en klar forståelse af, </a:t>
            </a:r>
            <a:r>
              <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hvorfor</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denne forandring vil skabe positive resultater for branchen som helhed. Det skal således være samtlige uddannelseschefer, undervisere, fagvejledere og lærepladskonsulenter i branchen, som integrerer arbejdet som en naturlig del af deres hverdag.</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sng"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sng"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Vigtigste fokuspunkter fra forsker- og ekspertinterviews</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3: Eksperter og forskeres bidrag</a:t>
            </a:r>
          </a:p>
        </p:txBody>
      </p:sp>
      <p:sp>
        <p:nvSpPr>
          <p:cNvPr id="12" name="Rektangel 11">
            <a:extLst>
              <a:ext uri="{FF2B5EF4-FFF2-40B4-BE49-F238E27FC236}">
                <a16:creationId xmlns:a16="http://schemas.microsoft.com/office/drawing/2014/main" id="{00570D4D-2F68-3542-9D9A-C14F5E42392A}"/>
              </a:ext>
            </a:extLst>
          </p:cNvPr>
          <p:cNvSpPr/>
          <p:nvPr/>
        </p:nvSpPr>
        <p:spPr>
          <a:xfrm>
            <a:off x="6565272" y="2094271"/>
            <a:ext cx="5039989" cy="3970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Grafik 2" descr="Gruppebrainstorm kontur">
            <a:extLst>
              <a:ext uri="{FF2B5EF4-FFF2-40B4-BE49-F238E27FC236}">
                <a16:creationId xmlns:a16="http://schemas.microsoft.com/office/drawing/2014/main" id="{B174169A-E5D3-C04F-80B6-D19FC39F3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7260" y="1776877"/>
            <a:ext cx="3916011" cy="3916011"/>
          </a:xfrm>
          <a:prstGeom prst="rect">
            <a:avLst/>
          </a:prstGeom>
        </p:spPr>
      </p:pic>
    </p:spTree>
    <p:extLst>
      <p:ext uri="{BB962C8B-B14F-4D97-AF65-F5344CB8AC3E}">
        <p14:creationId xmlns:p14="http://schemas.microsoft.com/office/powerpoint/2010/main" val="350919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Litteraturstudie</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300101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FEB55D3-C4BC-704E-B684-D9521F8F481C}"/>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Litteraturstudie af eksisterende forskning om frafald på erhvervsuddannelserne</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Litteraturstudiet belyser årsager til frafald og samler op på dels dansk og nordisk praksis ift. at imødegå frafald på erhvervsuddannelser. Der er foretaget en systematisk søgning efter forskningslitteratur med søgestrenge tilpasset forskellige databaser. Efter den første søgning er undersøgelser, rapporter og videnskabelige artikler blevet fremskaffet ved hjælp af en snowballing-metode, hvilket indebærer, at tekster er blevet udvalgt ved at have indgået som referencer i de først læste tekster. Det har samlet set resulteret i 27 studier, som enten har været videnskabelige artikler, undersøgelser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eller</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rapporter. De 27 tekster kommer fra EVA, UVM, Helms, Tanggaard, Katznelson samt øvrige forskere på området.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studier af frafald på erhvervsuddannelser skelnes der mellem to typer af forhold, der har betydning for frafald:</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Forhold som </a:t>
            </a: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ikke kan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påvirkes (social baggrund, netværk, forældres uddannelse etc.), men som har en betydning for frafald.</a:t>
            </a:r>
          </a:p>
          <a:p>
            <a:pPr marL="171450" marR="0" lvl="0" indent="-1714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Forhold som </a:t>
            </a: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kan</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påvirkes (oplysning og vejledning, motivation, socialt miljø etc.), som også har en betydning for frafald.</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det følgende gennemgås 10 temaer, der ifølge udvalgte studier alle spiller en rolle i forhold til frafald på erhvervsuddannelser.</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Litteraturstudie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9663" y="1353997"/>
            <a:ext cx="5071244"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Identificerede temaer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På baggrund af eksisterende litteratur om frafald på erhvervsuddannelser er nedenstående temaer identificeret:</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På følgende sider gennemgås de vigtigste fund inden for hvert af ovenstående temaer. </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6645" y="6176059"/>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grpSp>
        <p:nvGrpSpPr>
          <p:cNvPr id="3" name="Gruppe 2">
            <a:extLst>
              <a:ext uri="{FF2B5EF4-FFF2-40B4-BE49-F238E27FC236}">
                <a16:creationId xmlns:a16="http://schemas.microsoft.com/office/drawing/2014/main" id="{C62E7255-9F4F-364C-9BD6-B3BECCECE95F}"/>
              </a:ext>
            </a:extLst>
          </p:cNvPr>
          <p:cNvGrpSpPr/>
          <p:nvPr/>
        </p:nvGrpSpPr>
        <p:grpSpPr>
          <a:xfrm>
            <a:off x="6622641" y="1985963"/>
            <a:ext cx="5039989" cy="4149693"/>
            <a:chOff x="6622641" y="2134553"/>
            <a:chExt cx="5039989" cy="4128368"/>
          </a:xfrm>
        </p:grpSpPr>
        <p:sp>
          <p:nvSpPr>
            <p:cNvPr id="5" name="Ellipse 4">
              <a:extLst>
                <a:ext uri="{FF2B5EF4-FFF2-40B4-BE49-F238E27FC236}">
                  <a16:creationId xmlns:a16="http://schemas.microsoft.com/office/drawing/2014/main" id="{E5AD9F81-9A37-1440-98A7-7B4880F53D02}"/>
                </a:ext>
              </a:extLst>
            </p:cNvPr>
            <p:cNvSpPr/>
            <p:nvPr/>
          </p:nvSpPr>
          <p:spPr>
            <a:xfrm>
              <a:off x="6622641" y="2138921"/>
              <a:ext cx="338598" cy="3473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61" name="Ellipse 60">
              <a:extLst>
                <a:ext uri="{FF2B5EF4-FFF2-40B4-BE49-F238E27FC236}">
                  <a16:creationId xmlns:a16="http://schemas.microsoft.com/office/drawing/2014/main" id="{C77E95AF-3F21-374D-B0A6-24E391209280}"/>
                </a:ext>
              </a:extLst>
            </p:cNvPr>
            <p:cNvSpPr/>
            <p:nvPr/>
          </p:nvSpPr>
          <p:spPr>
            <a:xfrm>
              <a:off x="6622641" y="2560900"/>
              <a:ext cx="338598" cy="347336"/>
            </a:xfrm>
            <a:prstGeom prst="ellipse">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sp>
          <p:nvSpPr>
            <p:cNvPr id="62" name="Ellipse 61">
              <a:extLst>
                <a:ext uri="{FF2B5EF4-FFF2-40B4-BE49-F238E27FC236}">
                  <a16:creationId xmlns:a16="http://schemas.microsoft.com/office/drawing/2014/main" id="{D24A6F34-7957-5D4F-BF24-E3093EE19588}"/>
                </a:ext>
              </a:extLst>
            </p:cNvPr>
            <p:cNvSpPr/>
            <p:nvPr/>
          </p:nvSpPr>
          <p:spPr>
            <a:xfrm>
              <a:off x="6622641" y="2982879"/>
              <a:ext cx="338598" cy="347336"/>
            </a:xfrm>
            <a:prstGeom prst="ellipse">
              <a:avLst/>
            </a:prstGeom>
            <a:solidFill>
              <a:srgbClr val="8D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3</a:t>
              </a:r>
            </a:p>
          </p:txBody>
        </p:sp>
        <p:sp>
          <p:nvSpPr>
            <p:cNvPr id="63" name="Ellipse 62">
              <a:extLst>
                <a:ext uri="{FF2B5EF4-FFF2-40B4-BE49-F238E27FC236}">
                  <a16:creationId xmlns:a16="http://schemas.microsoft.com/office/drawing/2014/main" id="{88FAB735-8749-2746-99B4-60A0F1949C6F}"/>
                </a:ext>
              </a:extLst>
            </p:cNvPr>
            <p:cNvSpPr/>
            <p:nvPr/>
          </p:nvSpPr>
          <p:spPr>
            <a:xfrm>
              <a:off x="6622641" y="3404858"/>
              <a:ext cx="338598" cy="3473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4</a:t>
              </a:r>
            </a:p>
          </p:txBody>
        </p:sp>
        <p:sp>
          <p:nvSpPr>
            <p:cNvPr id="64" name="Ellipse 63">
              <a:extLst>
                <a:ext uri="{FF2B5EF4-FFF2-40B4-BE49-F238E27FC236}">
                  <a16:creationId xmlns:a16="http://schemas.microsoft.com/office/drawing/2014/main" id="{B35808D4-9228-644E-BF35-C56B6F05B722}"/>
                </a:ext>
              </a:extLst>
            </p:cNvPr>
            <p:cNvSpPr/>
            <p:nvPr/>
          </p:nvSpPr>
          <p:spPr>
            <a:xfrm>
              <a:off x="6622641" y="4227669"/>
              <a:ext cx="338598" cy="347336"/>
            </a:xfrm>
            <a:prstGeom prst="ellipse">
              <a:avLst/>
            </a:prstGeom>
            <a:solidFill>
              <a:srgbClr val="8D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solidFill>
                    <a:srgbClr val="FFFFFF"/>
                  </a:solidFill>
                  <a:latin typeface="Verdana" panose="020B0604030504040204" pitchFamily="34" charset="0"/>
                  <a:ea typeface="Verdana" panose="020B0604030504040204" pitchFamily="34" charset="0"/>
                  <a:cs typeface="Verdana" panose="020B0604030504040204" pitchFamily="34" charset="0"/>
                </a:rPr>
                <a:t>6</a:t>
              </a:r>
              <a:endPar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 name="Ellipse 64">
              <a:extLst>
                <a:ext uri="{FF2B5EF4-FFF2-40B4-BE49-F238E27FC236}">
                  <a16:creationId xmlns:a16="http://schemas.microsoft.com/office/drawing/2014/main" id="{0F8B8DAA-1285-D44E-8E92-9FC89A4FB216}"/>
                </a:ext>
              </a:extLst>
            </p:cNvPr>
            <p:cNvSpPr/>
            <p:nvPr/>
          </p:nvSpPr>
          <p:spPr>
            <a:xfrm>
              <a:off x="6622641" y="4649648"/>
              <a:ext cx="338598" cy="3473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solidFill>
                    <a:srgbClr val="FFFFFF"/>
                  </a:solidFill>
                  <a:latin typeface="Verdana" panose="020B0604030504040204" pitchFamily="34" charset="0"/>
                  <a:ea typeface="Verdana" panose="020B0604030504040204" pitchFamily="34" charset="0"/>
                  <a:cs typeface="Verdana" panose="020B0604030504040204" pitchFamily="34" charset="0"/>
                </a:rPr>
                <a:t>7</a:t>
              </a:r>
              <a:endPar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 name="Ellipse 65">
              <a:extLst>
                <a:ext uri="{FF2B5EF4-FFF2-40B4-BE49-F238E27FC236}">
                  <a16:creationId xmlns:a16="http://schemas.microsoft.com/office/drawing/2014/main" id="{7D38854A-E55A-4247-8826-0939D37DDF87}"/>
                </a:ext>
              </a:extLst>
            </p:cNvPr>
            <p:cNvSpPr/>
            <p:nvPr/>
          </p:nvSpPr>
          <p:spPr>
            <a:xfrm>
              <a:off x="6622641" y="5071627"/>
              <a:ext cx="338598" cy="347336"/>
            </a:xfrm>
            <a:prstGeom prst="ellipse">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solidFill>
                    <a:srgbClr val="FFFFFF"/>
                  </a:solidFill>
                  <a:latin typeface="Verdana" panose="020B0604030504040204" pitchFamily="34" charset="0"/>
                  <a:ea typeface="Verdana" panose="020B0604030504040204" pitchFamily="34" charset="0"/>
                  <a:cs typeface="Verdana" panose="020B0604030504040204" pitchFamily="34" charset="0"/>
                </a:rPr>
                <a:t>8</a:t>
              </a:r>
              <a:endPar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 name="Ellipse 66">
              <a:extLst>
                <a:ext uri="{FF2B5EF4-FFF2-40B4-BE49-F238E27FC236}">
                  <a16:creationId xmlns:a16="http://schemas.microsoft.com/office/drawing/2014/main" id="{D3D1277A-A9D0-6D41-99C8-6C6B312A37A3}"/>
                </a:ext>
              </a:extLst>
            </p:cNvPr>
            <p:cNvSpPr/>
            <p:nvPr/>
          </p:nvSpPr>
          <p:spPr>
            <a:xfrm>
              <a:off x="6622641" y="5493606"/>
              <a:ext cx="338598" cy="347336"/>
            </a:xfrm>
            <a:prstGeom prst="ellipse">
              <a:avLst/>
            </a:prstGeom>
            <a:solidFill>
              <a:srgbClr val="8D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100" dirty="0">
                  <a:solidFill>
                    <a:srgbClr val="FFFFFF"/>
                  </a:solidFill>
                  <a:latin typeface="Verdana" panose="020B0604030504040204" pitchFamily="34" charset="0"/>
                  <a:ea typeface="Verdana" panose="020B0604030504040204" pitchFamily="34" charset="0"/>
                  <a:cs typeface="Verdana" panose="020B0604030504040204" pitchFamily="34" charset="0"/>
                </a:rPr>
                <a:t>9</a:t>
              </a:r>
              <a:endPar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 name="Ellipse 67">
              <a:extLst>
                <a:ext uri="{FF2B5EF4-FFF2-40B4-BE49-F238E27FC236}">
                  <a16:creationId xmlns:a16="http://schemas.microsoft.com/office/drawing/2014/main" id="{4AA1A84C-4C1A-F649-AE72-A738CD835DE7}"/>
                </a:ext>
              </a:extLst>
            </p:cNvPr>
            <p:cNvSpPr/>
            <p:nvPr/>
          </p:nvSpPr>
          <p:spPr>
            <a:xfrm>
              <a:off x="6622641" y="5915585"/>
              <a:ext cx="338598" cy="3473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10</a:t>
              </a:r>
            </a:p>
          </p:txBody>
        </p:sp>
        <p:grpSp>
          <p:nvGrpSpPr>
            <p:cNvPr id="7" name="Gruppe 6">
              <a:extLst>
                <a:ext uri="{FF2B5EF4-FFF2-40B4-BE49-F238E27FC236}">
                  <a16:creationId xmlns:a16="http://schemas.microsoft.com/office/drawing/2014/main" id="{377B7F18-2E00-E042-A45D-E502939B18A8}"/>
                </a:ext>
              </a:extLst>
            </p:cNvPr>
            <p:cNvGrpSpPr/>
            <p:nvPr/>
          </p:nvGrpSpPr>
          <p:grpSpPr>
            <a:xfrm>
              <a:off x="7035245" y="2143290"/>
              <a:ext cx="359553" cy="338598"/>
              <a:chOff x="7035245" y="2143290"/>
              <a:chExt cx="359553" cy="338598"/>
            </a:xfrm>
            <a:solidFill>
              <a:srgbClr val="B9B9B9"/>
            </a:solidFill>
          </p:grpSpPr>
          <p:sp>
            <p:nvSpPr>
              <p:cNvPr id="6" name="Rektangel 5">
                <a:extLst>
                  <a:ext uri="{FF2B5EF4-FFF2-40B4-BE49-F238E27FC236}">
                    <a16:creationId xmlns:a16="http://schemas.microsoft.com/office/drawing/2014/main" id="{D90442A0-93A6-2E4D-BD24-0C038A82F2DD}"/>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ktangel 70">
                <a:extLst>
                  <a:ext uri="{FF2B5EF4-FFF2-40B4-BE49-F238E27FC236}">
                    <a16:creationId xmlns:a16="http://schemas.microsoft.com/office/drawing/2014/main" id="{C1963219-48A5-4A40-B330-3BB49163F8A3}"/>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Ellipse 71">
                <a:extLst>
                  <a:ext uri="{FF2B5EF4-FFF2-40B4-BE49-F238E27FC236}">
                    <a16:creationId xmlns:a16="http://schemas.microsoft.com/office/drawing/2014/main" id="{68C1D018-B206-864A-BBDA-5EC585F94181}"/>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1" name="Gruppe 80">
              <a:extLst>
                <a:ext uri="{FF2B5EF4-FFF2-40B4-BE49-F238E27FC236}">
                  <a16:creationId xmlns:a16="http://schemas.microsoft.com/office/drawing/2014/main" id="{11483C53-8F03-9044-8D3B-1D4880110F42}"/>
                </a:ext>
              </a:extLst>
            </p:cNvPr>
            <p:cNvGrpSpPr/>
            <p:nvPr/>
          </p:nvGrpSpPr>
          <p:grpSpPr>
            <a:xfrm>
              <a:off x="7034304" y="2565783"/>
              <a:ext cx="359553" cy="338598"/>
              <a:chOff x="7035245" y="2143290"/>
              <a:chExt cx="359553" cy="338598"/>
            </a:xfrm>
            <a:solidFill>
              <a:srgbClr val="B9B9B9"/>
            </a:solidFill>
          </p:grpSpPr>
          <p:sp>
            <p:nvSpPr>
              <p:cNvPr id="82" name="Rektangel 81">
                <a:extLst>
                  <a:ext uri="{FF2B5EF4-FFF2-40B4-BE49-F238E27FC236}">
                    <a16:creationId xmlns:a16="http://schemas.microsoft.com/office/drawing/2014/main" id="{B11CE7C6-7A8A-1142-86C1-39002514618C}"/>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ktangel 82">
                <a:extLst>
                  <a:ext uri="{FF2B5EF4-FFF2-40B4-BE49-F238E27FC236}">
                    <a16:creationId xmlns:a16="http://schemas.microsoft.com/office/drawing/2014/main" id="{4BE5985B-6A93-BB44-B379-E4A9162A0832}"/>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Ellipse 83">
                <a:extLst>
                  <a:ext uri="{FF2B5EF4-FFF2-40B4-BE49-F238E27FC236}">
                    <a16:creationId xmlns:a16="http://schemas.microsoft.com/office/drawing/2014/main" id="{BA21787B-B0B5-A049-AB22-66EB7D6AE70A}"/>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5" name="Gruppe 84">
              <a:extLst>
                <a:ext uri="{FF2B5EF4-FFF2-40B4-BE49-F238E27FC236}">
                  <a16:creationId xmlns:a16="http://schemas.microsoft.com/office/drawing/2014/main" id="{DE57594B-E995-5B49-BABF-F80DD6666051}"/>
                </a:ext>
              </a:extLst>
            </p:cNvPr>
            <p:cNvGrpSpPr/>
            <p:nvPr/>
          </p:nvGrpSpPr>
          <p:grpSpPr>
            <a:xfrm>
              <a:off x="7033363" y="2988276"/>
              <a:ext cx="359553" cy="338598"/>
              <a:chOff x="7035245" y="2143290"/>
              <a:chExt cx="359553" cy="338598"/>
            </a:xfrm>
            <a:solidFill>
              <a:srgbClr val="B9B9B9"/>
            </a:solidFill>
          </p:grpSpPr>
          <p:sp>
            <p:nvSpPr>
              <p:cNvPr id="86" name="Rektangel 85">
                <a:extLst>
                  <a:ext uri="{FF2B5EF4-FFF2-40B4-BE49-F238E27FC236}">
                    <a16:creationId xmlns:a16="http://schemas.microsoft.com/office/drawing/2014/main" id="{9975FF0D-C585-BA48-95F6-1C03F97D35F6}"/>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ktangel 86">
                <a:extLst>
                  <a:ext uri="{FF2B5EF4-FFF2-40B4-BE49-F238E27FC236}">
                    <a16:creationId xmlns:a16="http://schemas.microsoft.com/office/drawing/2014/main" id="{2B3FFF3D-A609-9E45-9ABC-0D49217DFAEA}"/>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Ellipse 87">
                <a:extLst>
                  <a:ext uri="{FF2B5EF4-FFF2-40B4-BE49-F238E27FC236}">
                    <a16:creationId xmlns:a16="http://schemas.microsoft.com/office/drawing/2014/main" id="{2ED5202C-1513-F34F-B786-060D86469A30}"/>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9" name="Gruppe 88">
              <a:extLst>
                <a:ext uri="{FF2B5EF4-FFF2-40B4-BE49-F238E27FC236}">
                  <a16:creationId xmlns:a16="http://schemas.microsoft.com/office/drawing/2014/main" id="{56AA2D2D-C374-0E49-8F7C-A0E3779FA09B}"/>
                </a:ext>
              </a:extLst>
            </p:cNvPr>
            <p:cNvGrpSpPr/>
            <p:nvPr/>
          </p:nvGrpSpPr>
          <p:grpSpPr>
            <a:xfrm>
              <a:off x="7032422" y="3410769"/>
              <a:ext cx="359553" cy="338598"/>
              <a:chOff x="7035245" y="2143290"/>
              <a:chExt cx="359553" cy="338598"/>
            </a:xfrm>
            <a:solidFill>
              <a:srgbClr val="B9B9B9"/>
            </a:solidFill>
          </p:grpSpPr>
          <p:sp>
            <p:nvSpPr>
              <p:cNvPr id="90" name="Rektangel 89">
                <a:extLst>
                  <a:ext uri="{FF2B5EF4-FFF2-40B4-BE49-F238E27FC236}">
                    <a16:creationId xmlns:a16="http://schemas.microsoft.com/office/drawing/2014/main" id="{36209659-2560-8D44-956C-629168676EF5}"/>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Rektangel 90">
                <a:extLst>
                  <a:ext uri="{FF2B5EF4-FFF2-40B4-BE49-F238E27FC236}">
                    <a16:creationId xmlns:a16="http://schemas.microsoft.com/office/drawing/2014/main" id="{D147F1A1-A80D-1E46-83C6-5F071F7951FE}"/>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Ellipse 91">
                <a:extLst>
                  <a:ext uri="{FF2B5EF4-FFF2-40B4-BE49-F238E27FC236}">
                    <a16:creationId xmlns:a16="http://schemas.microsoft.com/office/drawing/2014/main" id="{C149E5B6-6EBE-9741-BC77-E119605A8619}"/>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3" name="Gruppe 92">
              <a:extLst>
                <a:ext uri="{FF2B5EF4-FFF2-40B4-BE49-F238E27FC236}">
                  <a16:creationId xmlns:a16="http://schemas.microsoft.com/office/drawing/2014/main" id="{D320E3D6-5311-2B45-BE38-6334EC0413AE}"/>
                </a:ext>
              </a:extLst>
            </p:cNvPr>
            <p:cNvGrpSpPr/>
            <p:nvPr/>
          </p:nvGrpSpPr>
          <p:grpSpPr>
            <a:xfrm>
              <a:off x="7031481" y="4234094"/>
              <a:ext cx="359553" cy="338598"/>
              <a:chOff x="7035245" y="2143290"/>
              <a:chExt cx="359553" cy="338598"/>
            </a:xfrm>
            <a:solidFill>
              <a:srgbClr val="B9B9B9"/>
            </a:solidFill>
          </p:grpSpPr>
          <p:sp>
            <p:nvSpPr>
              <p:cNvPr id="94" name="Rektangel 93">
                <a:extLst>
                  <a:ext uri="{FF2B5EF4-FFF2-40B4-BE49-F238E27FC236}">
                    <a16:creationId xmlns:a16="http://schemas.microsoft.com/office/drawing/2014/main" id="{A83D5A34-93AF-2A4A-9641-FAA98B34B321}"/>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Rektangel 94">
                <a:extLst>
                  <a:ext uri="{FF2B5EF4-FFF2-40B4-BE49-F238E27FC236}">
                    <a16:creationId xmlns:a16="http://schemas.microsoft.com/office/drawing/2014/main" id="{DB8C7FDF-30A4-F045-8347-8CE5BB7D8888}"/>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Ellipse 95">
                <a:extLst>
                  <a:ext uri="{FF2B5EF4-FFF2-40B4-BE49-F238E27FC236}">
                    <a16:creationId xmlns:a16="http://schemas.microsoft.com/office/drawing/2014/main" id="{68DBCA47-CFDC-F449-9D24-A090F5FE6765}"/>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7" name="Gruppe 96">
              <a:extLst>
                <a:ext uri="{FF2B5EF4-FFF2-40B4-BE49-F238E27FC236}">
                  <a16:creationId xmlns:a16="http://schemas.microsoft.com/office/drawing/2014/main" id="{A4318A26-D581-FC44-A702-F5CD57A00770}"/>
                </a:ext>
              </a:extLst>
            </p:cNvPr>
            <p:cNvGrpSpPr/>
            <p:nvPr/>
          </p:nvGrpSpPr>
          <p:grpSpPr>
            <a:xfrm>
              <a:off x="7030540" y="4656587"/>
              <a:ext cx="359553" cy="338598"/>
              <a:chOff x="7035245" y="2143290"/>
              <a:chExt cx="359553" cy="338598"/>
            </a:xfrm>
            <a:solidFill>
              <a:srgbClr val="B9B9B9"/>
            </a:solidFill>
          </p:grpSpPr>
          <p:sp>
            <p:nvSpPr>
              <p:cNvPr id="98" name="Rektangel 97">
                <a:extLst>
                  <a:ext uri="{FF2B5EF4-FFF2-40B4-BE49-F238E27FC236}">
                    <a16:creationId xmlns:a16="http://schemas.microsoft.com/office/drawing/2014/main" id="{0139F33A-56B3-A84F-9CF8-D622DEEE738C}"/>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Rektangel 98">
                <a:extLst>
                  <a:ext uri="{FF2B5EF4-FFF2-40B4-BE49-F238E27FC236}">
                    <a16:creationId xmlns:a16="http://schemas.microsoft.com/office/drawing/2014/main" id="{7A79C4B2-E247-4D4A-B27F-543D9779F09C}"/>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F51CA1E1-FE8F-0247-9AA5-F46B7E464454}"/>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1" name="Gruppe 100">
              <a:extLst>
                <a:ext uri="{FF2B5EF4-FFF2-40B4-BE49-F238E27FC236}">
                  <a16:creationId xmlns:a16="http://schemas.microsoft.com/office/drawing/2014/main" id="{83504E48-2984-5149-B401-1F75C5DA384A}"/>
                </a:ext>
              </a:extLst>
            </p:cNvPr>
            <p:cNvGrpSpPr/>
            <p:nvPr/>
          </p:nvGrpSpPr>
          <p:grpSpPr>
            <a:xfrm>
              <a:off x="7029599" y="5079080"/>
              <a:ext cx="359553" cy="338598"/>
              <a:chOff x="7035245" y="2143290"/>
              <a:chExt cx="359553" cy="338598"/>
            </a:xfrm>
            <a:solidFill>
              <a:srgbClr val="B9B9B9"/>
            </a:solidFill>
          </p:grpSpPr>
          <p:sp>
            <p:nvSpPr>
              <p:cNvPr id="102" name="Rektangel 101">
                <a:extLst>
                  <a:ext uri="{FF2B5EF4-FFF2-40B4-BE49-F238E27FC236}">
                    <a16:creationId xmlns:a16="http://schemas.microsoft.com/office/drawing/2014/main" id="{ED503E06-21A9-8C41-8571-B1986FFA3AA9}"/>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Rektangel 102">
                <a:extLst>
                  <a:ext uri="{FF2B5EF4-FFF2-40B4-BE49-F238E27FC236}">
                    <a16:creationId xmlns:a16="http://schemas.microsoft.com/office/drawing/2014/main" id="{522439FF-B499-F142-9741-3D489A07317C}"/>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Ellipse 103">
                <a:extLst>
                  <a:ext uri="{FF2B5EF4-FFF2-40B4-BE49-F238E27FC236}">
                    <a16:creationId xmlns:a16="http://schemas.microsoft.com/office/drawing/2014/main" id="{A410E281-CD38-5140-8B09-D3BEF1CA501E}"/>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5" name="Gruppe 104">
              <a:extLst>
                <a:ext uri="{FF2B5EF4-FFF2-40B4-BE49-F238E27FC236}">
                  <a16:creationId xmlns:a16="http://schemas.microsoft.com/office/drawing/2014/main" id="{0C388BD5-A801-874A-B557-E64E23E91896}"/>
                </a:ext>
              </a:extLst>
            </p:cNvPr>
            <p:cNvGrpSpPr/>
            <p:nvPr/>
          </p:nvGrpSpPr>
          <p:grpSpPr>
            <a:xfrm>
              <a:off x="7028658" y="5501573"/>
              <a:ext cx="359553" cy="338598"/>
              <a:chOff x="7035245" y="2143290"/>
              <a:chExt cx="359553" cy="338598"/>
            </a:xfrm>
            <a:solidFill>
              <a:srgbClr val="B9B9B9"/>
            </a:solidFill>
          </p:grpSpPr>
          <p:sp>
            <p:nvSpPr>
              <p:cNvPr id="106" name="Rektangel 105">
                <a:extLst>
                  <a:ext uri="{FF2B5EF4-FFF2-40B4-BE49-F238E27FC236}">
                    <a16:creationId xmlns:a16="http://schemas.microsoft.com/office/drawing/2014/main" id="{C850D277-8FDB-984D-87C6-5290DE3F868A}"/>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Rektangel 106">
                <a:extLst>
                  <a:ext uri="{FF2B5EF4-FFF2-40B4-BE49-F238E27FC236}">
                    <a16:creationId xmlns:a16="http://schemas.microsoft.com/office/drawing/2014/main" id="{47555579-F77F-0443-B0DC-6AAD5A66CAEC}"/>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 name="Ellipse 107">
                <a:extLst>
                  <a:ext uri="{FF2B5EF4-FFF2-40B4-BE49-F238E27FC236}">
                    <a16:creationId xmlns:a16="http://schemas.microsoft.com/office/drawing/2014/main" id="{2105ED27-22FD-D54B-A7E1-DC9AE4EE1942}"/>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9" name="Gruppe 108">
              <a:extLst>
                <a:ext uri="{FF2B5EF4-FFF2-40B4-BE49-F238E27FC236}">
                  <a16:creationId xmlns:a16="http://schemas.microsoft.com/office/drawing/2014/main" id="{D39E2F84-D6D2-D34C-969D-98F898E04742}"/>
                </a:ext>
              </a:extLst>
            </p:cNvPr>
            <p:cNvGrpSpPr/>
            <p:nvPr/>
          </p:nvGrpSpPr>
          <p:grpSpPr>
            <a:xfrm>
              <a:off x="7027717" y="5924066"/>
              <a:ext cx="359553" cy="338598"/>
              <a:chOff x="7035245" y="2143290"/>
              <a:chExt cx="359553" cy="338598"/>
            </a:xfrm>
            <a:solidFill>
              <a:srgbClr val="B9B9B9"/>
            </a:solidFill>
          </p:grpSpPr>
          <p:sp>
            <p:nvSpPr>
              <p:cNvPr id="110" name="Rektangel 109">
                <a:extLst>
                  <a:ext uri="{FF2B5EF4-FFF2-40B4-BE49-F238E27FC236}">
                    <a16:creationId xmlns:a16="http://schemas.microsoft.com/office/drawing/2014/main" id="{E7B02B6D-471F-514E-B110-CB4259184077}"/>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Rektangel 110">
                <a:extLst>
                  <a:ext uri="{FF2B5EF4-FFF2-40B4-BE49-F238E27FC236}">
                    <a16:creationId xmlns:a16="http://schemas.microsoft.com/office/drawing/2014/main" id="{5C6877D5-5447-5447-A621-8698E500EC65}"/>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Ellipse 111">
                <a:extLst>
                  <a:ext uri="{FF2B5EF4-FFF2-40B4-BE49-F238E27FC236}">
                    <a16:creationId xmlns:a16="http://schemas.microsoft.com/office/drawing/2014/main" id="{AAA9C6D4-31A8-8840-8E13-7937689CA43F}"/>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Rektangel 8">
              <a:extLst>
                <a:ext uri="{FF2B5EF4-FFF2-40B4-BE49-F238E27FC236}">
                  <a16:creationId xmlns:a16="http://schemas.microsoft.com/office/drawing/2014/main" id="{5ED98953-6353-934F-BD4B-FC4D7DB36794}"/>
                </a:ext>
              </a:extLst>
            </p:cNvPr>
            <p:cNvSpPr/>
            <p:nvPr/>
          </p:nvSpPr>
          <p:spPr>
            <a:xfrm>
              <a:off x="7485298" y="2134553"/>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baggrund</a:t>
              </a:r>
            </a:p>
          </p:txBody>
        </p:sp>
        <p:sp>
          <p:nvSpPr>
            <p:cNvPr id="121" name="Rektangel 120">
              <a:extLst>
                <a:ext uri="{FF2B5EF4-FFF2-40B4-BE49-F238E27FC236}">
                  <a16:creationId xmlns:a16="http://schemas.microsoft.com/office/drawing/2014/main" id="{EAAC654F-87B3-614E-90B0-B3E8CAA640F0}"/>
                </a:ext>
              </a:extLst>
            </p:cNvPr>
            <p:cNvSpPr/>
            <p:nvPr/>
          </p:nvSpPr>
          <p:spPr>
            <a:xfrm>
              <a:off x="7485298" y="2554322"/>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forventninger til uddannelsen og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lærernes forventninger til eleverne</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2" name="Rektangel 121">
              <a:extLst>
                <a:ext uri="{FF2B5EF4-FFF2-40B4-BE49-F238E27FC236}">
                  <a16:creationId xmlns:a16="http://schemas.microsoft.com/office/drawing/2014/main" id="{767656E2-CB07-9A4F-B739-C59AF1428718}"/>
                </a:ext>
              </a:extLst>
            </p:cNvPr>
            <p:cNvSpPr/>
            <p:nvPr/>
          </p:nvSpPr>
          <p:spPr>
            <a:xfrm>
              <a:off x="7485298" y="2974091"/>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motivation og mål</a:t>
              </a:r>
            </a:p>
          </p:txBody>
        </p:sp>
        <p:sp>
          <p:nvSpPr>
            <p:cNvPr id="123" name="Rektangel 122">
              <a:extLst>
                <a:ext uri="{FF2B5EF4-FFF2-40B4-BE49-F238E27FC236}">
                  <a16:creationId xmlns:a16="http://schemas.microsoft.com/office/drawing/2014/main" id="{90438163-FAF2-104F-A1C1-54B3850CD1F0}"/>
                </a:ext>
              </a:extLst>
            </p:cNvPr>
            <p:cNvSpPr/>
            <p:nvPr/>
          </p:nvSpPr>
          <p:spPr>
            <a:xfrm>
              <a:off x="7485298" y="3393860"/>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Individuel feedback, anerkendelse</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og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støtte </a:t>
              </a:r>
            </a:p>
          </p:txBody>
        </p:sp>
        <p:sp>
          <p:nvSpPr>
            <p:cNvPr id="124" name="Rektangel 123">
              <a:extLst>
                <a:ext uri="{FF2B5EF4-FFF2-40B4-BE49-F238E27FC236}">
                  <a16:creationId xmlns:a16="http://schemas.microsoft.com/office/drawing/2014/main" id="{92F2973C-F151-B344-A2EC-F2F720E23D31}"/>
                </a:ext>
              </a:extLst>
            </p:cNvPr>
            <p:cNvSpPr/>
            <p:nvPr/>
          </p:nvSpPr>
          <p:spPr>
            <a:xfrm>
              <a:off x="7485298" y="4214461"/>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Jagten på lærepladsen og hjælp til kommunikation og planlægning</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5" name="Rektangel 124">
              <a:extLst>
                <a:ext uri="{FF2B5EF4-FFF2-40B4-BE49-F238E27FC236}">
                  <a16:creationId xmlns:a16="http://schemas.microsoft.com/office/drawing/2014/main" id="{52E0DF24-8811-BF41-874A-1C510A54E0EE}"/>
                </a:ext>
              </a:extLst>
            </p:cNvPr>
            <p:cNvSpPr/>
            <p:nvPr/>
          </p:nvSpPr>
          <p:spPr>
            <a:xfrm>
              <a:off x="7485298" y="4634230"/>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Kulturchok i lærepladsforløb</a:t>
              </a:r>
            </a:p>
          </p:txBody>
        </p:sp>
        <p:sp>
          <p:nvSpPr>
            <p:cNvPr id="126" name="Rektangel 125">
              <a:extLst>
                <a:ext uri="{FF2B5EF4-FFF2-40B4-BE49-F238E27FC236}">
                  <a16:creationId xmlns:a16="http://schemas.microsoft.com/office/drawing/2014/main" id="{8CE9E1DD-A67D-6B4C-B68A-796FA84AF87A}"/>
                </a:ext>
              </a:extLst>
            </p:cNvPr>
            <p:cNvSpPr/>
            <p:nvPr/>
          </p:nvSpPr>
          <p:spPr>
            <a:xfrm>
              <a:off x="7485298" y="5053999"/>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sociale miljø og tilhørsforhold samt den første tid på skolen</a:t>
              </a:r>
            </a:p>
          </p:txBody>
        </p:sp>
        <p:sp>
          <p:nvSpPr>
            <p:cNvPr id="127" name="Rektangel 126">
              <a:extLst>
                <a:ext uri="{FF2B5EF4-FFF2-40B4-BE49-F238E27FC236}">
                  <a16:creationId xmlns:a16="http://schemas.microsoft.com/office/drawing/2014/main" id="{47B627D4-A31D-8F45-81DD-E6000DE105F5}"/>
                </a:ext>
              </a:extLst>
            </p:cNvPr>
            <p:cNvSpPr/>
            <p:nvPr/>
          </p:nvSpPr>
          <p:spPr>
            <a:xfrm>
              <a:off x="7485298" y="5473768"/>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t" latinLnBrk="0" hangingPunct="1">
                <a:lnSpc>
                  <a:spcPct val="100000"/>
                </a:lnSpc>
                <a:spcBef>
                  <a:spcPts val="0"/>
                </a:spcBef>
                <a:spcAft>
                  <a:spcPts val="0"/>
                </a:spcAft>
                <a:buClrTx/>
                <a:buSzTx/>
                <a:buFontTx/>
                <a:buNone/>
                <a:tabLs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Prestige og omdømme </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8" name="Rektangel 127">
              <a:extLst>
                <a:ext uri="{FF2B5EF4-FFF2-40B4-BE49-F238E27FC236}">
                  <a16:creationId xmlns:a16="http://schemas.microsoft.com/office/drawing/2014/main" id="{A965A914-0C7F-7045-A4C7-632124BF3620}"/>
                </a:ext>
              </a:extLst>
            </p:cNvPr>
            <p:cNvSpPr/>
            <p:nvPr/>
          </p:nvSpPr>
          <p:spPr>
            <a:xfrm>
              <a:off x="7485298" y="5893541"/>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Tidlig specialisering</a:t>
              </a:r>
            </a:p>
          </p:txBody>
        </p:sp>
        <p:sp>
          <p:nvSpPr>
            <p:cNvPr id="69" name="Ellipse 68">
              <a:extLst>
                <a:ext uri="{FF2B5EF4-FFF2-40B4-BE49-F238E27FC236}">
                  <a16:creationId xmlns:a16="http://schemas.microsoft.com/office/drawing/2014/main" id="{1D654E93-CCF7-6D49-8599-DDED0AC39099}"/>
                </a:ext>
              </a:extLst>
            </p:cNvPr>
            <p:cNvSpPr/>
            <p:nvPr/>
          </p:nvSpPr>
          <p:spPr>
            <a:xfrm>
              <a:off x="6622641" y="3816072"/>
              <a:ext cx="338598" cy="347336"/>
            </a:xfrm>
            <a:prstGeom prst="ellipse">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5</a:t>
              </a:r>
            </a:p>
          </p:txBody>
        </p:sp>
        <p:grpSp>
          <p:nvGrpSpPr>
            <p:cNvPr id="70" name="Gruppe 69">
              <a:extLst>
                <a:ext uri="{FF2B5EF4-FFF2-40B4-BE49-F238E27FC236}">
                  <a16:creationId xmlns:a16="http://schemas.microsoft.com/office/drawing/2014/main" id="{163904C1-4B0F-C04F-ABBC-6C5782EEAFA4}"/>
                </a:ext>
              </a:extLst>
            </p:cNvPr>
            <p:cNvGrpSpPr/>
            <p:nvPr/>
          </p:nvGrpSpPr>
          <p:grpSpPr>
            <a:xfrm>
              <a:off x="7031481" y="3822497"/>
              <a:ext cx="359553" cy="338598"/>
              <a:chOff x="7035245" y="2143290"/>
              <a:chExt cx="359553" cy="338598"/>
            </a:xfrm>
            <a:solidFill>
              <a:srgbClr val="B9B9B9"/>
            </a:solidFill>
          </p:grpSpPr>
          <p:sp>
            <p:nvSpPr>
              <p:cNvPr id="73" name="Rektangel 72">
                <a:extLst>
                  <a:ext uri="{FF2B5EF4-FFF2-40B4-BE49-F238E27FC236}">
                    <a16:creationId xmlns:a16="http://schemas.microsoft.com/office/drawing/2014/main" id="{11B9058A-CD0E-2244-870F-7F1007385983}"/>
                  </a:ext>
                </a:extLst>
              </p:cNvPr>
              <p:cNvSpPr/>
              <p:nvPr/>
            </p:nvSpPr>
            <p:spPr>
              <a:xfrm>
                <a:off x="7040174"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ktangel 73">
                <a:extLst>
                  <a:ext uri="{FF2B5EF4-FFF2-40B4-BE49-F238E27FC236}">
                    <a16:creationId xmlns:a16="http://schemas.microsoft.com/office/drawing/2014/main" id="{06B19B04-A132-6B4E-82CF-0F7CC394C607}"/>
                  </a:ext>
                </a:extLst>
              </p:cNvPr>
              <p:cNvSpPr/>
              <p:nvPr/>
            </p:nvSpPr>
            <p:spPr>
              <a:xfrm rot="5400000">
                <a:off x="7202640" y="2289729"/>
                <a:ext cx="338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Ellipse 74">
                <a:extLst>
                  <a:ext uri="{FF2B5EF4-FFF2-40B4-BE49-F238E27FC236}">
                    <a16:creationId xmlns:a16="http://schemas.microsoft.com/office/drawing/2014/main" id="{FA7A427C-0FAD-2A42-AE4B-C1A97A3EF6A1}"/>
                  </a:ext>
                </a:extLst>
              </p:cNvPr>
              <p:cNvSpPr/>
              <p:nvPr/>
            </p:nvSpPr>
            <p:spPr>
              <a:xfrm flipH="1" flipV="1">
                <a:off x="7035245" y="2264003"/>
                <a:ext cx="90149" cy="84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6" name="Rektangel 75">
              <a:extLst>
                <a:ext uri="{FF2B5EF4-FFF2-40B4-BE49-F238E27FC236}">
                  <a16:creationId xmlns:a16="http://schemas.microsoft.com/office/drawing/2014/main" id="{95609AF9-2880-F24C-B9B4-8ACA29FA6F21}"/>
                </a:ext>
              </a:extLst>
            </p:cNvPr>
            <p:cNvSpPr/>
            <p:nvPr/>
          </p:nvSpPr>
          <p:spPr>
            <a:xfrm>
              <a:off x="7485298" y="3802864"/>
              <a:ext cx="4177332" cy="347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Mentor- og coachordninger samt støttepersonale</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77742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16B954E-9FA7-224E-8057-F8912D864195}"/>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baggrund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Elever, der kommer fra familier med lav socioøkonomisk status, har væsentlig større risiko for at falde fra på erhvervsuddannelserne sammenlignet med elever, der ikke kommer fra disse vilkår (Nielsen et al., 2013). Samtidig er tendensen, at de elever, som er kommet ind på erhvervsuddannelser i løbet af de seneste 10-12 år, kommer fra mindre ressourcestærke hjem, hvilket delvist kan forklare, hvorfor frafaldet er steget væsentligt på erhvervsuddannelserne (ibid.)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Desuden har frafald ofte en selvforstærkende effekt, idet elever, som er droppet ud af uddannelser før, er mere tilbøjelige til at gøre det igen (Helms &amp; Nielsen, 2013).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Også grundskolekarakterer spiller en rolle ift. frafald. Frafald på grundforløbet er højest for de fagligt svage elever - jo højere grundskolekarakterer, jo lavere er frafaldet på grundforløbet (UVM, 2018). Dog kan boglige færdigheder ved folkeskolens afslutning ikke alene forudsige, hvorvidt eleven falder fra eller fastholdes på en erhvervsuddannelse. Af de elever, som gennemfører en erhvervsuddannelse, er det hver tredje elev som, ifølge </a:t>
            </a:r>
            <a:r>
              <a:rPr kumimoji="0" lang="da-DK" sz="1100" b="0" i="0" u="none" strike="noStrike" kern="1200" cap="none" spc="0" normalizeH="0" baseline="0" noProof="0" dirty="0" err="1">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PISA’s</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 definition, havde utilstrækkelige færdigheder inden for læsning, matematik og naturfag i folkeskolen (Nielsen et al., 2013). Denne gruppe af elever kan altså særligt fastholdes og motiveres gennem den praktiske tilgang til læring, som erhvervsskolerne kan tilbyde (ibid.).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Indsigter fra litteraturen om frafald på erhvervsuddannelser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32090" y="1348360"/>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forventninger til uddannelsen og undervisningen</a:t>
            </a:r>
          </a:p>
          <a:p>
            <a:pPr algn="just" fontAlgn="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En afgørende forudsætning for, at de unge gennemfører uddannelsen er, at den lever op til deres forventninger (AFK, 2009). Litteraturen peger på, at der findes 4 arketyper af EUD’er, som har væsentligt forskellige krav og forventninger til undervisningen, herunder hvor styrende og understøttende læreren skal være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(Brown, Louw og Katznelson, 2011).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Når elevernes forventninger og faglige niveau varierer, består udfordringen i at skabe et læringsrum, hvor alle elevtyper motiveres til at udvikle sig fagligt (ibid.) Forskning peger her på undervisningsmiljøet som en vigtig faktor til at fastholde elever (Bang, 2014).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Lærernes forventninger til eleverne</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Elever på erhvervsuddannelser oplever ofte, at det er uklart, hvad lærerne forventer af dem - herunder hvad de skal præstere og producere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(Brown, Louw og Katznelson, 2011).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Det er derfor centralt, at der sker en klar forventningsafstemning mellem lærere og elever ift. konkrete mål i de enkelte fag (Nielsen et al., 2013). En sådan forventningsafstemning vurderes at være medvirkende til fastholdelse af eleverne (Bang, 2014).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Samtidigt har det stor betydning, hvordan lærerne møder eleverne. Her viser feltarbejde på introduktionsforløb på erhvervsuddannelser, at nye elever fra første dag mødes med forventninger om dovenskab, pjækkeri og tyveri. Endvidere bliver elever behandlet som potentielle ”drops-out”, hvilket virker demotiverende og i sidste ende kan føre til et reelt frafald (Louw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&amp;</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 Katznelson, 2015).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spTree>
    <p:extLst>
      <p:ext uri="{BB962C8B-B14F-4D97-AF65-F5344CB8AC3E}">
        <p14:creationId xmlns:p14="http://schemas.microsoft.com/office/powerpoint/2010/main" val="58077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16B954E-9FA7-224E-8057-F8912D864195}"/>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Indsigter fra litteraturen om frafald på erhvervsuddannelser</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sp>
        <p:nvSpPr>
          <p:cNvPr id="2" name="Tekstfelt 1">
            <a:extLst>
              <a:ext uri="{FF2B5EF4-FFF2-40B4-BE49-F238E27FC236}">
                <a16:creationId xmlns:a16="http://schemas.microsoft.com/office/drawing/2014/main" id="{FBBE1BE4-DDBF-C44B-8455-E304B7B739FB}"/>
              </a:ext>
            </a:extLst>
          </p:cNvPr>
          <p:cNvSpPr txBox="1"/>
          <p:nvPr/>
        </p:nvSpPr>
        <p:spPr>
          <a:xfrm>
            <a:off x="627693" y="1361336"/>
            <a:ext cx="5036507" cy="500136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mål og motivation</a:t>
            </a:r>
          </a:p>
          <a:p>
            <a:pPr lvl="0" algn="ju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Målorientering er en afgørende faktor for, hvordan overvejelser om frafald forløber. Sandsynligheden for at gennemføre uddannelsen falder, når eleven ikke har et klart mål med uddannelsen (Wahlgren et al., 2018). For 1 ud af 3 elever handler valget af en erhvervsuddannelse mest om at prøve et fag, som adskiller sig fra det, som de kender fra folkeskolen. Samtidig er valget af erhvervsuddannelse ofte et aktivt fravalg af mere stillesiddende og boglige uddannelser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(Brown, Louw og Katznelson, 2011).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Sidstnævnte kan indikere, at flere elever på erhvervsuddannelserne ikke har er klart mål med deres uddannelse, hvorfor risikoen for frafald blandt denne gruppe af elever er forhøjet.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Også motivationen hos eleverne er afgørende for, hvorvidt vedkommende gennemfører eller falder fra sin erhvervsuddannelse. Undersøgelser finder en lav grad af motivation hos dem, som vælger at stoppe på sin uddannelse og beskriver en manglende evne til at fastholde motivation som medvirkende årsag til, at eleverne frafalder (Wahlgren et al., 2018). Samtidig har det en negativ effekt på engagerede elevers motivation, at andre elever ikke har til hensigt at gennemføre den pågældende uddannelse (Nielsen et al., 2013).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Ovenstående vidner om vigtigheden af at opretholde samt øge motivationen blandt eleverne. Her har den praktiske læringsdimension og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learning</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by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doing</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”-tilgangen vist sig at have en positiv indvirkning på erhvervsskoleelevernes motivation (Bang, 2014)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Rektangel 20">
            <a:extLst>
              <a:ext uri="{FF2B5EF4-FFF2-40B4-BE49-F238E27FC236}">
                <a16:creationId xmlns:a16="http://schemas.microsoft.com/office/drawing/2014/main" id="{C78B75D1-CD32-704A-A089-11F32C7BAD3A}"/>
              </a:ext>
            </a:extLst>
          </p:cNvPr>
          <p:cNvSpPr/>
          <p:nvPr/>
        </p:nvSpPr>
        <p:spPr>
          <a:xfrm>
            <a:off x="6532090" y="1348360"/>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fontAlgn="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Individuel feedback, anerkendelse og støtte</a:t>
            </a:r>
          </a:p>
          <a:p>
            <a:pPr lvl="0" algn="just" fontAlgn="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Personlig feedback fra lærer til elev kan medvirke til fastholdelse på erhvervsuddannelserne (se eksempelvis AFK, 2009; Bang, 2014). Omvendt kan det virke demotiverende, når eleverne oplever, at deres lærere ikke har tid til at hjælpe dem, og de derfor er i konkurrence med øvrige elever om undervisernes tid (Nielsen et al., 2013). </a:t>
            </a:r>
          </a:p>
          <a:p>
            <a:pPr lvl="0" algn="just" fontAlgn="t">
              <a:defRPr/>
            </a:pP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Desuden kan udfordringer af personlig karakter, hvor skolen og lærere kun støtter eleverne i begrænset omfang, ofte bidrage til frafald (Nielsen et al., 2013). Nærvær, anerkendelse samt mentorer- og coachordninger står her centralt som fastholdende faktorer. </a:t>
            </a:r>
          </a:p>
          <a:p>
            <a:pPr lvl="0" algn="just" fontAlgn="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Mentor- og coachordninger samt støttepersonale</a:t>
            </a:r>
          </a:p>
          <a:p>
            <a:pPr lvl="0" algn="just" fontAlgn="t">
              <a:defRP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Litteraturen argumenterer endvidere for, at det for de unge er underordnet, hvor støtten kommer fra, så længe den består af en løbende kontakt til en professionel person, som eleverne har tillid til, og som kan og vil hjælpe, når der er brug for det (Katznelson, 2014). </a:t>
            </a:r>
          </a:p>
          <a:p>
            <a:pPr lvl="0" algn="just" fontAlgn="t">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Problemstillingen omkring tilgængelig støtte i skoletiden, er noget Katznelson (2014) forholder sig til i sin undersøgelse om vejlednings- og støtteordninger på erhvervsuddannelsesområdet. Hun peger på manglende tid og kapacitet blandt støttepersonale (f.eks. undervisere, der agerer mentorer) som benspænd for gode pædagogiske indsatser i relation til sårbare elever. Ifølge hende er tiden til den enkelte elev afgørende for, at ordningerne kan opfylde de mål og forventninger, der stilles til dem (Katznelson, 2014).</a:t>
            </a:r>
          </a:p>
        </p:txBody>
      </p:sp>
    </p:spTree>
    <p:extLst>
      <p:ext uri="{BB962C8B-B14F-4D97-AF65-F5344CB8AC3E}">
        <p14:creationId xmlns:p14="http://schemas.microsoft.com/office/powerpoint/2010/main" val="2968100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8C1FB8-04DA-AC41-92D8-5B87A0E35B36}"/>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8465"/>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Jagten på lærepladsen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Udfordringer med at finde en læreplads er den mest direkte udløser af frafald på erhvervsuddannelser. Fund i litteraturen peger på, at processen omkring lærepladsforløb, som jo udgør en væsentlig del af erhvervsuddannelser, er problematisk. Eksempelvis lægges der vægt på, at lærere i nogle tilfælde kan demotivere eleverne unødigt ved eksempelvis at fremhæve, hvor få lærepladser der er, og hvor mange elever, som falder fra i forbindelse med deres lærepladsforløb. Dette resulterer i en ond spiral, som i sidste ende  kan være med til at påvirke elevernes frafald i en negativ retning.</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Samtidig er der en tendens til, at lærere på erhvervsuddannelserne primært hjælper de mest målrettede, motiverede og dygtige elever med at finde en læreplads ved at trække på eget tidligere arbejdsnetværk (Nielsen et al., 2013). Det skaber således en endnu større afstand og et tydeligere skel i mellem de elever på skolerne, som er motiverede og dem, som ikke 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Indsigter fra litteraturen om frafald på erhvervsuddannelser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31506" y="1358465"/>
            <a:ext cx="5069401" cy="5436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Hjælp til kommunikation og planlægning</a:t>
            </a:r>
          </a:p>
          <a:p>
            <a:pPr lvl="0" algn="jus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Når der skabes større sikkerhed om muligheden for at få en læreplads, kan dette medføre en øget grad af gennemførsel på erhvervsuddannelser (UVM, 2018). Det er i mange tilfælde overladt til eleven selv (med begrænset assistance fra skolen) at skaffe en læreplads, hvorfor elever med knappe ressourcer i sjældnere grad lykkes med at finde en læreplads.</a:t>
            </a:r>
          </a:p>
          <a:p>
            <a:pPr lvl="0" algn="just" fontAlgn="t">
              <a:defRPr/>
            </a:pP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Der ligger derfor et klart  forbedringspotentiale i, at undervisere og vejledere i højere grad kommunikerer klart og tydeligt om, hvad der stilles af krav og forventninger til eleven i forbindelse med planlægningen af lærepladsforløbet og i søgningen efter en læreplads. Herunder vil det også være gavnligt, at skolerne i højere grad hjælper og understøtter eleverne i dialogen med virksomhederne (Nielsen et al., 2013)</a:t>
            </a:r>
          </a:p>
          <a:p>
            <a:pPr lvl="0" algn="just" fontAlgn="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pic>
        <p:nvPicPr>
          <p:cNvPr id="15" name="Billede 14">
            <a:extLst>
              <a:ext uri="{FF2B5EF4-FFF2-40B4-BE49-F238E27FC236}">
                <a16:creationId xmlns:a16="http://schemas.microsoft.com/office/drawing/2014/main" id="{813B8EE5-8B67-8A45-A510-5D987911C913}"/>
              </a:ext>
            </a:extLst>
          </p:cNvPr>
          <p:cNvPicPr>
            <a:picLocks noChangeAspect="1"/>
          </p:cNvPicPr>
          <p:nvPr/>
        </p:nvPicPr>
        <p:blipFill>
          <a:blip r:embed="rId4">
            <a:duotone>
              <a:schemeClr val="accent1">
                <a:shade val="45000"/>
                <a:satMod val="135000"/>
              </a:schemeClr>
              <a:prstClr val="white"/>
            </a:duotone>
          </a:blip>
          <a:stretch>
            <a:fillRect/>
          </a:stretch>
        </p:blipFill>
        <p:spPr>
          <a:xfrm>
            <a:off x="8269747" y="4576305"/>
            <a:ext cx="1520429" cy="1520429"/>
          </a:xfrm>
          <a:prstGeom prst="rect">
            <a:avLst/>
          </a:prstGeom>
          <a:ln>
            <a:noFill/>
          </a:ln>
        </p:spPr>
      </p:pic>
    </p:spTree>
    <p:extLst>
      <p:ext uri="{BB962C8B-B14F-4D97-AF65-F5344CB8AC3E}">
        <p14:creationId xmlns:p14="http://schemas.microsoft.com/office/powerpoint/2010/main" val="296448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lidenummer 2">
            <a:extLst>
              <a:ext uri="{FF2B5EF4-FFF2-40B4-BE49-F238E27FC236}">
                <a16:creationId xmlns:a16="http://schemas.microsoft.com/office/drawing/2014/main" id="{D4948726-6CF5-DB4B-BD61-6AF508EDC086}"/>
              </a:ext>
            </a:extLst>
          </p:cNvPr>
          <p:cNvSpPr txBox="1">
            <a:spLocks/>
          </p:cNvSpPr>
          <p:nvPr/>
        </p:nvSpPr>
        <p:spPr>
          <a:xfrm>
            <a:off x="78658" y="6396076"/>
            <a:ext cx="336907"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tint val="75000"/>
                  </a:srgbClr>
                </a:solidFill>
                <a:effectLst/>
                <a:uLnTx/>
                <a:uFillTx/>
                <a:latin typeface="Verdana" charset="0"/>
                <a:ea typeface="Verdana" charset="0"/>
                <a:cs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100" b="0" i="0" u="none" strike="noStrike" kern="1200" cap="none" spc="0" normalizeH="0" baseline="0" noProof="0" dirty="0">
              <a:ln>
                <a:noFill/>
              </a:ln>
              <a:solidFill>
                <a:srgbClr val="000000">
                  <a:tint val="75000"/>
                </a:srgbClr>
              </a:solidFill>
              <a:effectLst/>
              <a:uLnTx/>
              <a:uFillTx/>
              <a:latin typeface="Verdana" charset="0"/>
              <a:ea typeface="Verdana" charset="0"/>
              <a:cs typeface="Verdana" charset="0"/>
            </a:endParaRPr>
          </a:p>
        </p:txBody>
      </p:sp>
      <p:sp>
        <p:nvSpPr>
          <p:cNvPr id="13" name="Tekstfelt 12">
            <a:extLst>
              <a:ext uri="{FF2B5EF4-FFF2-40B4-BE49-F238E27FC236}">
                <a16:creationId xmlns:a16="http://schemas.microsoft.com/office/drawing/2014/main" id="{08E6FEBF-CDD6-0248-933D-1189A9FAFDD8}"/>
              </a:ext>
            </a:extLst>
          </p:cNvPr>
          <p:cNvSpPr txBox="1"/>
          <p:nvPr/>
        </p:nvSpPr>
        <p:spPr>
          <a:xfrm>
            <a:off x="1069721" y="3075057"/>
            <a:ext cx="26482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004B60"/>
                </a:solidFill>
                <a:effectLst/>
                <a:uLnTx/>
                <a:uFillTx/>
                <a:latin typeface="Verdana" charset="0"/>
                <a:ea typeface="Verdana" charset="0"/>
                <a:cs typeface="Verdana" charset="0"/>
              </a:rPr>
              <a:t>Indhold</a:t>
            </a:r>
          </a:p>
        </p:txBody>
      </p:sp>
      <p:cxnSp>
        <p:nvCxnSpPr>
          <p:cNvPr id="16" name="Lige forbindelse 15">
            <a:extLst>
              <a:ext uri="{FF2B5EF4-FFF2-40B4-BE49-F238E27FC236}">
                <a16:creationId xmlns:a16="http://schemas.microsoft.com/office/drawing/2014/main" id="{D12B5825-0502-6749-88AB-9B9DABC59B5B}"/>
              </a:ext>
            </a:extLst>
          </p:cNvPr>
          <p:cNvCxnSpPr>
            <a:cxnSpLocks/>
          </p:cNvCxnSpPr>
          <p:nvPr/>
        </p:nvCxnSpPr>
        <p:spPr>
          <a:xfrm flipV="1">
            <a:off x="4785360" y="869108"/>
            <a:ext cx="0" cy="5201717"/>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graphicFrame>
        <p:nvGraphicFramePr>
          <p:cNvPr id="2" name="Tabel 2">
            <a:extLst>
              <a:ext uri="{FF2B5EF4-FFF2-40B4-BE49-F238E27FC236}">
                <a16:creationId xmlns:a16="http://schemas.microsoft.com/office/drawing/2014/main" id="{F5CFDE83-F92E-0D49-A6F6-4592973AAC1B}"/>
              </a:ext>
            </a:extLst>
          </p:cNvPr>
          <p:cNvGraphicFramePr>
            <a:graphicFrameLocks noGrp="1"/>
          </p:cNvGraphicFramePr>
          <p:nvPr>
            <p:extLst>
              <p:ext uri="{D42A27DB-BD31-4B8C-83A1-F6EECF244321}">
                <p14:modId xmlns:p14="http://schemas.microsoft.com/office/powerpoint/2010/main" val="1595894780"/>
              </p:ext>
            </p:extLst>
          </p:nvPr>
        </p:nvGraphicFramePr>
        <p:xfrm>
          <a:off x="5476972" y="869108"/>
          <a:ext cx="5971809" cy="5721892"/>
        </p:xfrm>
        <a:graphic>
          <a:graphicData uri="http://schemas.openxmlformats.org/drawingml/2006/table">
            <a:tbl>
              <a:tblPr firstRow="1" bandRow="1">
                <a:tableStyleId>{5C22544A-7EE6-4342-B048-85BDC9FD1C3A}</a:tableStyleId>
              </a:tblPr>
              <a:tblGrid>
                <a:gridCol w="1219250">
                  <a:extLst>
                    <a:ext uri="{9D8B030D-6E8A-4147-A177-3AD203B41FA5}">
                      <a16:colId xmlns:a16="http://schemas.microsoft.com/office/drawing/2014/main" val="1069589618"/>
                    </a:ext>
                  </a:extLst>
                </a:gridCol>
                <a:gridCol w="4752559">
                  <a:extLst>
                    <a:ext uri="{9D8B030D-6E8A-4147-A177-3AD203B41FA5}">
                      <a16:colId xmlns:a16="http://schemas.microsoft.com/office/drawing/2014/main" val="1958827532"/>
                    </a:ext>
                  </a:extLst>
                </a:gridCol>
              </a:tblGrid>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Om undersøgelsen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8494066"/>
                  </a:ext>
                </a:extLst>
              </a:tr>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Hovedkonklusioner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308953"/>
                  </a:ext>
                </a:extLst>
              </a:tr>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Eksperter og forskernes bidrag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9702285"/>
                  </a:ext>
                </a:extLst>
              </a:tr>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Litteraturstudie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0334491"/>
                  </a:ext>
                </a:extLst>
              </a:tr>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Forventninger blandt lærere, elever og virksomheder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0949835"/>
                  </a:ext>
                </a:extLst>
              </a:tr>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Tilrettelæggelse og prioritering af undervisningen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7556846"/>
                  </a:ext>
                </a:extLst>
              </a:tr>
              <a:tr h="520172">
                <a:tc>
                  <a:txBody>
                    <a:bodyPr/>
                    <a:lstStyle/>
                    <a:p>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7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a-DK"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Lærepladser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9784286"/>
                  </a:ext>
                </a:extLst>
              </a:tr>
              <a:tr h="520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Det sociale miljø</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7113511"/>
                  </a:ext>
                </a:extLst>
              </a:tr>
              <a:tr h="520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052832"/>
                  </a:ext>
                </a:extLst>
              </a:tr>
              <a:tr h="520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KAPITEL 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Uddannelsernes fremtidsperspektiv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2472695"/>
                  </a:ext>
                </a:extLst>
              </a:tr>
              <a:tr h="520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BILAG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chemeClr val="accent1"/>
                          </a:solidFill>
                          <a:latin typeface="Verdana" panose="020B0604030504040204" pitchFamily="34" charset="0"/>
                          <a:ea typeface="Verdana" panose="020B0604030504040204" pitchFamily="34" charset="0"/>
                          <a:cs typeface="Verdana" panose="020B0604030504040204" pitchFamily="34" charset="0"/>
                        </a:rPr>
                        <a:t>Litteraturliste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835938"/>
                  </a:ext>
                </a:extLst>
              </a:tr>
            </a:tbl>
          </a:graphicData>
        </a:graphic>
      </p:graphicFrame>
    </p:spTree>
    <p:extLst>
      <p:ext uri="{BB962C8B-B14F-4D97-AF65-F5344CB8AC3E}">
        <p14:creationId xmlns:p14="http://schemas.microsoft.com/office/powerpoint/2010/main" val="4149507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8C1FB8-04DA-AC41-92D8-5B87A0E35B36}"/>
              </a:ext>
            </a:extLst>
          </p:cNvPr>
          <p:cNvSpPr/>
          <p:nvPr/>
        </p:nvSpPr>
        <p:spPr>
          <a:xfrm>
            <a:off x="42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36092" y="1358465"/>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Kulturchok i lærepladsforløb</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Udover problematikken med at skaffe lærerpladser, peger litteratur fra CEFU (2021) på yderligere udfordringer forbundet med kvaliteten af selve lærepladsforløbene. Her beskrives en kløft mellem elever og virksomheders gensidige forventninger, som opleves at gøre sig gældende både før og under lærepladsforløbet (Nielsen, Louw og Katznelson, 2021).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Uoverensstemmelserne kommer til udtryk, idet virksomhedernes forventninger særligt handler om, hvorvidt eleverne går til opgaverne med gåpåmod, initiativ og villighed til at tilpasse sig virksomhedens kultur, mens eleverne snarere møder virksomhederne med forventningerne om fagligt spændende og udviklende opgaver og en oparbejdelse af en stærk faglig identitet (ibid.).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Hvor virksomhedernes forventninger altså først og fremmest centrerer sig om </a:t>
            </a:r>
            <a:r>
              <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faglig attitude</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er de unges forventninger først og fremmest fokuseret på </a:t>
            </a:r>
            <a:r>
              <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faglige kundskaber</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Indsigter fra litteraturen om frafald på erhvervsuddannelser</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416162" y="1269565"/>
            <a:ext cx="5039989" cy="5436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pic>
        <p:nvPicPr>
          <p:cNvPr id="15" name="Billede 14">
            <a:extLst>
              <a:ext uri="{FF2B5EF4-FFF2-40B4-BE49-F238E27FC236}">
                <a16:creationId xmlns:a16="http://schemas.microsoft.com/office/drawing/2014/main" id="{7E546D11-269D-DA42-B1C0-A84521883A11}"/>
              </a:ext>
            </a:extLst>
          </p:cNvPr>
          <p:cNvPicPr>
            <a:picLocks noChangeAspect="1"/>
          </p:cNvPicPr>
          <p:nvPr/>
        </p:nvPicPr>
        <p:blipFill>
          <a:blip r:embed="rId4">
            <a:duotone>
              <a:schemeClr val="accent1">
                <a:shade val="45000"/>
                <a:satMod val="135000"/>
              </a:schemeClr>
              <a:prstClr val="white"/>
            </a:duotone>
          </a:blip>
          <a:stretch>
            <a:fillRect/>
          </a:stretch>
        </p:blipFill>
        <p:spPr>
          <a:xfrm>
            <a:off x="8300984" y="4426334"/>
            <a:ext cx="1666491" cy="1666491"/>
          </a:xfrm>
          <a:prstGeom prst="rect">
            <a:avLst/>
          </a:prstGeom>
          <a:ln>
            <a:noFill/>
          </a:ln>
        </p:spPr>
      </p:pic>
      <p:sp>
        <p:nvSpPr>
          <p:cNvPr id="21" name="Rektangel 20">
            <a:extLst>
              <a:ext uri="{FF2B5EF4-FFF2-40B4-BE49-F238E27FC236}">
                <a16:creationId xmlns:a16="http://schemas.microsoft.com/office/drawing/2014/main" id="{E4CD8139-37B1-124D-ABC3-9810ED096359}"/>
              </a:ext>
            </a:extLst>
          </p:cNvPr>
          <p:cNvSpPr/>
          <p:nvPr/>
        </p:nvSpPr>
        <p:spPr>
          <a:xfrm>
            <a:off x="6526554" y="1349321"/>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fontAlgn="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Ifølge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Nielsen, Louw og Katznelson (2021)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er der altså stort potentiale i at sætte ind i forhold til at tilpasse/afstemme de forventninger, de to parter har til forløbet og til hinanden gennem..</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228600" algn="just" defTabSz="914400" rtl="0" eaLnBrk="1" fontAlgn="t" latinLnBrk="0" hangingPunct="1">
              <a:lnSpc>
                <a:spcPct val="100000"/>
              </a:lnSpc>
              <a:spcBef>
                <a:spcPts val="0"/>
              </a:spcBef>
              <a:spcAft>
                <a:spcPts val="0"/>
              </a:spcAft>
              <a:buClrTx/>
              <a:buSzTx/>
              <a:buFontTx/>
              <a:buAutoNum type="arabicParenR"/>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øget fokus på at klargøre eleverne til at møde de krav og forventninger, som virksomhederne har. </a:t>
            </a:r>
          </a:p>
          <a:p>
            <a:pPr marL="228600" marR="0" lvl="0" indent="-228600" algn="just" defTabSz="914400" rtl="0" eaLnBrk="1" fontAlgn="t" latinLnBrk="0" hangingPunct="1">
              <a:lnSpc>
                <a:spcPct val="100000"/>
              </a:lnSpc>
              <a:spcBef>
                <a:spcPts val="0"/>
              </a:spcBef>
              <a:spcAft>
                <a:spcPts val="0"/>
              </a:spcAft>
              <a:buClrTx/>
              <a:buSzTx/>
              <a:buFontTx/>
              <a:buAutoNum type="arabicParenR"/>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øget fokus på at klargøre virksomhederne til at møde de unge og deres forventninger om tilegnelsen af stærke faglige kompetencer.</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Ovenstående parametre kan være afgørende i forhold til at værne om de store muligheder for faglig dannelse og skabelse af kvalificeret arbejdskraft, som lærepladsforløb i første omgang har til formål at rumme.</a:t>
            </a:r>
          </a:p>
        </p:txBody>
      </p:sp>
    </p:spTree>
    <p:extLst>
      <p:ext uri="{BB962C8B-B14F-4D97-AF65-F5344CB8AC3E}">
        <p14:creationId xmlns:p14="http://schemas.microsoft.com/office/powerpoint/2010/main" val="3067647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8C1FB8-04DA-AC41-92D8-5B87A0E35B36}"/>
              </a:ext>
            </a:extLst>
          </p:cNvPr>
          <p:cNvSpPr/>
          <p:nvPr/>
        </p:nvSpPr>
        <p:spPr>
          <a:xfrm>
            <a:off x="42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Det sociale miljø og tilhørsforhold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Særligt de yngre elever, som kommer direkte fra grundskolen, forventer at få nye venner på erhvervsuddannelsen (Ingholt et al., 2015), men savner ofte et mere ungdomsorienteret lærings- og socialt miljø (Aarkrog, 2020). Der opstår derfor ofte i denne forbindelse et mismatch mellem de forventninger, som den yngre elev kommer med ved start på uddannelse</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og det, som eleven møder på uddannelsen.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Sociale aktiviteter er sjældent en del af introduktionsforløbene, ligesom der mere generelt er begrænset tradition for skoleforsamlinger, fester eller cafe-aftener, hvilket stiller større krav til, at eleverne i højere grad selv tager del i at organisere deres sociale liv efter endte skoledage.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Manglen på et socialt miljø er en central årsag til frafald hos særligt de unge elever, hvorfor socialt samvær i højere grad med fordel kan integreres som en del af elevernes hverdag på erhvervsskolerne (Ingholt et al., 2015). Dog adskiller de ældre elever sig fra de unge elever ved ikke at tillægge det sociale miljø ligeså stor værdi, eftersom denne gruppe i flere tilfælde har nået at opbygge et socialt netværk (og måske familie) uden for skolen. Litteraturen peger derfor i retning af potentiale for et mere differentieret fokus på sociale rammer jævnfør den opdelte elevgruppe med forskellige behov.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Indsigter fra litteraturen om frafald på erhvervsuddannelser</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sp>
        <p:nvSpPr>
          <p:cNvPr id="2" name="Tekstfelt 1">
            <a:extLst>
              <a:ext uri="{FF2B5EF4-FFF2-40B4-BE49-F238E27FC236}">
                <a16:creationId xmlns:a16="http://schemas.microsoft.com/office/drawing/2014/main" id="{67AAB0F9-424D-D14C-ACB5-AD5564DF11AF}"/>
              </a:ext>
            </a:extLst>
          </p:cNvPr>
          <p:cNvSpPr txBox="1"/>
          <p:nvPr/>
        </p:nvSpPr>
        <p:spPr>
          <a:xfrm>
            <a:off x="6529663" y="1354282"/>
            <a:ext cx="5071244" cy="2800767"/>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Den første tid på skolen </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Den første tid på erhvervsskolerne er ofte præget af, at elever har svært ved at finde rundt. Her er det forskelligt, hvorvidt erhvervsskolerne tilbyder guidede rundvisninger inden skolestart, samt om eleverne modtager udførlige og forståelige mødeskemaer eller rå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udprint</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med forkortelser, som er svære at tyde.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Litteraturen peger her på, at det er vigtigt, at elever får et udførligt skema, at de lærer at finde rundt på skolen samt får en tidlig introduktion til, hvad der forventes af dem i de enkelte fag, da dette er med til at give en mere tryg og håndgribelig opstart på uddannelsen (Ingholt et al., 2015)</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5" name="Billede 14">
            <a:extLst>
              <a:ext uri="{FF2B5EF4-FFF2-40B4-BE49-F238E27FC236}">
                <a16:creationId xmlns:a16="http://schemas.microsoft.com/office/drawing/2014/main" id="{822F409C-7850-5B4B-9AE2-29D1DAA87740}"/>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78209" y="4155049"/>
            <a:ext cx="1174151" cy="1160393"/>
          </a:xfrm>
          <a:prstGeom prst="rect">
            <a:avLst/>
          </a:prstGeom>
        </p:spPr>
      </p:pic>
    </p:spTree>
    <p:extLst>
      <p:ext uri="{BB962C8B-B14F-4D97-AF65-F5344CB8AC3E}">
        <p14:creationId xmlns:p14="http://schemas.microsoft.com/office/powerpoint/2010/main" val="374516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8C1FB8-04DA-AC41-92D8-5B87A0E35B36}"/>
              </a:ext>
            </a:extLst>
          </p:cNvPr>
          <p:cNvSpPr/>
          <p:nvPr/>
        </p:nvSpPr>
        <p:spPr>
          <a:xfrm>
            <a:off x="16933"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Prestige og omdømme </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Erhvervsuddannelser spiller en stor rolle i forhold til social inklusion og målet om uddannelse til alle unge mennesker. En udfordring er dog at værne om den inkluderende tilgang og de beskedne adgangskrav og samtidigt styrke erhvervsuddannelsernes omdømme, så de ikke får andenrangs-status. Litteraturen peger på, at erhvervsuddannelserne lige nu er placeret langt nede ad rangstigen i forhold til prestige, mens boglige uddannelser opfattes som finere (Dyssegaard et al., 2014).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Denne udfordring forstærkes yderligere, idet tidligere studier peger på, at erhvervsuddannelsers omdømme falder, i takt med at erhvervsuddannelser domineres af mindre ressourcestærke personer. Det kan altså blive sværere og sværere at rekruttere ambitiøse og talentfulde unge mennesker (Larsen &amp;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Thunqvist</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2018).</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Indsigter fra litteraturen om frafald på erhvervsuddannelser</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4: Litteraturstudie</a:t>
            </a:r>
          </a:p>
        </p:txBody>
      </p:sp>
      <p:sp>
        <p:nvSpPr>
          <p:cNvPr id="2" name="Tekstfelt 1">
            <a:extLst>
              <a:ext uri="{FF2B5EF4-FFF2-40B4-BE49-F238E27FC236}">
                <a16:creationId xmlns:a16="http://schemas.microsoft.com/office/drawing/2014/main" id="{67AAB0F9-424D-D14C-ACB5-AD5564DF11AF}"/>
              </a:ext>
            </a:extLst>
          </p:cNvPr>
          <p:cNvSpPr txBox="1"/>
          <p:nvPr/>
        </p:nvSpPr>
        <p:spPr>
          <a:xfrm>
            <a:off x="6529663" y="1354282"/>
            <a:ext cx="5071244" cy="16158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Tidlig specialisering </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er en udfordring, at man som elev på erhvervsuddannelser hurtigere skal specialisere sig og vælge karrierevej relativt til gymnasieelever, der kan udskyde et mere definitivt valg til senere i livet (Aarkrog, 2020). Derfor vælger en stor andel af unge gymnasiale uddannelser for at undgå den tidlige specialisering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(Dyssegaard et al., 2014).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Grafik 3" descr="Electrician kontur">
            <a:extLst>
              <a:ext uri="{FF2B5EF4-FFF2-40B4-BE49-F238E27FC236}">
                <a16:creationId xmlns:a16="http://schemas.microsoft.com/office/drawing/2014/main" id="{2C6A006B-F33A-624A-9EB7-543651AA7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1823" y="4489361"/>
            <a:ext cx="1612727" cy="1612727"/>
          </a:xfrm>
          <a:prstGeom prst="rect">
            <a:avLst/>
          </a:prstGeom>
        </p:spPr>
      </p:pic>
      <p:pic>
        <p:nvPicPr>
          <p:cNvPr id="21" name="Billede 20">
            <a:extLst>
              <a:ext uri="{FF2B5EF4-FFF2-40B4-BE49-F238E27FC236}">
                <a16:creationId xmlns:a16="http://schemas.microsoft.com/office/drawing/2014/main" id="{F4E3F307-195A-064A-8CA6-C97C1B056BBF}"/>
              </a:ext>
            </a:extLst>
          </p:cNvPr>
          <p:cNvPicPr>
            <a:picLocks noChangeAspect="1"/>
          </p:cNvPicPr>
          <p:nvPr/>
        </p:nvPicPr>
        <p:blipFill>
          <a:blip r:embed="rId6">
            <a:duotone>
              <a:schemeClr val="accent1">
                <a:shade val="45000"/>
                <a:satMod val="135000"/>
              </a:schemeClr>
              <a:prstClr val="white"/>
            </a:duotone>
          </a:blip>
          <a:stretch>
            <a:fillRect/>
          </a:stretch>
        </p:blipFill>
        <p:spPr>
          <a:xfrm>
            <a:off x="8445111" y="4575189"/>
            <a:ext cx="1390660" cy="1390660"/>
          </a:xfrm>
          <a:prstGeom prst="rect">
            <a:avLst/>
          </a:prstGeom>
          <a:ln>
            <a:noFill/>
          </a:ln>
        </p:spPr>
      </p:pic>
    </p:spTree>
    <p:extLst>
      <p:ext uri="{BB962C8B-B14F-4D97-AF65-F5344CB8AC3E}">
        <p14:creationId xmlns:p14="http://schemas.microsoft.com/office/powerpoint/2010/main" val="397707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Forventninger blandt lærere, elever og virksomheder</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2821623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kendskab til og viden om uddannelsen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gennemgående tema, som er blevet fremhævet som årsag til frafald, er manglende viden om, hvad man er gået ind til ved at starte på uddannelsen. Figur 5.1 viser i hvilken grad eleverne oplever, at uddannelsen har levet op til de forventninger, de havde, før de påbegyndte skoleforløbet. Blandt de nuværende elever angiver 60 pct., at uddannelsen i meget høj eller i høj grad har levet op til deres forventninger, mens det blandt dimittenderne er 69 pct. Blandt de frafaldne elever er det 29 pct. som angiver, at uddannelsen i meget høj grad eller i høj grad har levet op til deres forventninger. Omvendt er det hele 38 pct. af de frafaldne elever som anfører, at uddannelsen i mindre grad eller slet ikke har levet op til deres forventninger.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Få elever er afklarede ift. deres valg af uddannelse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Flere interviewede undervisere vurderer, at ca. 3 ud af 4 elever vælger uddannelserne, fordi de ikke ved, hvad de ellers vil. Det er således et mindretal som, ifølge undervisere, virker afklarede i forhold til deres valg af uddannelse.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Følgende citat er repræsentativt for en stor andel af de frafaldne eleveres oprindelige motivation for at starte på uddannelsen: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startede fordi jeg ikke vidste hvad jeg ellers skulle lave, og ellers synes jeg bare det lød spændende”</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Den svingende motivation og baggrund for at være tilknyttet vejgodstransportuddannelsen og lager- og terminaluddannelsen er svær at ændre på, men ikke desto mindre et relevant input i forhold til forståelse af det høje frafald. </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Kendskab til og viden om uddannelser ved uddannelsesstart</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274438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5.1: Uddannelsen har levet op til de forventninger, du havde før du begyndte?</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cxnSp>
        <p:nvCxnSpPr>
          <p:cNvPr id="3" name="Lige forbindelse 2">
            <a:extLst>
              <a:ext uri="{FF2B5EF4-FFF2-40B4-BE49-F238E27FC236}">
                <a16:creationId xmlns:a16="http://schemas.microsoft.com/office/drawing/2014/main" id="{07EA3D02-4802-1641-B584-7C5CC17542AE}"/>
              </a:ext>
            </a:extLst>
          </p:cNvPr>
          <p:cNvCxnSpPr>
            <a:cxnSpLocks/>
          </p:cNvCxnSpPr>
          <p:nvPr/>
        </p:nvCxnSpPr>
        <p:spPr>
          <a:xfrm flipV="1">
            <a:off x="6603774" y="3171420"/>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15" name="Rektangel 14">
            <a:extLst>
              <a:ext uri="{FF2B5EF4-FFF2-40B4-BE49-F238E27FC236}">
                <a16:creationId xmlns:a16="http://schemas.microsoft.com/office/drawing/2014/main" id="{8779697C-198B-F44F-A4D7-01F5202D1345}"/>
              </a:ext>
            </a:extLst>
          </p:cNvPr>
          <p:cNvSpPr/>
          <p:nvPr/>
        </p:nvSpPr>
        <p:spPr>
          <a:xfrm>
            <a:off x="6528618" y="318384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1" name="Diagram 20">
            <a:extLst>
              <a:ext uri="{FF2B5EF4-FFF2-40B4-BE49-F238E27FC236}">
                <a16:creationId xmlns:a16="http://schemas.microsoft.com/office/drawing/2014/main" id="{B8FA2ED0-497E-D545-ACA1-0A747FF75CD1}"/>
              </a:ext>
            </a:extLst>
          </p:cNvPr>
          <p:cNvGraphicFramePr>
            <a:graphicFrameLocks/>
          </p:cNvGraphicFramePr>
          <p:nvPr>
            <p:extLst>
              <p:ext uri="{D42A27DB-BD31-4B8C-83A1-F6EECF244321}">
                <p14:modId xmlns:p14="http://schemas.microsoft.com/office/powerpoint/2010/main" val="2867975928"/>
              </p:ext>
            </p:extLst>
          </p:nvPr>
        </p:nvGraphicFramePr>
        <p:xfrm>
          <a:off x="6528617" y="3466284"/>
          <a:ext cx="5115139" cy="2896938"/>
        </p:xfrm>
        <a:graphic>
          <a:graphicData uri="http://schemas.openxmlformats.org/drawingml/2006/chart">
            <c:chart xmlns:c="http://schemas.openxmlformats.org/drawingml/2006/chart" xmlns:r="http://schemas.openxmlformats.org/officeDocument/2006/relationships" r:id="rId4"/>
          </a:graphicData>
        </a:graphic>
      </p:graphicFrame>
      <p:sp>
        <p:nvSpPr>
          <p:cNvPr id="22" name="Rektangel 21">
            <a:extLst>
              <a:ext uri="{FF2B5EF4-FFF2-40B4-BE49-F238E27FC236}">
                <a16:creationId xmlns:a16="http://schemas.microsoft.com/office/drawing/2014/main" id="{638C6054-F8EC-E540-8399-92C6D341C73A}"/>
              </a:ext>
            </a:extLst>
          </p:cNvPr>
          <p:cNvSpPr/>
          <p:nvPr/>
        </p:nvSpPr>
        <p:spPr>
          <a:xfrm>
            <a:off x="6520430" y="1358305"/>
            <a:ext cx="5039989" cy="525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supplerende resultat fra undersøgelsen blandt elever viser, at 20 pct. af de nuværende elever og 30 pct. af dimittenderne har angivet sig enige eller meget enige i, at de har valgt uddannelsen, fordi de ikke ville gå i gymnasiet. Det understøtter således, at der findes en stor andel elever, som vælger uddannelsen baseret på et fravalg af mere boglige uddannelser fremfor et aktivt tilvalg af erhvervsuddannelsen. </a:t>
            </a:r>
          </a:p>
        </p:txBody>
      </p:sp>
    </p:spTree>
    <p:extLst>
      <p:ext uri="{BB962C8B-B14F-4D97-AF65-F5344CB8AC3E}">
        <p14:creationId xmlns:p14="http://schemas.microsoft.com/office/powerpoint/2010/main" val="2774570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Verdana" panose="020B0604030504040204" pitchFamily="34" charset="0"/>
              </a:rPr>
              <a:t>Flere kvinder oplever i høj grad, at uddannelsen har levet op til deres forventninger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Forrige figur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5.1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viste i hvilken grad uddannelsen har levet op til elevernes forventninger på tværs af de tre elevgrupper; nuværende elever, dimittender og frafaldne elever. Figur 5.2 viser</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hvordan hhv. kvindelige og mandlige respondenter</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på tværs af de tre elevgrupper vurderer, at uddannelsen har levet op til deres forventninger. Af figuren fremgår det, at 74 pct. af de kvindelige respondenter synes, at uddannelsen i meget høj grad eller i høj grad har levet op til deres forventninger. Blandt de</a:t>
            </a:r>
            <a:r>
              <a:rPr kumimoji="0" lang="da-DK" sz="1100" b="0" i="0" u="none" strike="noStrike" kern="120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rPr>
              <a:t> mandlige respondenterne er andelen lidt lavere, nemlig 60 pct. Det tyder på, at kvinderne er bedre forberedt, og at det i højere grad er et oplyst uddannelsesvalg, de har truffet.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a:defRPr/>
            </a:pPr>
            <a:r>
              <a:rPr lang="da-DK"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 lille mindretal er skuffet over uddannelsens indhold </a:t>
            </a:r>
          </a:p>
          <a:p>
            <a:pPr lvl="0" algn="ju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På trods af, at størstedelen af både kvindelige og mandlige respondenter oplever, at uddannelsen i meget høj grad eller i høj grad har levet op til deres forventninger, er det 8 pct. i begge kønsgrupper, som i mindre grad eller slet ikke synes, at uddannelsen har opfyldt deres forventninger. En frafalden kvindelig elev sætter i nedenstående citat ord på, hvorfor uddannelsen i mindre grad har levet op til hendes forventninger</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a:t>
            </a:r>
            <a:endParaRPr kumimoji="0" lang="da-DK" sz="1100" b="1"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Kendskab til og viden om uddannelser ved uddannelsesstart</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02833" y="1383044"/>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5.2: Uddannelsen har levet op til de forventninger, du havde før du begyndte?</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cxnSp>
        <p:nvCxnSpPr>
          <p:cNvPr id="3" name="Lige forbindelse 2">
            <a:extLst>
              <a:ext uri="{FF2B5EF4-FFF2-40B4-BE49-F238E27FC236}">
                <a16:creationId xmlns:a16="http://schemas.microsoft.com/office/drawing/2014/main" id="{07EA3D02-4802-1641-B584-7C5CC17542AE}"/>
              </a:ext>
            </a:extLst>
          </p:cNvPr>
          <p:cNvCxnSpPr>
            <a:cxnSpLocks/>
          </p:cNvCxnSpPr>
          <p:nvPr/>
        </p:nvCxnSpPr>
        <p:spPr>
          <a:xfrm flipV="1">
            <a:off x="6603774" y="178103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15" name="Rektangel 14">
            <a:extLst>
              <a:ext uri="{FF2B5EF4-FFF2-40B4-BE49-F238E27FC236}">
                <a16:creationId xmlns:a16="http://schemas.microsoft.com/office/drawing/2014/main" id="{8779697C-198B-F44F-A4D7-01F5202D1345}"/>
              </a:ext>
            </a:extLst>
          </p:cNvPr>
          <p:cNvSpPr/>
          <p:nvPr/>
        </p:nvSpPr>
        <p:spPr>
          <a:xfrm>
            <a:off x="6491288" y="1821516"/>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K</a:t>
            </a: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vinder (66), mænd (235)</a:t>
            </a:r>
          </a:p>
        </p:txBody>
      </p:sp>
      <p:sp>
        <p:nvSpPr>
          <p:cNvPr id="22" name="Rektangel 21">
            <a:extLst>
              <a:ext uri="{FF2B5EF4-FFF2-40B4-BE49-F238E27FC236}">
                <a16:creationId xmlns:a16="http://schemas.microsoft.com/office/drawing/2014/main" id="{638C6054-F8EC-E540-8399-92C6D341C73A}"/>
              </a:ext>
            </a:extLst>
          </p:cNvPr>
          <p:cNvSpPr/>
          <p:nvPr/>
        </p:nvSpPr>
        <p:spPr>
          <a:xfrm>
            <a:off x="6401892" y="1397001"/>
            <a:ext cx="5039989" cy="525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Diagram 22">
            <a:extLst>
              <a:ext uri="{FF2B5EF4-FFF2-40B4-BE49-F238E27FC236}">
                <a16:creationId xmlns:a16="http://schemas.microsoft.com/office/drawing/2014/main" id="{B720D069-86D4-7343-BF67-904D545B1A93}"/>
              </a:ext>
            </a:extLst>
          </p:cNvPr>
          <p:cNvGraphicFramePr>
            <a:graphicFrameLocks/>
          </p:cNvGraphicFramePr>
          <p:nvPr>
            <p:extLst>
              <p:ext uri="{D42A27DB-BD31-4B8C-83A1-F6EECF244321}">
                <p14:modId xmlns:p14="http://schemas.microsoft.com/office/powerpoint/2010/main" val="3043338705"/>
              </p:ext>
            </p:extLst>
          </p:nvPr>
        </p:nvGraphicFramePr>
        <p:xfrm>
          <a:off x="6465117" y="2346929"/>
          <a:ext cx="5152475" cy="3916182"/>
        </p:xfrm>
        <a:graphic>
          <a:graphicData uri="http://schemas.openxmlformats.org/drawingml/2006/chart">
            <c:chart xmlns:c="http://schemas.openxmlformats.org/drawingml/2006/chart" xmlns:r="http://schemas.openxmlformats.org/officeDocument/2006/relationships" r:id="rId4"/>
          </a:graphicData>
        </a:graphic>
      </p:graphicFrame>
      <p:grpSp>
        <p:nvGrpSpPr>
          <p:cNvPr id="21" name="Gruppe 20">
            <a:extLst>
              <a:ext uri="{FF2B5EF4-FFF2-40B4-BE49-F238E27FC236}">
                <a16:creationId xmlns:a16="http://schemas.microsoft.com/office/drawing/2014/main" id="{173EBFA3-8703-9645-BD93-B6BE02DE3163}"/>
              </a:ext>
            </a:extLst>
          </p:cNvPr>
          <p:cNvGrpSpPr/>
          <p:nvPr/>
        </p:nvGrpSpPr>
        <p:grpSpPr>
          <a:xfrm>
            <a:off x="750119" y="5189605"/>
            <a:ext cx="4841056" cy="1556848"/>
            <a:chOff x="5233671" y="2366532"/>
            <a:chExt cx="4382333" cy="1556848"/>
          </a:xfrm>
        </p:grpSpPr>
        <p:sp>
          <p:nvSpPr>
            <p:cNvPr id="24" name="Tekstfelt 23">
              <a:extLst>
                <a:ext uri="{FF2B5EF4-FFF2-40B4-BE49-F238E27FC236}">
                  <a16:creationId xmlns:a16="http://schemas.microsoft.com/office/drawing/2014/main" id="{D6FEFADE-8BAC-B54D-B395-2C627F267F80}"/>
                </a:ext>
              </a:extLst>
            </p:cNvPr>
            <p:cNvSpPr txBox="1"/>
            <p:nvPr/>
          </p:nvSpPr>
          <p:spPr>
            <a:xfrm>
              <a:off x="6067084" y="2366532"/>
              <a:ext cx="3548920" cy="707886"/>
            </a:xfrm>
            <a:prstGeom prst="wedgeRectCallout">
              <a:avLst>
                <a:gd name="adj1" fmla="val -38865"/>
                <a:gd name="adj2" fmla="val 65890"/>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startede på uddannelsen med forventningen om, at vi skulle være en masse ude på lageret og lære praktiske ting, fremfor at sidde inde i et klasselokale og lytte i 8 timer, som vi ofte gør.</a:t>
              </a:r>
              <a:r>
                <a:rPr kumimoji="0" lang="da-DK"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
          <p:nvSpPr>
            <p:cNvPr id="25" name="Tekstfelt 24">
              <a:extLst>
                <a:ext uri="{FF2B5EF4-FFF2-40B4-BE49-F238E27FC236}">
                  <a16:creationId xmlns:a16="http://schemas.microsoft.com/office/drawing/2014/main" id="{2BCA9DAC-E5E7-A54C-8CF2-BA58F29CB435}"/>
                </a:ext>
              </a:extLst>
            </p:cNvPr>
            <p:cNvSpPr txBox="1"/>
            <p:nvPr/>
          </p:nvSpPr>
          <p:spPr>
            <a:xfrm>
              <a:off x="5233671" y="3584826"/>
              <a:ext cx="10944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Kvindelig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pic>
          <p:nvPicPr>
            <p:cNvPr id="26" name="Grafik 25" descr="Kvinde med massiv udfyldning">
              <a:extLst>
                <a:ext uri="{FF2B5EF4-FFF2-40B4-BE49-F238E27FC236}">
                  <a16:creationId xmlns:a16="http://schemas.microsoft.com/office/drawing/2014/main" id="{F0963C76-748E-F246-849B-AB75A5A89D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4684" y="2931555"/>
              <a:ext cx="572400" cy="603842"/>
            </a:xfrm>
            <a:prstGeom prst="rect">
              <a:avLst/>
            </a:prstGeom>
          </p:spPr>
        </p:pic>
      </p:grpSp>
    </p:spTree>
    <p:extLst>
      <p:ext uri="{BB962C8B-B14F-4D97-AF65-F5344CB8AC3E}">
        <p14:creationId xmlns:p14="http://schemas.microsoft.com/office/powerpoint/2010/main" val="2462959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5745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Relationen mellem eleven og underviseren er central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rPr>
              <a:t>Et væsentligt tema er relationen til underviseren, hvor en negativ eller manglende relation kan være årsag til frafald og fjerne motivationen for at gennemføre. Figur 5.3 viser, at 72 pct. af de nuværende elever og 74 pct. af dimittenderne er meget enige eller enige i, at de oplever, at deres lærere motiverer dem til at gennemføre deres uddannelse. Blandt de frafaldne elever er det 48 pct., som er meget enige eller enige i ovennævnte, mens 19 pct. erklærer sig uenige eller meget uenige i, at deres lærere motiverer dem til at gennemføre uddannelsen.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rPr>
              <a:t>En manglende evne til at motivere eleverne samt manglende motivation hos læreren selv påpeges i de kvalitative interviews med frafaldne elever: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var bestemt ikke fordi, at lærerne var motiverende, men det var også som om, at de havde så meget, de skulle sige i undervisningen, at der slet ikke var tid til, at man også kunne have det lidt sjovt med dem. Det var lidt som om, at deres mål bare var at få sagt alt hvad de skulle sige, uden at tænke så meget over om vi egentlig forstod 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Modsat ovenstående fremhæver en anden frafalden elev hvordan lærerne lykkedes med at skabe gode og afslappede relationer til eleverne:</a:t>
            </a:r>
            <a:endParaRPr kumimoji="0" lang="da-DK" sz="1100" b="0" i="0" u="none" strike="noStrike" kern="1200" cap="none" spc="0" normalizeH="0" baseline="0" noProof="0" dirty="0">
              <a:ln>
                <a:noFill/>
              </a:ln>
              <a:solidFill>
                <a:srgbClr val="000000">
                  <a:lumMod val="65000"/>
                  <a:lumOff val="35000"/>
                </a:srgbClr>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”Lærerne var så gode. Det er var på et andet niveau end HF. Man kunne tage pis på dem og have det sjovt. Han elskede og lave sjov. Jeg har aldrig haft så gode lærere før, de kunne også tage pis på hinanden”</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Relationen mellem lærer og elev</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graphicFrame>
        <p:nvGraphicFramePr>
          <p:cNvPr id="11" name="Diagram 10">
            <a:extLst>
              <a:ext uri="{FF2B5EF4-FFF2-40B4-BE49-F238E27FC236}">
                <a16:creationId xmlns:a16="http://schemas.microsoft.com/office/drawing/2014/main" id="{9FFA1C36-FC6B-1545-82FC-E3C99C0A1AA0}"/>
              </a:ext>
            </a:extLst>
          </p:cNvPr>
          <p:cNvGraphicFramePr>
            <a:graphicFrameLocks/>
          </p:cNvGraphicFramePr>
          <p:nvPr/>
        </p:nvGraphicFramePr>
        <p:xfrm>
          <a:off x="6528619" y="2276570"/>
          <a:ext cx="5112519" cy="4086653"/>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a:extLst>
              <a:ext uri="{FF2B5EF4-FFF2-40B4-BE49-F238E27FC236}">
                <a16:creationId xmlns:a16="http://schemas.microsoft.com/office/drawing/2014/main" id="{D740AF93-0251-B249-BA4D-8050A0C8618C}"/>
              </a:ext>
            </a:extLst>
          </p:cNvPr>
          <p:cNvSpPr/>
          <p:nvPr/>
        </p:nvSpPr>
        <p:spPr>
          <a:xfrm>
            <a:off x="6528618" y="138544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5.3: Jeg oplever, at lærerne motiverer mig til at gennemføre uddannelsen</a:t>
            </a:r>
          </a:p>
        </p:txBody>
      </p:sp>
      <p:cxnSp>
        <p:nvCxnSpPr>
          <p:cNvPr id="15" name="Lige forbindelse 14">
            <a:extLst>
              <a:ext uri="{FF2B5EF4-FFF2-40B4-BE49-F238E27FC236}">
                <a16:creationId xmlns:a16="http://schemas.microsoft.com/office/drawing/2014/main" id="{929F2C18-497C-9B46-9BEF-1826F36E84AE}"/>
              </a:ext>
            </a:extLst>
          </p:cNvPr>
          <p:cNvCxnSpPr>
            <a:cxnSpLocks/>
          </p:cNvCxnSpPr>
          <p:nvPr/>
        </p:nvCxnSpPr>
        <p:spPr>
          <a:xfrm flipV="1">
            <a:off x="6564883" y="208274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86E6C5CE-394B-5144-A0CA-C9286BB8675C}"/>
              </a:ext>
            </a:extLst>
          </p:cNvPr>
          <p:cNvSpPr/>
          <p:nvPr/>
        </p:nvSpPr>
        <p:spPr>
          <a:xfrm>
            <a:off x="6601149" y="182052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sp>
        <p:nvSpPr>
          <p:cNvPr id="21" name="Rektangel 20">
            <a:extLst>
              <a:ext uri="{FF2B5EF4-FFF2-40B4-BE49-F238E27FC236}">
                <a16:creationId xmlns:a16="http://schemas.microsoft.com/office/drawing/2014/main" id="{428EBC75-FBD0-BE48-B976-7FCEC8937159}"/>
              </a:ext>
            </a:extLst>
          </p:cNvPr>
          <p:cNvSpPr/>
          <p:nvPr/>
        </p:nvSpPr>
        <p:spPr>
          <a:xfrm>
            <a:off x="6401892" y="1397001"/>
            <a:ext cx="5039989" cy="525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0417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566195" y="1404012"/>
            <a:ext cx="5039989" cy="5745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Størstedelen af eleverne oplever en god dialog med lærerne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5.5 viser, at 85 pct. af de nuværende elever er meget enige eller enige i, at de har en god dialog med de lærere, som de har på uddannelsen. 89 pct. af dimittenderne er enige i, at de havde en oplevelsen af at have en god dialog med deres lærere. 52 pct. af de frafaldne elever </a:t>
            </a: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er</a:t>
            </a: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enige i udsagnet.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Relationen mellem lærer og elev</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sp>
        <p:nvSpPr>
          <p:cNvPr id="12" name="Rektangel 11">
            <a:extLst>
              <a:ext uri="{FF2B5EF4-FFF2-40B4-BE49-F238E27FC236}">
                <a16:creationId xmlns:a16="http://schemas.microsoft.com/office/drawing/2014/main" id="{D740AF93-0251-B249-BA4D-8050A0C8618C}"/>
              </a:ext>
            </a:extLst>
          </p:cNvPr>
          <p:cNvSpPr/>
          <p:nvPr/>
        </p:nvSpPr>
        <p:spPr>
          <a:xfrm>
            <a:off x="6528618" y="300339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5.5: Jeg har en god dialog med de lærere, jeg har på uddannelsen</a:t>
            </a:r>
          </a:p>
        </p:txBody>
      </p:sp>
      <p:cxnSp>
        <p:nvCxnSpPr>
          <p:cNvPr id="15" name="Lige forbindelse 14">
            <a:extLst>
              <a:ext uri="{FF2B5EF4-FFF2-40B4-BE49-F238E27FC236}">
                <a16:creationId xmlns:a16="http://schemas.microsoft.com/office/drawing/2014/main" id="{929F2C18-497C-9B46-9BEF-1826F36E84AE}"/>
              </a:ext>
            </a:extLst>
          </p:cNvPr>
          <p:cNvCxnSpPr>
            <a:cxnSpLocks/>
          </p:cNvCxnSpPr>
          <p:nvPr/>
        </p:nvCxnSpPr>
        <p:spPr>
          <a:xfrm flipV="1">
            <a:off x="6603774" y="338436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86E6C5CE-394B-5144-A0CA-C9286BB8675C}"/>
              </a:ext>
            </a:extLst>
          </p:cNvPr>
          <p:cNvSpPr/>
          <p:nvPr/>
        </p:nvSpPr>
        <p:spPr>
          <a:xfrm>
            <a:off x="6528618" y="3396790"/>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sp>
        <p:nvSpPr>
          <p:cNvPr id="21" name="Rektangel 20">
            <a:extLst>
              <a:ext uri="{FF2B5EF4-FFF2-40B4-BE49-F238E27FC236}">
                <a16:creationId xmlns:a16="http://schemas.microsoft.com/office/drawing/2014/main" id="{428EBC75-FBD0-BE48-B976-7FCEC8937159}"/>
              </a:ext>
            </a:extLst>
          </p:cNvPr>
          <p:cNvSpPr/>
          <p:nvPr/>
        </p:nvSpPr>
        <p:spPr>
          <a:xfrm>
            <a:off x="6401892" y="1397001"/>
            <a:ext cx="5039989" cy="525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Diagram 22">
            <a:extLst>
              <a:ext uri="{FF2B5EF4-FFF2-40B4-BE49-F238E27FC236}">
                <a16:creationId xmlns:a16="http://schemas.microsoft.com/office/drawing/2014/main" id="{E7E1ABB2-14EF-2847-9024-A12DC4CB2625}"/>
              </a:ext>
            </a:extLst>
          </p:cNvPr>
          <p:cNvGraphicFramePr>
            <a:graphicFrameLocks/>
          </p:cNvGraphicFramePr>
          <p:nvPr/>
        </p:nvGraphicFramePr>
        <p:xfrm>
          <a:off x="6491288" y="3806289"/>
          <a:ext cx="5149850" cy="2606558"/>
        </p:xfrm>
        <a:graphic>
          <a:graphicData uri="http://schemas.openxmlformats.org/drawingml/2006/chart">
            <c:chart xmlns:c="http://schemas.openxmlformats.org/drawingml/2006/chart" xmlns:r="http://schemas.openxmlformats.org/officeDocument/2006/relationships" r:id="rId4"/>
          </a:graphicData>
        </a:graphic>
      </p:graphicFrame>
      <p:sp>
        <p:nvSpPr>
          <p:cNvPr id="25" name="Rektangel 24">
            <a:extLst>
              <a:ext uri="{FF2B5EF4-FFF2-40B4-BE49-F238E27FC236}">
                <a16:creationId xmlns:a16="http://schemas.microsoft.com/office/drawing/2014/main" id="{FFA143DC-9C16-294D-968E-10AAF4728AFB}"/>
              </a:ext>
            </a:extLst>
          </p:cNvPr>
          <p:cNvSpPr/>
          <p:nvPr/>
        </p:nvSpPr>
        <p:spPr>
          <a:xfrm>
            <a:off x="622587" y="3025025"/>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Rektangel 26">
            <a:extLst>
              <a:ext uri="{FF2B5EF4-FFF2-40B4-BE49-F238E27FC236}">
                <a16:creationId xmlns:a16="http://schemas.microsoft.com/office/drawing/2014/main" id="{7BC63772-FC45-8245-9850-CC776DF871FD}"/>
              </a:ext>
            </a:extLst>
          </p:cNvPr>
          <p:cNvSpPr/>
          <p:nvPr/>
        </p:nvSpPr>
        <p:spPr>
          <a:xfrm>
            <a:off x="622586" y="3429000"/>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kstfelt 1">
            <a:extLst>
              <a:ext uri="{FF2B5EF4-FFF2-40B4-BE49-F238E27FC236}">
                <a16:creationId xmlns:a16="http://schemas.microsoft.com/office/drawing/2014/main" id="{9AADB1C3-7EED-1043-9616-0DDA063DB1FD}"/>
              </a:ext>
            </a:extLst>
          </p:cNvPr>
          <p:cNvSpPr txBox="1"/>
          <p:nvPr/>
        </p:nvSpPr>
        <p:spPr>
          <a:xfrm>
            <a:off x="623916" y="1353726"/>
            <a:ext cx="4961948" cy="1446550"/>
          </a:xfrm>
          <a:prstGeom prst="rect">
            <a:avLst/>
          </a:prstGeom>
          <a:noFill/>
        </p:spPr>
        <p:txBody>
          <a:bodyPr wrap="square" rtlCol="0">
            <a:spAutoFit/>
          </a:bodyPr>
          <a:lstStyle/>
          <a:p>
            <a:pPr lvl="0">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 større andel kvinder end mænd oplever, at lærerne motiverer dem til at gennemføre uddannelsen</a:t>
            </a:r>
          </a:p>
          <a:p>
            <a:pPr algn="just">
              <a:defRPr/>
            </a:pPr>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Af nedenstående figur 5.4 fremgår det, at 84 pct. af de kvindelige respondenter på tværs af de tre elev-typer er meget enige eller enige i, at lærerne motiverer dem til at gennemføre uddannelsen. Blandt de mandlige respondenter er andelen lidt lavere, nemlig 69 pct. </a:t>
            </a:r>
            <a:endParaRPr lang="da-DK" sz="11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Rektangel 27">
            <a:extLst>
              <a:ext uri="{FF2B5EF4-FFF2-40B4-BE49-F238E27FC236}">
                <a16:creationId xmlns:a16="http://schemas.microsoft.com/office/drawing/2014/main" id="{2754C18E-4AB4-B141-B627-E960F6214F6A}"/>
              </a:ext>
            </a:extLst>
          </p:cNvPr>
          <p:cNvSpPr/>
          <p:nvPr/>
        </p:nvSpPr>
        <p:spPr>
          <a:xfrm>
            <a:off x="645298" y="300339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 </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5.4: Jeg oplever, at lærerne motiverer mig til at gennemføre uddannelsen</a:t>
            </a:r>
          </a:p>
        </p:txBody>
      </p:sp>
      <p:cxnSp>
        <p:nvCxnSpPr>
          <p:cNvPr id="29" name="Lige forbindelse 28">
            <a:extLst>
              <a:ext uri="{FF2B5EF4-FFF2-40B4-BE49-F238E27FC236}">
                <a16:creationId xmlns:a16="http://schemas.microsoft.com/office/drawing/2014/main" id="{372542A9-C4BB-0342-8CCC-1E4800701AE8}"/>
              </a:ext>
            </a:extLst>
          </p:cNvPr>
          <p:cNvCxnSpPr>
            <a:cxnSpLocks/>
          </p:cNvCxnSpPr>
          <p:nvPr/>
        </p:nvCxnSpPr>
        <p:spPr>
          <a:xfrm flipV="1">
            <a:off x="720453" y="3394940"/>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30" name="Rektangel 29">
            <a:extLst>
              <a:ext uri="{FF2B5EF4-FFF2-40B4-BE49-F238E27FC236}">
                <a16:creationId xmlns:a16="http://schemas.microsoft.com/office/drawing/2014/main" id="{0D1A123F-1B53-814E-911B-E813451D218B}"/>
              </a:ext>
            </a:extLst>
          </p:cNvPr>
          <p:cNvSpPr/>
          <p:nvPr/>
        </p:nvSpPr>
        <p:spPr>
          <a:xfrm>
            <a:off x="645297" y="340736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fontAlgn="t">
              <a:defRPr/>
            </a:pP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Kvinder (66), mænd (235)</a:t>
            </a:r>
          </a:p>
        </p:txBody>
      </p:sp>
      <p:graphicFrame>
        <p:nvGraphicFramePr>
          <p:cNvPr id="31" name="Diagram 30">
            <a:extLst>
              <a:ext uri="{FF2B5EF4-FFF2-40B4-BE49-F238E27FC236}">
                <a16:creationId xmlns:a16="http://schemas.microsoft.com/office/drawing/2014/main" id="{757BAE4B-2564-CB46-8353-2C532D6F39AA}"/>
              </a:ext>
            </a:extLst>
          </p:cNvPr>
          <p:cNvGraphicFramePr>
            <a:graphicFrameLocks/>
          </p:cNvGraphicFramePr>
          <p:nvPr>
            <p:extLst>
              <p:ext uri="{D42A27DB-BD31-4B8C-83A1-F6EECF244321}">
                <p14:modId xmlns:p14="http://schemas.microsoft.com/office/powerpoint/2010/main" val="1082532465"/>
              </p:ext>
            </p:extLst>
          </p:nvPr>
        </p:nvGraphicFramePr>
        <p:xfrm>
          <a:off x="526093" y="3828042"/>
          <a:ext cx="5236974" cy="26765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69970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Mange elever med diagnoser og psykiske udfordringer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grundvilkår for mange af uddannelsesinstitutionerne er, at der findes mange elever på uddannelserne med diagnoser og psykiske udfordringer, som medbringer nederlag fra folkeskolen</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F</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astholdelse</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af disse elever kan være svært, hvilket eksemplificeres i nedenstående citat.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valgte ikke selv at stoppe. De smed mig ud pga. fravær. Jeg røg på sygehuset en dag, og fik at vide af skolen, at de ikke kunne tage ansvar for, at jeg kom til undervisningen, så de ville have at jeg blev hjemme på mit værelse. De ville ikke lade mig komme til undervisningen, men så fik jeg pludselig besked om, at jeg havde for meget fravær og derfor ikke kunne forsætte på uddannelsen. Jeg følte mig uretfærdigt behandlet, og jeg synes ikke, at jeg fik en fair chance i en svær tid.”</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Flest elever oplever, at skolen og lærere støtter dem i at håndtere deres faglige problemer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5.6 viser, at 41 pct. af de nuværende elever i meget høj eller høj grad oplever, at skolen og deres lærere støtter dem i at håndtere deres faglige problemer. 19 pct. oplever i samme grad støtte til at håndtere deres sociale udfordringer og praktiske udfordringer. En væsentlig tilføjelse til dette punkt er, at 40-45 pct. af eleverne har angivet, at støtte til at håndtere sociale- og praktiske udfordringer ikke er relevant for dem.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ændrer dog ikke på, at 21 og 26 pct. af eleverne angiver, at de slet ikke eller i mindre grad oplever, at skolen og deres lærere støtter dem i at håndtere sociale og praktiske udfordringer.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t" latinLnBrk="0" hangingPunct="1">
              <a:lnSpc>
                <a:spcPct val="100000"/>
              </a:lnSpc>
              <a:spcBef>
                <a:spcPts val="0"/>
              </a:spcBef>
              <a:spcAft>
                <a:spcPts val="0"/>
              </a:spcAft>
              <a:buClrTx/>
              <a:buSzTx/>
              <a:buFontTx/>
              <a:buChar char="-"/>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Beskrivelse af elevgruppen som særligt svær</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sp>
        <p:nvSpPr>
          <p:cNvPr id="21" name="Rektangel 20">
            <a:extLst>
              <a:ext uri="{FF2B5EF4-FFF2-40B4-BE49-F238E27FC236}">
                <a16:creationId xmlns:a16="http://schemas.microsoft.com/office/drawing/2014/main" id="{D9161B18-EF43-6B47-BBE7-F3EE0FBEEDE3}"/>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interviews med lærere og kontaktlærere er elevgruppens sammensætning også blevet fremhævet som særligt svær flere steder. Det stiller derfor store krav til, at uddannelsesstederne stiller med et godt team til socialpædagogisk støtte, og at kontaktlærere omkring eleven bliver endnu mere vigtige i arbejdet med frafaldet på uddannelserne. Dette uddybes på de følgende sider.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Diagram 10">
            <a:extLst>
              <a:ext uri="{FF2B5EF4-FFF2-40B4-BE49-F238E27FC236}">
                <a16:creationId xmlns:a16="http://schemas.microsoft.com/office/drawing/2014/main" id="{09319588-DF33-A44B-8D67-B375044005E4}"/>
              </a:ext>
            </a:extLst>
          </p:cNvPr>
          <p:cNvGraphicFramePr>
            <a:graphicFrameLocks/>
          </p:cNvGraphicFramePr>
          <p:nvPr/>
        </p:nvGraphicFramePr>
        <p:xfrm>
          <a:off x="6481405" y="3141663"/>
          <a:ext cx="5159734" cy="3224908"/>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a:extLst>
              <a:ext uri="{FF2B5EF4-FFF2-40B4-BE49-F238E27FC236}">
                <a16:creationId xmlns:a16="http://schemas.microsoft.com/office/drawing/2014/main" id="{D6D3532F-EC8B-7940-9155-D880C2A5819B}"/>
              </a:ext>
            </a:extLst>
          </p:cNvPr>
          <p:cNvSpPr/>
          <p:nvPr/>
        </p:nvSpPr>
        <p:spPr>
          <a:xfrm>
            <a:off x="6528619" y="2506389"/>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5.6: I hvilken grad mener du, at skolen og dine lærere støtter dig i at håndtere…</a:t>
            </a:r>
          </a:p>
        </p:txBody>
      </p:sp>
      <p:cxnSp>
        <p:nvCxnSpPr>
          <p:cNvPr id="15" name="Lige forbindelse 14">
            <a:extLst>
              <a:ext uri="{FF2B5EF4-FFF2-40B4-BE49-F238E27FC236}">
                <a16:creationId xmlns:a16="http://schemas.microsoft.com/office/drawing/2014/main" id="{2267E02A-94CC-484F-8535-A032442C3B9F}"/>
              </a:ext>
            </a:extLst>
          </p:cNvPr>
          <p:cNvCxnSpPr>
            <a:cxnSpLocks/>
          </p:cNvCxnSpPr>
          <p:nvPr/>
        </p:nvCxnSpPr>
        <p:spPr>
          <a:xfrm flipV="1">
            <a:off x="6603774" y="2933426"/>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49CF494D-5C40-7A42-95CB-FEDA19C7C971}"/>
              </a:ext>
            </a:extLst>
          </p:cNvPr>
          <p:cNvSpPr/>
          <p:nvPr/>
        </p:nvSpPr>
        <p:spPr>
          <a:xfrm>
            <a:off x="6528618" y="294585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a:t>
            </a:r>
          </a:p>
        </p:txBody>
      </p:sp>
    </p:spTree>
    <p:extLst>
      <p:ext uri="{BB962C8B-B14F-4D97-AF65-F5344CB8AC3E}">
        <p14:creationId xmlns:p14="http://schemas.microsoft.com/office/powerpoint/2010/main" val="1740655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Socialpædagogisk støtte skal prioriteres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tema som både har været fremtrædende på institutionsbesøg samt i interviews med </a:t>
            </a:r>
            <a:r>
              <a:rPr kumimoji="0" lang="da-DK" sz="1100" b="0" i="0" u="none" strike="noStrike" kern="120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rPr>
              <a:t>undervisere, vejledere, uddannelseschefer og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frafaldne elever har været, at den socialpædagogiske støtte skal prioriteres.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Dette indebærer bl.a., at ordblinde elever får de hjælpemidler, som de har brug for, og at de fra uddannelsens start bliver informeret om de muligheder for støtte, der findes.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indebærer endvidere, at der følges op på og gives en kontinuerlig støtte fra uddannelsesinstitutionen til de elever, som enten har psykiske problemer eller andre funktionsnedsættelser</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Behovet for prioriteringen af ekstra støtte kommer blandt andet til udtryk i følgende citat fra et af de kvalitative interviews med frafaldne elever: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kunne godt bruges noget mere hjælp – særligt til ordblinde. Måske at læreren sætter sig ned sammen med de elever, der ikke bestod første gang i stedet for bare at lade som ingenting.  </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Hvis jeg var bestået, så havde jeg prøvet at finde en lærerplads og komme i lærer der, så det føles ærgerligt at falde fra af unødvendige grunde”</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er således vigtigt for fastholdelse på uddannelserne, at eleverne oplever, at de kan søge hjælp hos kontaktlærere og SPS-vejledere med både faglige, men især også personlige udfordringer. Helt konkret skal dette komme til udtryk ved, at eleverne på uddannelserne føler, at de bliver lyttet til og taget alvorligt, når de kommer til</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Socialpædagogisk støtte og kontaktlærere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sp>
        <p:nvSpPr>
          <p:cNvPr id="11" name="Rektangel 10">
            <a:extLst>
              <a:ext uri="{FF2B5EF4-FFF2-40B4-BE49-F238E27FC236}">
                <a16:creationId xmlns:a16="http://schemas.microsoft.com/office/drawing/2014/main" id="{87498BBB-425B-B74E-BDD3-2FB4D4A105EB}"/>
              </a:ext>
            </a:extLst>
          </p:cNvPr>
          <p:cNvSpPr/>
          <p:nvPr/>
        </p:nvSpPr>
        <p:spPr>
          <a:xfrm>
            <a:off x="6401892" y="1397001"/>
            <a:ext cx="5039989" cy="525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deres lærere med problemer, som de har brug for støtte til. Her er det meget vigtigt, at både lærere og kontaktlærere står klar til at samle eleven op med det samme, da eleverne hurtigt kan tolke en ellers neutral reaktion som en afvisning. </a:t>
            </a: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Endnu en observation, som ligger i forlængelse af dette er, at undervisere som engagerer sig i deres elever og som tager en del af kontaktlærerens ansvar på sig, er med til at skabe bedre forudsætninger for, at eleverne fortsætter på uddannelsen.</a:t>
            </a:r>
          </a:p>
        </p:txBody>
      </p:sp>
      <p:grpSp>
        <p:nvGrpSpPr>
          <p:cNvPr id="4" name="Gruppe 3">
            <a:extLst>
              <a:ext uri="{FF2B5EF4-FFF2-40B4-BE49-F238E27FC236}">
                <a16:creationId xmlns:a16="http://schemas.microsoft.com/office/drawing/2014/main" id="{8D95975F-FA11-6E48-9EE5-6CA31CD2DE6D}"/>
              </a:ext>
            </a:extLst>
          </p:cNvPr>
          <p:cNvGrpSpPr/>
          <p:nvPr/>
        </p:nvGrpSpPr>
        <p:grpSpPr>
          <a:xfrm>
            <a:off x="6491288" y="3251342"/>
            <a:ext cx="5117999" cy="2519417"/>
            <a:chOff x="6491288" y="3501862"/>
            <a:chExt cx="5117999" cy="2519417"/>
          </a:xfrm>
        </p:grpSpPr>
        <p:sp>
          <p:nvSpPr>
            <p:cNvPr id="2" name="Afrundet rektangel 1">
              <a:extLst>
                <a:ext uri="{FF2B5EF4-FFF2-40B4-BE49-F238E27FC236}">
                  <a16:creationId xmlns:a16="http://schemas.microsoft.com/office/drawing/2014/main" id="{F8253BC4-DAD9-FC43-AE02-653EA92954F4}"/>
                </a:ext>
              </a:extLst>
            </p:cNvPr>
            <p:cNvSpPr/>
            <p:nvPr/>
          </p:nvSpPr>
          <p:spPr>
            <a:xfrm>
              <a:off x="6491289" y="4099299"/>
              <a:ext cx="2201335" cy="460332"/>
            </a:xfrm>
            <a:prstGeom prst="round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Tidlig information om hjælpemidler </a:t>
              </a:r>
            </a:p>
          </p:txBody>
        </p:sp>
        <p:sp>
          <p:nvSpPr>
            <p:cNvPr id="12" name="Afrundet rektangel 11">
              <a:extLst>
                <a:ext uri="{FF2B5EF4-FFF2-40B4-BE49-F238E27FC236}">
                  <a16:creationId xmlns:a16="http://schemas.microsoft.com/office/drawing/2014/main" id="{FAD51F01-8C52-F44C-BE81-1EB1117A5A48}"/>
                </a:ext>
              </a:extLst>
            </p:cNvPr>
            <p:cNvSpPr/>
            <p:nvPr/>
          </p:nvSpPr>
          <p:spPr>
            <a:xfrm>
              <a:off x="6491288" y="4830123"/>
              <a:ext cx="2201335" cy="460332"/>
            </a:xfrm>
            <a:prstGeom prst="round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Kontinuerlig støtte og opfølgning på den enkelte</a:t>
              </a:r>
            </a:p>
          </p:txBody>
        </p:sp>
        <p:sp>
          <p:nvSpPr>
            <p:cNvPr id="15" name="Afrundet rektangel 14">
              <a:extLst>
                <a:ext uri="{FF2B5EF4-FFF2-40B4-BE49-F238E27FC236}">
                  <a16:creationId xmlns:a16="http://schemas.microsoft.com/office/drawing/2014/main" id="{A2E3A329-D704-4045-ACD8-B1C168403FEF}"/>
                </a:ext>
              </a:extLst>
            </p:cNvPr>
            <p:cNvSpPr/>
            <p:nvPr/>
          </p:nvSpPr>
          <p:spPr>
            <a:xfrm>
              <a:off x="6491288" y="5560947"/>
              <a:ext cx="2201335" cy="460332"/>
            </a:xfrm>
            <a:prstGeom prst="round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Stå klar med åbne arme og undgå følelsen af afvisning</a:t>
              </a:r>
            </a:p>
          </p:txBody>
        </p:sp>
        <p:sp>
          <p:nvSpPr>
            <p:cNvPr id="21" name="Afrundet rektangel 20">
              <a:extLst>
                <a:ext uri="{FF2B5EF4-FFF2-40B4-BE49-F238E27FC236}">
                  <a16:creationId xmlns:a16="http://schemas.microsoft.com/office/drawing/2014/main" id="{EB6D5EA4-BA07-9B4C-B2BC-C3FA99DB113E}"/>
                </a:ext>
              </a:extLst>
            </p:cNvPr>
            <p:cNvSpPr/>
            <p:nvPr/>
          </p:nvSpPr>
          <p:spPr>
            <a:xfrm>
              <a:off x="6491288" y="3501862"/>
              <a:ext cx="5112518" cy="460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Kontaktlærere og socialpædagogisk støtte fastholder elever</a:t>
              </a:r>
            </a:p>
          </p:txBody>
        </p:sp>
        <p:sp>
          <p:nvSpPr>
            <p:cNvPr id="22" name="Afrundet rektangel 21">
              <a:extLst>
                <a:ext uri="{FF2B5EF4-FFF2-40B4-BE49-F238E27FC236}">
                  <a16:creationId xmlns:a16="http://schemas.microsoft.com/office/drawing/2014/main" id="{5AA0221C-058E-AC4A-80CF-D3C6EDE14444}"/>
                </a:ext>
              </a:extLst>
            </p:cNvPr>
            <p:cNvSpPr/>
            <p:nvPr/>
          </p:nvSpPr>
          <p:spPr>
            <a:xfrm>
              <a:off x="9407952" y="4099299"/>
              <a:ext cx="2201335" cy="1921980"/>
            </a:xfrm>
            <a:prstGeom prst="roundRect">
              <a:avLst/>
            </a:prstGeom>
            <a:solidFill>
              <a:srgbClr val="D48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Bedre forudsætninger for at fastholde elever og for at mindske frafald</a:t>
              </a:r>
            </a:p>
          </p:txBody>
        </p:sp>
        <p:sp>
          <p:nvSpPr>
            <p:cNvPr id="3" name="Højrepil 2">
              <a:extLst>
                <a:ext uri="{FF2B5EF4-FFF2-40B4-BE49-F238E27FC236}">
                  <a16:creationId xmlns:a16="http://schemas.microsoft.com/office/drawing/2014/main" id="{F7733879-8CBE-0546-A9B2-42867F73E833}"/>
                </a:ext>
              </a:extLst>
            </p:cNvPr>
            <p:cNvSpPr/>
            <p:nvPr/>
          </p:nvSpPr>
          <p:spPr>
            <a:xfrm>
              <a:off x="8875858" y="4244514"/>
              <a:ext cx="325677" cy="212943"/>
            </a:xfrm>
            <a:prstGeom prst="rightArrow">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Højrepil 22">
              <a:extLst>
                <a:ext uri="{FF2B5EF4-FFF2-40B4-BE49-F238E27FC236}">
                  <a16:creationId xmlns:a16="http://schemas.microsoft.com/office/drawing/2014/main" id="{8F27CF05-3D2C-C047-8636-73CAEF8FC8B9}"/>
                </a:ext>
              </a:extLst>
            </p:cNvPr>
            <p:cNvSpPr/>
            <p:nvPr/>
          </p:nvSpPr>
          <p:spPr>
            <a:xfrm>
              <a:off x="8875858" y="4975338"/>
              <a:ext cx="325677" cy="212943"/>
            </a:xfrm>
            <a:prstGeom prst="rightArrow">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Højrepil 23">
              <a:extLst>
                <a:ext uri="{FF2B5EF4-FFF2-40B4-BE49-F238E27FC236}">
                  <a16:creationId xmlns:a16="http://schemas.microsoft.com/office/drawing/2014/main" id="{1C378FEF-BF64-444E-B31F-26B89DC23644}"/>
                </a:ext>
              </a:extLst>
            </p:cNvPr>
            <p:cNvSpPr/>
            <p:nvPr/>
          </p:nvSpPr>
          <p:spPr>
            <a:xfrm>
              <a:off x="8875858" y="5706162"/>
              <a:ext cx="325677" cy="212943"/>
            </a:xfrm>
            <a:prstGeom prst="rightArrow">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5449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Om undersøgelsen</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3466975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088331"/>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Lærernes engagement har stor betydning for fastholdelse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de nuværende elever og dimittender er det hhv. 13 pct. og 24 pct., som er meget enige eller enige i, at det er uklart for dem, hvilke forventninger lærerne har til dem. Blandt de frafaldne elever er andelen 29 pct. Dette fremgår af figur 5.7.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Uddannelseschefer påpeger, at lærernes engagement i den daglige undervisning samt deres lyst til at danne relationer til den enkelte elev er utrolig vigtig for elevernes motivation og fastholdelse. Af de kvalitative interviews med frafaldne elever fremgår det, at flere har været utilfredse med lærernes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Lærernes engagement</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graphicFrame>
        <p:nvGraphicFramePr>
          <p:cNvPr id="11" name="Diagram 10">
            <a:extLst>
              <a:ext uri="{FF2B5EF4-FFF2-40B4-BE49-F238E27FC236}">
                <a16:creationId xmlns:a16="http://schemas.microsoft.com/office/drawing/2014/main" id="{83E59FED-4561-D54C-BE5C-C196623F330A}"/>
              </a:ext>
            </a:extLst>
          </p:cNvPr>
          <p:cNvGraphicFramePr>
            <a:graphicFrameLocks/>
          </p:cNvGraphicFramePr>
          <p:nvPr/>
        </p:nvGraphicFramePr>
        <p:xfrm>
          <a:off x="6528618" y="2270603"/>
          <a:ext cx="5039955" cy="4109560"/>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a:extLst>
              <a:ext uri="{FF2B5EF4-FFF2-40B4-BE49-F238E27FC236}">
                <a16:creationId xmlns:a16="http://schemas.microsoft.com/office/drawing/2014/main" id="{6BA19AEB-7B0E-A148-86AB-11496F6E500C}"/>
              </a:ext>
            </a:extLst>
          </p:cNvPr>
          <p:cNvSpPr/>
          <p:nvPr/>
        </p:nvSpPr>
        <p:spPr>
          <a:xfrm>
            <a:off x="6528618" y="1176425"/>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5.7: Det er uklart for mig, hvilke forventninger lærerne har til mig</a:t>
            </a:r>
          </a:p>
        </p:txBody>
      </p:sp>
      <p:cxnSp>
        <p:nvCxnSpPr>
          <p:cNvPr id="15" name="Lige forbindelse 14">
            <a:extLst>
              <a:ext uri="{FF2B5EF4-FFF2-40B4-BE49-F238E27FC236}">
                <a16:creationId xmlns:a16="http://schemas.microsoft.com/office/drawing/2014/main" id="{2D79E954-BA70-D240-A719-A014E459DFAA}"/>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7EAA0983-E16F-6941-9DD5-A8EB85F9A6BF}"/>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pSp>
        <p:nvGrpSpPr>
          <p:cNvPr id="21" name="Gruppe 20">
            <a:extLst>
              <a:ext uri="{FF2B5EF4-FFF2-40B4-BE49-F238E27FC236}">
                <a16:creationId xmlns:a16="http://schemas.microsoft.com/office/drawing/2014/main" id="{A375D8C8-4BB1-4B47-A6E8-1827E44261A8}"/>
              </a:ext>
            </a:extLst>
          </p:cNvPr>
          <p:cNvGrpSpPr/>
          <p:nvPr/>
        </p:nvGrpSpPr>
        <p:grpSpPr>
          <a:xfrm>
            <a:off x="618809" y="3448557"/>
            <a:ext cx="4942748" cy="2298526"/>
            <a:chOff x="4842083" y="2170532"/>
            <a:chExt cx="4942748" cy="2298526"/>
          </a:xfrm>
        </p:grpSpPr>
        <p:sp>
          <p:nvSpPr>
            <p:cNvPr id="23" name="Tekstfelt 22">
              <a:extLst>
                <a:ext uri="{FF2B5EF4-FFF2-40B4-BE49-F238E27FC236}">
                  <a16:creationId xmlns:a16="http://schemas.microsoft.com/office/drawing/2014/main" id="{6AF83D77-2138-4E40-80F6-7766214943EA}"/>
                </a:ext>
              </a:extLst>
            </p:cNvPr>
            <p:cNvSpPr txBox="1"/>
            <p:nvPr/>
          </p:nvSpPr>
          <p:spPr>
            <a:xfrm>
              <a:off x="5266827" y="2170532"/>
              <a:ext cx="4518004" cy="1107996"/>
            </a:xfrm>
            <a:prstGeom prst="wedgeRectCallout">
              <a:avLst>
                <a:gd name="adj1" fmla="val -38865"/>
                <a:gd name="adj2" fmla="val 65890"/>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havde en forventning om, at vi ville lære de ting, vi havde behov for, og det synes jeg ikke vi 100 pct. gjorde. Mange blev tabt i undervisningen, og skolen lod det bare ske. Man skulle virkelig vise initiativ, hvis man skulle hjælpes. Hvis man var mindre end 110 pct. engageret, var det umuligt at blive hevet op igen”</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Tekstfelt 23">
              <a:extLst>
                <a:ext uri="{FF2B5EF4-FFF2-40B4-BE49-F238E27FC236}">
                  <a16:creationId xmlns:a16="http://schemas.microsoft.com/office/drawing/2014/main" id="{25AF00B3-7B24-7F45-B014-0F5214BDB7A7}"/>
                </a:ext>
              </a:extLst>
            </p:cNvPr>
            <p:cNvSpPr txBox="1"/>
            <p:nvPr/>
          </p:nvSpPr>
          <p:spPr>
            <a:xfrm>
              <a:off x="4842083" y="4253614"/>
              <a:ext cx="103174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5" name="Grafik 24" descr="Kvinde med massiv udfyldning">
              <a:extLst>
                <a:ext uri="{FF2B5EF4-FFF2-40B4-BE49-F238E27FC236}">
                  <a16:creationId xmlns:a16="http://schemas.microsoft.com/office/drawing/2014/main" id="{4DB22C98-E76B-6E43-A8D2-EEA39CF0DF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1755" y="3460635"/>
              <a:ext cx="572400" cy="572400"/>
            </a:xfrm>
            <a:prstGeom prst="rect">
              <a:avLst/>
            </a:prstGeom>
          </p:spPr>
        </p:pic>
      </p:grpSp>
      <p:sp>
        <p:nvSpPr>
          <p:cNvPr id="28" name="Rektangel 6">
            <a:extLst>
              <a:ext uri="{FF2B5EF4-FFF2-40B4-BE49-F238E27FC236}">
                <a16:creationId xmlns:a16="http://schemas.microsoft.com/office/drawing/2014/main" id="{B22DC1A6-5412-5544-96FC-6450A61638F3}"/>
              </a:ext>
            </a:extLst>
          </p:cNvPr>
          <p:cNvSpPr/>
          <p:nvPr/>
        </p:nvSpPr>
        <p:spPr>
          <a:xfrm>
            <a:off x="2761584" y="4940754"/>
            <a:ext cx="2799973" cy="806329"/>
          </a:xfrm>
          <a:prstGeom prst="wedgeRectCallout">
            <a:avLst>
              <a:gd name="adj1" fmla="val -63311"/>
              <a:gd name="adj2" fmla="val 22049"/>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”Lærerne på grundforløbet var meget fraværende. Det var tit at de ikke kom til tiden og når de kom, havde de ikke planlagt noget"</a:t>
            </a:r>
            <a:endParaRPr lang="da-DK" sz="110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pic>
        <p:nvPicPr>
          <p:cNvPr id="29" name="Grafik 28" descr="Kvinde med massiv udfyldning">
            <a:extLst>
              <a:ext uri="{FF2B5EF4-FFF2-40B4-BE49-F238E27FC236}">
                <a16:creationId xmlns:a16="http://schemas.microsoft.com/office/drawing/2014/main" id="{306A2F6C-5284-D747-8C8D-E9273607E5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3299" y="5479242"/>
            <a:ext cx="572400" cy="572400"/>
          </a:xfrm>
          <a:prstGeom prst="rect">
            <a:avLst/>
          </a:prstGeom>
        </p:spPr>
      </p:pic>
      <p:sp>
        <p:nvSpPr>
          <p:cNvPr id="3" name="Tekstfelt 2">
            <a:extLst>
              <a:ext uri="{FF2B5EF4-FFF2-40B4-BE49-F238E27FC236}">
                <a16:creationId xmlns:a16="http://schemas.microsoft.com/office/drawing/2014/main" id="{C60D479D-F55E-9C4B-884F-DB4FB03EEC28}"/>
              </a:ext>
            </a:extLst>
          </p:cNvPr>
          <p:cNvSpPr txBox="1"/>
          <p:nvPr/>
        </p:nvSpPr>
        <p:spPr>
          <a:xfrm>
            <a:off x="732545" y="5349943"/>
            <a:ext cx="844616"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kstfelt 3">
            <a:extLst>
              <a:ext uri="{FF2B5EF4-FFF2-40B4-BE49-F238E27FC236}">
                <a16:creationId xmlns:a16="http://schemas.microsoft.com/office/drawing/2014/main" id="{73F1FAC9-88AF-7B45-8337-E190D5A10E52}"/>
              </a:ext>
            </a:extLst>
          </p:cNvPr>
          <p:cNvSpPr txBox="1"/>
          <p:nvPr/>
        </p:nvSpPr>
        <p:spPr>
          <a:xfrm>
            <a:off x="1628340" y="6072340"/>
            <a:ext cx="862317" cy="4064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 </a:t>
            </a:r>
          </a:p>
        </p:txBody>
      </p:sp>
    </p:spTree>
    <p:extLst>
      <p:ext uri="{BB962C8B-B14F-4D97-AF65-F5344CB8AC3E}">
        <p14:creationId xmlns:p14="http://schemas.microsoft.com/office/powerpoint/2010/main" val="221746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frafaldne elever oplever lave forventninger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5.8 viser, at 84 pct. af de nuværende elever på uddannelserne og 80 pct. af dimittenderne oplever, at lærerne har passende forventninger til eleverne. Modsat oplever 38 pct. af de frafaldne elever, at lærernes forventninger er passende. Ligeledes er det 38 pct. af de frafaldne elever, som oplever, at lærerne har for lave forventninger og ikke stiller høje nok krav. På grund af det lave antal frafaldne respondenter</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skal man dog være påpasselig med at tolke på den forskel som gældende for hele gruppe af de frafaldne elever.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et af de kvalitative interviews med frafaldne elever kommer følgende til udtryk: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highlight>
                <a:srgbClr val="FFFF00"/>
              </a:highligh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Ovenstående citat relaterer sig i høj grad til litteraturstudiets tema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omhandlende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lærernes forventninger til eleverne</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 hvilket kan have en negativ effekt for elevernes sandsynlighed for at gennemføre uddannelsen, hvis de på uddannelsen bliver behandlet som potentielle ”drop outs”, og at der ikke stilles nogle krav og forventninger til dem.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Lærernes engagement</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sp>
        <p:nvSpPr>
          <p:cNvPr id="12" name="Rektangel 11">
            <a:extLst>
              <a:ext uri="{FF2B5EF4-FFF2-40B4-BE49-F238E27FC236}">
                <a16:creationId xmlns:a16="http://schemas.microsoft.com/office/drawing/2014/main" id="{6BA19AEB-7B0E-A148-86AB-11496F6E500C}"/>
              </a:ext>
            </a:extLst>
          </p:cNvPr>
          <p:cNvSpPr/>
          <p:nvPr/>
        </p:nvSpPr>
        <p:spPr>
          <a:xfrm>
            <a:off x="6528618" y="1176295"/>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5.8: Hvordan oplever du lærernes forventninger til jer elever?</a:t>
            </a:r>
          </a:p>
        </p:txBody>
      </p:sp>
      <p:cxnSp>
        <p:nvCxnSpPr>
          <p:cNvPr id="15" name="Lige forbindelse 14">
            <a:extLst>
              <a:ext uri="{FF2B5EF4-FFF2-40B4-BE49-F238E27FC236}">
                <a16:creationId xmlns:a16="http://schemas.microsoft.com/office/drawing/2014/main" id="{2D79E954-BA70-D240-A719-A014E459DFAA}"/>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7EAA0983-E16F-6941-9DD5-A8EB85F9A6BF}"/>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a:t>
            </a:r>
          </a:p>
        </p:txBody>
      </p:sp>
      <p:graphicFrame>
        <p:nvGraphicFramePr>
          <p:cNvPr id="21" name="Diagram 20">
            <a:extLst>
              <a:ext uri="{FF2B5EF4-FFF2-40B4-BE49-F238E27FC236}">
                <a16:creationId xmlns:a16="http://schemas.microsoft.com/office/drawing/2014/main" id="{C830FFC1-99EE-2A48-A49D-93B7FCF4EBC5}"/>
              </a:ext>
            </a:extLst>
          </p:cNvPr>
          <p:cNvGraphicFramePr>
            <a:graphicFrameLocks/>
          </p:cNvGraphicFramePr>
          <p:nvPr/>
        </p:nvGraphicFramePr>
        <p:xfrm>
          <a:off x="6528619" y="2130315"/>
          <a:ext cx="5115144" cy="4282531"/>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uppe 2">
            <a:extLst>
              <a:ext uri="{FF2B5EF4-FFF2-40B4-BE49-F238E27FC236}">
                <a16:creationId xmlns:a16="http://schemas.microsoft.com/office/drawing/2014/main" id="{B191A8C3-94F7-0246-8556-E22455EFA0F1}"/>
              </a:ext>
            </a:extLst>
          </p:cNvPr>
          <p:cNvGrpSpPr/>
          <p:nvPr/>
        </p:nvGrpSpPr>
        <p:grpSpPr>
          <a:xfrm>
            <a:off x="612622" y="3717582"/>
            <a:ext cx="4935141" cy="1107995"/>
            <a:chOff x="612623" y="3568241"/>
            <a:chExt cx="4935141" cy="1107995"/>
          </a:xfrm>
        </p:grpSpPr>
        <p:grpSp>
          <p:nvGrpSpPr>
            <p:cNvPr id="27" name="Gruppe 26">
              <a:extLst>
                <a:ext uri="{FF2B5EF4-FFF2-40B4-BE49-F238E27FC236}">
                  <a16:creationId xmlns:a16="http://schemas.microsoft.com/office/drawing/2014/main" id="{A838F7D1-F2E1-B54B-BBC9-8EB1134F8BE9}"/>
                </a:ext>
              </a:extLst>
            </p:cNvPr>
            <p:cNvGrpSpPr/>
            <p:nvPr/>
          </p:nvGrpSpPr>
          <p:grpSpPr>
            <a:xfrm>
              <a:off x="612623" y="3568241"/>
              <a:ext cx="4935141" cy="1107995"/>
              <a:chOff x="3412589" y="4453602"/>
              <a:chExt cx="4467506" cy="1107995"/>
            </a:xfrm>
          </p:grpSpPr>
          <p:sp>
            <p:nvSpPr>
              <p:cNvPr id="28" name="Tekstfelt 27">
                <a:extLst>
                  <a:ext uri="{FF2B5EF4-FFF2-40B4-BE49-F238E27FC236}">
                    <a16:creationId xmlns:a16="http://schemas.microsoft.com/office/drawing/2014/main" id="{7BE96432-165F-8740-B042-6CA8B8F35B25}"/>
                  </a:ext>
                </a:extLst>
              </p:cNvPr>
              <p:cNvSpPr txBox="1"/>
              <p:nvPr/>
            </p:nvSpPr>
            <p:spPr>
              <a:xfrm>
                <a:off x="4502903" y="4453602"/>
                <a:ext cx="3377192" cy="861774"/>
              </a:xfrm>
              <a:prstGeom prst="wedgeRectCallout">
                <a:avLst>
                  <a:gd name="adj1" fmla="val -59527"/>
                  <a:gd name="adj2" fmla="val 33091"/>
                </a:avLst>
              </a:prstGeom>
              <a:noFill/>
              <a:ln w="25400">
                <a:solidFill>
                  <a:schemeClr val="accent2"/>
                </a:solidFill>
                <a:prstDash val="sysDash"/>
              </a:ln>
            </p:spPr>
            <p:txBody>
              <a:bodyPr wrap="square" rtlCol="0">
                <a:spAutoFit/>
              </a:bodyPr>
              <a:lstStyle/>
              <a:p>
                <a:pPr algn="ctr">
                  <a:defRPr/>
                </a:pPr>
                <a:r>
                  <a:rPr lang="da-DK" sz="1000" i="1" dirty="0">
                    <a:solidFill>
                      <a:srgbClr val="004B60"/>
                    </a:solidFill>
                    <a:latin typeface="Verdana" panose="020B0604030504040204" pitchFamily="34" charset="0"/>
                    <a:ea typeface="Verdana" panose="020B0604030504040204" pitchFamily="34" charset="0"/>
                    <a:cs typeface="Verdana" panose="020B0604030504040204" pitchFamily="34" charset="0"/>
                  </a:rPr>
                  <a:t>”Den ene lærer var super dygtig og ville meget gerne hjælpe. Men resten var lidt sådan ”du er tabt bag en vogn” – det var den følelse man fik. Hvis man spurgte om hjælp, kunne de finde på ad grine af en. Så endte man med at blive ligeglad”</a:t>
                </a:r>
                <a:endParaRPr lang="da-DK" sz="100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kstfelt 28">
                <a:extLst>
                  <a:ext uri="{FF2B5EF4-FFF2-40B4-BE49-F238E27FC236}">
                    <a16:creationId xmlns:a16="http://schemas.microsoft.com/office/drawing/2014/main" id="{AE1CDE86-80A1-9449-BC90-994AADB6512A}"/>
                  </a:ext>
                </a:extLst>
              </p:cNvPr>
              <p:cNvSpPr txBox="1"/>
              <p:nvPr/>
            </p:nvSpPr>
            <p:spPr>
              <a:xfrm>
                <a:off x="3412589" y="5315376"/>
                <a:ext cx="109031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pic>
          <p:nvPicPr>
            <p:cNvPr id="30" name="Grafik 29" descr="Kvinde med massiv udfyldning">
              <a:extLst>
                <a:ext uri="{FF2B5EF4-FFF2-40B4-BE49-F238E27FC236}">
                  <a16:creationId xmlns:a16="http://schemas.microsoft.com/office/drawing/2014/main" id="{5253FD4D-B721-BC48-9589-7C5DA5DFC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644" y="3854929"/>
              <a:ext cx="572400" cy="572400"/>
            </a:xfrm>
            <a:prstGeom prst="rect">
              <a:avLst/>
            </a:prstGeom>
          </p:spPr>
        </p:pic>
      </p:grpSp>
    </p:spTree>
    <p:extLst>
      <p:ext uri="{BB962C8B-B14F-4D97-AF65-F5344CB8AC3E}">
        <p14:creationId xmlns:p14="http://schemas.microsoft.com/office/powerpoint/2010/main" val="304144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79 pct. af de nuværende elever blev i høj grad taget godt i mod, da de startede på uddannelsen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litteraturstudiet viste, betyder de første dage på uddannelsen meget i forbindelse med fastholdelse. Figur 5.9 viser i forbindelse med dette, at 79 pct. af de nuværende elever og 92 pct. af dimittenderne har angivet, at de i meget høj eller høj grad blev taget godt i mod, da de startede på uddannelsen. Her er andelen blandt de frafaldne elever 43 pct., mens 28 pct.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a</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 de frafaldne elever i mindre grad eller slet ikke mener, at de blev taget godt imod ved uddannelsesstart.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Figuren til højre vidner således om, at de frafaldne elever i mindre grad end de nuværende elever har angivet, at de blev taget godt imod ved uddannelsesstart. Dog påpeges det i adskillige kvalitative interviews blandt de frafaldne elever, at introduktionen til uddannelsen har fungeret udemærket: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blev sat godt ind i tingene. Vi blev vist rundt og så hvordan det hele var, og hvordan skemaet virkede osv.”</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Flere peger dog på, at introforløbet med fordel kunne have været kortere. Nedenstående pointe gentages i størstedelen af de kvalitative interviews med frafaldne elever:</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var noget intro, hvor vi skulle lære hinanden at kende. Der var mere fokus på, at man skulle lære hinanden at kende som holdkammerater end at lære noget. Jeg syntes, at det var lidt ærgerligt at bruge en hel uge på at lære hinanden at kende. Jeg ville hellere i gang med at lære de forskellige 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Modtagelsen på uddannelserne </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05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5.9: Du blev taget godt i mod, da du startede på uddannelsen</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cxnSp>
        <p:nvCxnSpPr>
          <p:cNvPr id="3" name="Lige forbindelse 2">
            <a:extLst>
              <a:ext uri="{FF2B5EF4-FFF2-40B4-BE49-F238E27FC236}">
                <a16:creationId xmlns:a16="http://schemas.microsoft.com/office/drawing/2014/main" id="{07EA3D02-4802-1641-B584-7C5CC17542AE}"/>
              </a:ext>
            </a:extLst>
          </p:cNvPr>
          <p:cNvCxnSpPr>
            <a:cxnSpLocks/>
          </p:cNvCxnSpPr>
          <p:nvPr/>
        </p:nvCxnSpPr>
        <p:spPr>
          <a:xfrm flipV="1">
            <a:off x="6624006" y="173859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15" name="Rektangel 14">
            <a:extLst>
              <a:ext uri="{FF2B5EF4-FFF2-40B4-BE49-F238E27FC236}">
                <a16:creationId xmlns:a16="http://schemas.microsoft.com/office/drawing/2014/main" id="{8779697C-198B-F44F-A4D7-01F5202D1345}"/>
              </a:ext>
            </a:extLst>
          </p:cNvPr>
          <p:cNvSpPr/>
          <p:nvPr/>
        </p:nvSpPr>
        <p:spPr>
          <a:xfrm>
            <a:off x="6528618" y="1737573"/>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2" name="Diagram 21">
            <a:extLst>
              <a:ext uri="{FF2B5EF4-FFF2-40B4-BE49-F238E27FC236}">
                <a16:creationId xmlns:a16="http://schemas.microsoft.com/office/drawing/2014/main" id="{B4B1D75F-31C2-5E4C-8D95-CD0D0B68240B}"/>
              </a:ext>
            </a:extLst>
          </p:cNvPr>
          <p:cNvGraphicFramePr>
            <a:graphicFrameLocks/>
          </p:cNvGraphicFramePr>
          <p:nvPr/>
        </p:nvGraphicFramePr>
        <p:xfrm>
          <a:off x="6528618" y="2105458"/>
          <a:ext cx="5039989" cy="43073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918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Lærerne som rollemodeller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Et vigtigt fokuspunkt fra forsker- og ekspertinterviewene er, at eleverne skal have forbilleder, som de kan spejle sig i. Disse forbilleder kan eksempelvis være ambassadører fra virksomheder, som besøger skolerne og fortæller om, hvordan en hverdag som chauffør eller lagermedarbejder kan se ud. Ligeledes kan lærerne agere rollemodeller for eleverne og </a:t>
            </a: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via fortællinger om egne erfaringer fra arbejdsmarkedet motivere eleverne i den daglige undervisning.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Til højre fremgår et uddrag fra observation af undervisningen under de to institutionsbesøg, hvor en underviser formår at inspirere eleverne.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lvl="0">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lvl="0">
              <a:defRPr/>
            </a:pPr>
            <a:endPar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t" latinLnBrk="0" hangingPunct="1">
              <a:lnSpc>
                <a:spcPct val="100000"/>
              </a:lnSpc>
              <a:spcBef>
                <a:spcPts val="0"/>
              </a:spcBef>
              <a:spcAft>
                <a:spcPts val="0"/>
              </a:spcAft>
              <a:buClrTx/>
              <a:buSzTx/>
              <a:buFontTx/>
              <a:buChar char="-"/>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Lærerne som elevernes rollemodeller</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sp>
        <p:nvSpPr>
          <p:cNvPr id="11" name="Afrundet rektangel 10">
            <a:extLst>
              <a:ext uri="{FF2B5EF4-FFF2-40B4-BE49-F238E27FC236}">
                <a16:creationId xmlns:a16="http://schemas.microsoft.com/office/drawing/2014/main" id="{10559EBF-29AD-0248-B87E-A01ACA548848}"/>
              </a:ext>
            </a:extLst>
          </p:cNvPr>
          <p:cNvSpPr/>
          <p:nvPr/>
        </p:nvSpPr>
        <p:spPr>
          <a:xfrm>
            <a:off x="6765714" y="2100197"/>
            <a:ext cx="4385733" cy="2732116"/>
          </a:xfrm>
          <a:prstGeom prst="roundRect">
            <a:avLst>
              <a:gd name="adj" fmla="val 68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rPr>
              <a:t>Underviseren fortæller en anekdote fra, da vedkommende selv arbejdede som lastbilchauffør. </a:t>
            </a:r>
          </a:p>
          <a:p>
            <a:pPr algn="ctr"/>
            <a:endPar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rPr>
              <a:t>Anekdoten rummer en vigtig læring om, hvilke papirer man skal medbringe, når man krydser Europas grænser. </a:t>
            </a:r>
          </a:p>
          <a:p>
            <a:pPr algn="ctr"/>
            <a:endPar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rPr>
              <a:t>Eleverne lytter med stor interesse og stiller efterfølgende opklarende spørgsmål til underviseren. </a:t>
            </a:r>
          </a:p>
          <a:p>
            <a:pPr algn="ctr"/>
            <a:endPar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rPr>
              <a:t>I besvarelsen af spørgsmålene anvender underviseren de ord og udtryk, som eleverne selv bruger.</a:t>
            </a:r>
          </a:p>
          <a:p>
            <a:pPr algn="ctr"/>
            <a:endPar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a-DK" sz="1100" i="1" dirty="0">
                <a:solidFill>
                  <a:schemeClr val="bg1"/>
                </a:solidFill>
                <a:latin typeface="Verdana" panose="020B0604030504040204" pitchFamily="34" charset="0"/>
                <a:ea typeface="Verdana" panose="020B0604030504040204" pitchFamily="34" charset="0"/>
                <a:cs typeface="Verdana" panose="020B0604030504040204" pitchFamily="34" charset="0"/>
              </a:rPr>
              <a:t> Dette virker til at motivere eleverne. </a:t>
            </a:r>
          </a:p>
        </p:txBody>
      </p:sp>
      <p:sp>
        <p:nvSpPr>
          <p:cNvPr id="12" name="Afrundet rektangel 11">
            <a:extLst>
              <a:ext uri="{FF2B5EF4-FFF2-40B4-BE49-F238E27FC236}">
                <a16:creationId xmlns:a16="http://schemas.microsoft.com/office/drawing/2014/main" id="{855666B2-1307-5D44-AD55-8F6EA60C196E}"/>
              </a:ext>
            </a:extLst>
          </p:cNvPr>
          <p:cNvSpPr/>
          <p:nvPr/>
        </p:nvSpPr>
        <p:spPr>
          <a:xfrm>
            <a:off x="6765713" y="1398076"/>
            <a:ext cx="4385733" cy="6276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b="1" i="1" dirty="0">
                <a:solidFill>
                  <a:schemeClr val="bg1"/>
                </a:solidFill>
                <a:latin typeface="Verdana" panose="020B0604030504040204" pitchFamily="34" charset="0"/>
                <a:ea typeface="Verdana" panose="020B0604030504040204" pitchFamily="34" charset="0"/>
                <a:cs typeface="Verdana" panose="020B0604030504040204" pitchFamily="34" charset="0"/>
              </a:rPr>
              <a:t>Uddrag fra observation af undervisning under institutionsbesøg</a:t>
            </a:r>
          </a:p>
        </p:txBody>
      </p:sp>
    </p:spTree>
    <p:extLst>
      <p:ext uri="{BB962C8B-B14F-4D97-AF65-F5344CB8AC3E}">
        <p14:creationId xmlns:p14="http://schemas.microsoft.com/office/powerpoint/2010/main" val="1006231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69763"/>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Forventningsafstemning mellem virksomhed og lærling</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Figur 5.10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viser, at 82 pct. af de adspurgte virksomheder i dag afstemmer forventninger med deres lærlinge, inden deres lærlingeforløb starter. Omvendt er det 12 pct.</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 af de adspurgte virksomheder, som ikke afstemmer forventninger inden forløbets begyndelse. </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Når der forventningsafstemmes, giver det kommende lærlinge klarhed om, hvad der forventes af dem samtidig med, at virksomheden bliver opmærksom på, hvad den pågældende lærling har af forventninger og ønsker. Med forventningsafstemning kan virksomheden og den kommende lærling i fællesskab skabe gode rammer for det kommende forløb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(Nielsen, Louw og Katznelson, 2021). </a:t>
            </a:r>
            <a:endParaRPr lang="da-DK" sz="1100" noProof="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de kvalitative interviews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blandt virksomheder påpeges det ligeledes, hvor vigtigt denne forventningsafstemning mellem virksomhed og den pågældende lærling er. </a:t>
            </a: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Virksomhedernes forventninger til lærlinge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graphicFrame>
        <p:nvGraphicFramePr>
          <p:cNvPr id="11" name="Diagram 10">
            <a:extLst>
              <a:ext uri="{FF2B5EF4-FFF2-40B4-BE49-F238E27FC236}">
                <a16:creationId xmlns:a16="http://schemas.microsoft.com/office/drawing/2014/main" id="{7CD9597B-25BE-C143-B607-865944730532}"/>
              </a:ext>
            </a:extLst>
          </p:cNvPr>
          <p:cNvGraphicFramePr>
            <a:graphicFrameLocks/>
          </p:cNvGraphicFramePr>
          <p:nvPr>
            <p:extLst>
              <p:ext uri="{D42A27DB-BD31-4B8C-83A1-F6EECF244321}">
                <p14:modId xmlns:p14="http://schemas.microsoft.com/office/powerpoint/2010/main" val="1392520667"/>
              </p:ext>
            </p:extLst>
          </p:nvPr>
        </p:nvGraphicFramePr>
        <p:xfrm>
          <a:off x="5478918" y="1941786"/>
          <a:ext cx="6022484" cy="4622104"/>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uppe 2">
            <a:extLst>
              <a:ext uri="{FF2B5EF4-FFF2-40B4-BE49-F238E27FC236}">
                <a16:creationId xmlns:a16="http://schemas.microsoft.com/office/drawing/2014/main" id="{45D295BF-311C-9C49-85A2-60F0F2B77D58}"/>
              </a:ext>
            </a:extLst>
          </p:cNvPr>
          <p:cNvGrpSpPr/>
          <p:nvPr/>
        </p:nvGrpSpPr>
        <p:grpSpPr>
          <a:xfrm>
            <a:off x="6528618" y="3041756"/>
            <a:ext cx="5039989" cy="697572"/>
            <a:chOff x="6528618" y="3041756"/>
            <a:chExt cx="5039989" cy="697572"/>
          </a:xfrm>
        </p:grpSpPr>
        <p:sp>
          <p:nvSpPr>
            <p:cNvPr id="12" name="Rektangel 11">
              <a:extLst>
                <a:ext uri="{FF2B5EF4-FFF2-40B4-BE49-F238E27FC236}">
                  <a16:creationId xmlns:a16="http://schemas.microsoft.com/office/drawing/2014/main" id="{BADF2F29-AF15-064B-901F-CE9674162AAF}"/>
                </a:ext>
              </a:extLst>
            </p:cNvPr>
            <p:cNvSpPr/>
            <p:nvPr/>
          </p:nvSpPr>
          <p:spPr>
            <a:xfrm>
              <a:off x="6528618" y="3041756"/>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5.10: Afstemmer I forventninger med jeres lærlinge inden forløbet starter? </a:t>
              </a:r>
            </a:p>
          </p:txBody>
        </p:sp>
        <p:cxnSp>
          <p:nvCxnSpPr>
            <p:cNvPr id="15" name="Lige forbindelse 14">
              <a:extLst>
                <a:ext uri="{FF2B5EF4-FFF2-40B4-BE49-F238E27FC236}">
                  <a16:creationId xmlns:a16="http://schemas.microsoft.com/office/drawing/2014/main" id="{A5997E5D-FCA6-E54C-9690-5957777D7490}"/>
                </a:ext>
              </a:extLst>
            </p:cNvPr>
            <p:cNvCxnSpPr>
              <a:cxnSpLocks/>
            </p:cNvCxnSpPr>
            <p:nvPr/>
          </p:nvCxnSpPr>
          <p:spPr>
            <a:xfrm flipV="1">
              <a:off x="6592975" y="3476549"/>
              <a:ext cx="4903625"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1F7BB8E9-B540-B345-B619-11B801CD5422}"/>
                </a:ext>
              </a:extLst>
            </p:cNvPr>
            <p:cNvSpPr/>
            <p:nvPr/>
          </p:nvSpPr>
          <p:spPr>
            <a:xfrm>
              <a:off x="6528618" y="350344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respondenter: 50</a:t>
              </a:r>
            </a:p>
          </p:txBody>
        </p:sp>
      </p:grpSp>
      <p:sp>
        <p:nvSpPr>
          <p:cNvPr id="23" name="Rektangel 22">
            <a:extLst>
              <a:ext uri="{FF2B5EF4-FFF2-40B4-BE49-F238E27FC236}">
                <a16:creationId xmlns:a16="http://schemas.microsoft.com/office/drawing/2014/main" id="{CF30A021-5E3F-F849-81AF-7FB1D273E17A}"/>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kstfelt 1">
            <a:extLst>
              <a:ext uri="{FF2B5EF4-FFF2-40B4-BE49-F238E27FC236}">
                <a16:creationId xmlns:a16="http://schemas.microsoft.com/office/drawing/2014/main" id="{E0ADB23D-EE88-0042-834D-F826EEC993C1}"/>
              </a:ext>
            </a:extLst>
          </p:cNvPr>
          <p:cNvSpPr txBox="1"/>
          <p:nvPr/>
        </p:nvSpPr>
        <p:spPr>
          <a:xfrm>
            <a:off x="6528617" y="1364661"/>
            <a:ext cx="5039496" cy="1615827"/>
          </a:xfrm>
          <a:prstGeom prst="rect">
            <a:avLst/>
          </a:prstGeom>
          <a:noFill/>
        </p:spPr>
        <p:txBody>
          <a:bodyPr wrap="square" rtlCol="0">
            <a:spAutoFit/>
          </a:bodyPr>
          <a:lstStyle/>
          <a:p>
            <a:pPr lvl="0" algn="just" fontAlgn="t">
              <a:defRPr/>
            </a:pP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På trods af at 82 pct. Af de adspurgte virksomheder angiver, at de afstemmer forventninger med deres lærlinge inden forløbets begyndelse, udtrykker flere undervisere og uddannelseschefer, at de oplever, at der bruges for lidt tid på rekruttering ude i virksomhederne. De vurderer, at hvis der blev gjort mere ud af at forventningsafstemme, ville der komme et bedre match mellem virksomhed og lærling. </a:t>
            </a:r>
            <a:endPar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1" name="Gruppe 20">
            <a:extLst>
              <a:ext uri="{FF2B5EF4-FFF2-40B4-BE49-F238E27FC236}">
                <a16:creationId xmlns:a16="http://schemas.microsoft.com/office/drawing/2014/main" id="{4A2C727B-ACCA-784B-B59F-B35C66F5EA83}"/>
              </a:ext>
            </a:extLst>
          </p:cNvPr>
          <p:cNvGrpSpPr/>
          <p:nvPr/>
        </p:nvGrpSpPr>
        <p:grpSpPr>
          <a:xfrm>
            <a:off x="604751" y="4481494"/>
            <a:ext cx="4942748" cy="2214280"/>
            <a:chOff x="4842083" y="2254778"/>
            <a:chExt cx="4942748" cy="2214280"/>
          </a:xfrm>
        </p:grpSpPr>
        <p:sp>
          <p:nvSpPr>
            <p:cNvPr id="24" name="Tekstfelt 23">
              <a:extLst>
                <a:ext uri="{FF2B5EF4-FFF2-40B4-BE49-F238E27FC236}">
                  <a16:creationId xmlns:a16="http://schemas.microsoft.com/office/drawing/2014/main" id="{2412ACA6-DCBD-9B43-A073-B6EF2024210F}"/>
                </a:ext>
              </a:extLst>
            </p:cNvPr>
            <p:cNvSpPr txBox="1"/>
            <p:nvPr/>
          </p:nvSpPr>
          <p:spPr>
            <a:xfrm>
              <a:off x="4927930" y="2254778"/>
              <a:ext cx="4856901" cy="600164"/>
            </a:xfrm>
            <a:prstGeom prst="wedgeRectCallout">
              <a:avLst>
                <a:gd name="adj1" fmla="val -38865"/>
                <a:gd name="adj2" fmla="val 65890"/>
              </a:avLst>
            </a:prstGeom>
            <a:noFill/>
            <a:ln w="25400">
              <a:solidFill>
                <a:schemeClr val="accent2"/>
              </a:solidFill>
              <a:prstDash val="sysDash"/>
            </a:ln>
          </p:spPr>
          <p:txBody>
            <a:bodyPr wrap="square" rtlCol="0">
              <a:spAutoFit/>
            </a:bodyPr>
            <a:lstStyle/>
            <a:p>
              <a:pPr lvl="0" algn="ctr" fontAlgn="t">
                <a:defRPr/>
              </a:pP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”Det vigtigste er, at man får afstemt forventninger inden forløbets begyndelse. Vi har set en forbedring efter, at vi er begyndt at forventningsafstemme. Det gjorde vi ellers ikke førhen.”</a:t>
              </a:r>
            </a:p>
          </p:txBody>
        </p:sp>
        <p:sp>
          <p:nvSpPr>
            <p:cNvPr id="25" name="Tekstfelt 24">
              <a:extLst>
                <a:ext uri="{FF2B5EF4-FFF2-40B4-BE49-F238E27FC236}">
                  <a16:creationId xmlns:a16="http://schemas.microsoft.com/office/drawing/2014/main" id="{DBD3E866-305E-FF40-BEF2-9B336915B21B}"/>
                </a:ext>
              </a:extLst>
            </p:cNvPr>
            <p:cNvSpPr txBox="1"/>
            <p:nvPr/>
          </p:nvSpPr>
          <p:spPr>
            <a:xfrm>
              <a:off x="4842083" y="4253614"/>
              <a:ext cx="103174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27" name="Rektangel 6">
            <a:extLst>
              <a:ext uri="{FF2B5EF4-FFF2-40B4-BE49-F238E27FC236}">
                <a16:creationId xmlns:a16="http://schemas.microsoft.com/office/drawing/2014/main" id="{FE4B3B0B-4228-8249-BF67-6D1413A1E184}"/>
              </a:ext>
            </a:extLst>
          </p:cNvPr>
          <p:cNvSpPr/>
          <p:nvPr/>
        </p:nvSpPr>
        <p:spPr>
          <a:xfrm>
            <a:off x="2913323" y="5326913"/>
            <a:ext cx="2634176" cy="1256450"/>
          </a:xfrm>
          <a:prstGeom prst="wedgeRectCallout">
            <a:avLst>
              <a:gd name="adj1" fmla="val -63311"/>
              <a:gd name="adj2" fmla="val 22049"/>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defRPr/>
            </a:pPr>
            <a:r>
              <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rPr>
              <a:t>”Vi har i høj grad fået fokus på forventningsafstemning, for på den måde kan vi bedre forberede og åbne øjnene på de unge mennesker. Sådan undgår vi også at spilde hinandens tid fra begge parters side.”</a:t>
            </a:r>
          </a:p>
        </p:txBody>
      </p:sp>
      <p:pic>
        <p:nvPicPr>
          <p:cNvPr id="28" name="Grafik 27" descr="Lagerbeholdning kontur">
            <a:extLst>
              <a:ext uri="{FF2B5EF4-FFF2-40B4-BE49-F238E27FC236}">
                <a16:creationId xmlns:a16="http://schemas.microsoft.com/office/drawing/2014/main" id="{509D10AF-A61D-6B46-898B-61B6F84829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766" y="5247210"/>
            <a:ext cx="602231" cy="602231"/>
          </a:xfrm>
          <a:prstGeom prst="rect">
            <a:avLst/>
          </a:prstGeom>
        </p:spPr>
      </p:pic>
      <p:sp>
        <p:nvSpPr>
          <p:cNvPr id="29" name="Tekstfelt 28">
            <a:extLst>
              <a:ext uri="{FF2B5EF4-FFF2-40B4-BE49-F238E27FC236}">
                <a16:creationId xmlns:a16="http://schemas.microsoft.com/office/drawing/2014/main" id="{582B1541-2C13-4344-9EF0-21D7C52F3834}"/>
              </a:ext>
            </a:extLst>
          </p:cNvPr>
          <p:cNvSpPr txBox="1"/>
          <p:nvPr/>
        </p:nvSpPr>
        <p:spPr>
          <a:xfrm>
            <a:off x="423472" y="5870370"/>
            <a:ext cx="1447431" cy="338554"/>
          </a:xfrm>
          <a:prstGeom prst="rect">
            <a:avLst/>
          </a:prstGeom>
          <a:noFill/>
        </p:spPr>
        <p:txBody>
          <a:bodyPr wrap="square" rtlCol="0">
            <a:spAutoFit/>
          </a:bodyPr>
          <a:lstStyle/>
          <a:p>
            <a:pPr algn="ctr"/>
            <a:r>
              <a:rPr lang="da-DK" sz="800" i="1" dirty="0">
                <a:solidFill>
                  <a:srgbClr val="004B60"/>
                </a:solidFill>
                <a:latin typeface="Verdana" panose="020B0604030504040204" pitchFamily="34" charset="0"/>
                <a:ea typeface="Verdana" panose="020B0604030504040204" pitchFamily="34" charset="0"/>
                <a:cs typeface="Verdana" panose="020B0604030504040204" pitchFamily="34" charset="0"/>
              </a:rPr>
              <a:t>Lager-og terminal virksomhed</a:t>
            </a:r>
          </a:p>
        </p:txBody>
      </p:sp>
      <p:pic>
        <p:nvPicPr>
          <p:cNvPr id="30" name="Grafik 29" descr="Lagerbeholdning kontur">
            <a:extLst>
              <a:ext uri="{FF2B5EF4-FFF2-40B4-BE49-F238E27FC236}">
                <a16:creationId xmlns:a16="http://schemas.microsoft.com/office/drawing/2014/main" id="{7F2A50D0-F03F-4441-8786-5F8ABAEE2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4539" y="5767891"/>
            <a:ext cx="602231" cy="602231"/>
          </a:xfrm>
          <a:prstGeom prst="rect">
            <a:avLst/>
          </a:prstGeom>
        </p:spPr>
      </p:pic>
      <p:sp>
        <p:nvSpPr>
          <p:cNvPr id="31" name="Tekstfelt 30">
            <a:extLst>
              <a:ext uri="{FF2B5EF4-FFF2-40B4-BE49-F238E27FC236}">
                <a16:creationId xmlns:a16="http://schemas.microsoft.com/office/drawing/2014/main" id="{C2FF804B-28D0-D44E-820A-FFF919867150}"/>
              </a:ext>
            </a:extLst>
          </p:cNvPr>
          <p:cNvSpPr txBox="1"/>
          <p:nvPr/>
        </p:nvSpPr>
        <p:spPr>
          <a:xfrm>
            <a:off x="1369245" y="6320471"/>
            <a:ext cx="1447431" cy="338554"/>
          </a:xfrm>
          <a:prstGeom prst="rect">
            <a:avLst/>
          </a:prstGeom>
          <a:noFill/>
        </p:spPr>
        <p:txBody>
          <a:bodyPr wrap="square" rtlCol="0">
            <a:spAutoFit/>
          </a:bodyPr>
          <a:lstStyle/>
          <a:p>
            <a:pPr algn="ctr"/>
            <a:r>
              <a:rPr lang="da-DK" sz="800" i="1" dirty="0">
                <a:solidFill>
                  <a:srgbClr val="004B60"/>
                </a:solidFill>
                <a:latin typeface="Verdana" panose="020B0604030504040204" pitchFamily="34" charset="0"/>
                <a:ea typeface="Verdana" panose="020B0604030504040204" pitchFamily="34" charset="0"/>
                <a:cs typeface="Verdana" panose="020B0604030504040204" pitchFamily="34" charset="0"/>
              </a:rPr>
              <a:t>Lager-og terminal virksomhed</a:t>
            </a:r>
          </a:p>
        </p:txBody>
      </p:sp>
    </p:spTree>
    <p:extLst>
      <p:ext uri="{BB962C8B-B14F-4D97-AF65-F5344CB8AC3E}">
        <p14:creationId xmlns:p14="http://schemas.microsoft.com/office/powerpoint/2010/main" val="401625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088330"/>
            <a:ext cx="12192000" cy="5769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Forventningsafstemning mellem virksomhed og lærling</a:t>
            </a:r>
          </a:p>
          <a:p>
            <a:pPr lvl="0" algn="just" fontAlgn="t">
              <a:defRPr/>
            </a:pP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Blandt de virksomheder som ikke forventningsafstemmer påpeges det, hvordan det blandt lærlinge kan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komme som en overraskelse, hvad jobbet indebærer og kræver; eksempelvis, at der er tidlige mødetider og risiko for overarbejde. Dette illustreres ved nedenstående citat. </a:t>
            </a:r>
          </a:p>
          <a:p>
            <a:pPr lvl="0"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ctr"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algn="just" fontAlgn="t">
              <a:defRPr/>
            </a:pP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Når der ikke forventningsafstemmes er der risiko for, at forskellen mellem virksomhedens og lærlingens forventning bliver for stor. Når forventningerne bliver for forskellige, kan der opstå misforståelser og </a:t>
            </a:r>
            <a:r>
              <a:rPr lang="da-DK" sz="1100" dirty="0" err="1">
                <a:solidFill>
                  <a:srgbClr val="595959"/>
                </a:solidFill>
                <a:latin typeface="Verdana" panose="020B0604030504040204" pitchFamily="34" charset="0"/>
                <a:ea typeface="Verdana" panose="020B0604030504040204" pitchFamily="34" charset="0"/>
                <a:cs typeface="Verdana" panose="020B0604030504040204" pitchFamily="34" charset="0"/>
              </a:rPr>
              <a:t>demotivation</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som i sidste ende kan føre til et afbrudt forløb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(Nielsen, Louw og Katznelson, 2021). </a:t>
            </a:r>
          </a:p>
          <a:p>
            <a:pPr algn="just"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I tråd med ovenstående nævner flere virksomheder i de kvalitative interviews, at manglende overensstemmende forventninger kan være en årsag til afbrudte lærlingeforløb.</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fontAlgn="t">
              <a:defRPr/>
            </a:pP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lvl="0" fontAlgn="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En vej til at sikre færre afbrudte lærlingeforløb er således, hvis der  sker en bedre forventningsafstemning mellem virksomhed og elev. </a:t>
            </a: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fontAlgn="t">
              <a:defRPr/>
            </a:pP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Virksomhedernes forventninger til lærlinge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sp>
        <p:nvSpPr>
          <p:cNvPr id="12" name="Rektangel 11">
            <a:extLst>
              <a:ext uri="{FF2B5EF4-FFF2-40B4-BE49-F238E27FC236}">
                <a16:creationId xmlns:a16="http://schemas.microsoft.com/office/drawing/2014/main" id="{BADF2F29-AF15-064B-901F-CE9674162AAF}"/>
              </a:ext>
            </a:extLst>
          </p:cNvPr>
          <p:cNvSpPr/>
          <p:nvPr/>
        </p:nvSpPr>
        <p:spPr>
          <a:xfrm>
            <a:off x="6528619" y="318279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Rektangel 21">
            <a:extLst>
              <a:ext uri="{FF2B5EF4-FFF2-40B4-BE49-F238E27FC236}">
                <a16:creationId xmlns:a16="http://schemas.microsoft.com/office/drawing/2014/main" id="{1F7BB8E9-B540-B345-B619-11B801CD5422}"/>
              </a:ext>
            </a:extLst>
          </p:cNvPr>
          <p:cNvSpPr/>
          <p:nvPr/>
        </p:nvSpPr>
        <p:spPr>
          <a:xfrm>
            <a:off x="6528618" y="362225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Rektangel 22">
            <a:extLst>
              <a:ext uri="{FF2B5EF4-FFF2-40B4-BE49-F238E27FC236}">
                <a16:creationId xmlns:a16="http://schemas.microsoft.com/office/drawing/2014/main" id="{CF30A021-5E3F-F849-81AF-7FB1D273E17A}"/>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fontAlgn="t">
              <a:defRPr/>
            </a:pPr>
            <a:endParaRPr lang="da-DK" sz="1100" i="1"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fontAlgn="t">
              <a:defRPr/>
            </a:pPr>
            <a:endPar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lvl="0" algn="ctr" fontAlgn="t">
              <a:defRPr/>
            </a:pPr>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1" name="Diagram 20">
            <a:extLst>
              <a:ext uri="{FF2B5EF4-FFF2-40B4-BE49-F238E27FC236}">
                <a16:creationId xmlns:a16="http://schemas.microsoft.com/office/drawing/2014/main" id="{4A299942-89DB-494F-AAD7-250EAC1FB645}"/>
              </a:ext>
            </a:extLst>
          </p:cNvPr>
          <p:cNvGraphicFramePr>
            <a:graphicFrameLocks/>
          </p:cNvGraphicFramePr>
          <p:nvPr>
            <p:extLst>
              <p:ext uri="{D42A27DB-BD31-4B8C-83A1-F6EECF244321}">
                <p14:modId xmlns:p14="http://schemas.microsoft.com/office/powerpoint/2010/main" val="1771600530"/>
              </p:ext>
            </p:extLst>
          </p:nvPr>
        </p:nvGraphicFramePr>
        <p:xfrm>
          <a:off x="6604695" y="4031417"/>
          <a:ext cx="4963415" cy="2289725"/>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uppe 28">
            <a:extLst>
              <a:ext uri="{FF2B5EF4-FFF2-40B4-BE49-F238E27FC236}">
                <a16:creationId xmlns:a16="http://schemas.microsoft.com/office/drawing/2014/main" id="{0D2CBB3C-B52A-384E-AB79-F54FE18A05F5}"/>
              </a:ext>
            </a:extLst>
          </p:cNvPr>
          <p:cNvGrpSpPr/>
          <p:nvPr/>
        </p:nvGrpSpPr>
        <p:grpSpPr>
          <a:xfrm>
            <a:off x="292693" y="4977235"/>
            <a:ext cx="5712569" cy="1405466"/>
            <a:chOff x="323145" y="3931565"/>
            <a:chExt cx="5712569" cy="1405466"/>
          </a:xfrm>
        </p:grpSpPr>
        <p:pic>
          <p:nvPicPr>
            <p:cNvPr id="30" name="Grafik 29" descr="Lagerbeholdning kontur">
              <a:extLst>
                <a:ext uri="{FF2B5EF4-FFF2-40B4-BE49-F238E27FC236}">
                  <a16:creationId xmlns:a16="http://schemas.microsoft.com/office/drawing/2014/main" id="{6A570717-95CB-B846-8870-D27F62D285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6795" y="3931565"/>
              <a:ext cx="602231" cy="602231"/>
            </a:xfrm>
            <a:prstGeom prst="rect">
              <a:avLst/>
            </a:prstGeom>
          </p:spPr>
        </p:pic>
        <p:grpSp>
          <p:nvGrpSpPr>
            <p:cNvPr id="31" name="Gruppe 30">
              <a:extLst>
                <a:ext uri="{FF2B5EF4-FFF2-40B4-BE49-F238E27FC236}">
                  <a16:creationId xmlns:a16="http://schemas.microsoft.com/office/drawing/2014/main" id="{919DC541-865B-DB40-89DB-6C359C4C81C1}"/>
                </a:ext>
              </a:extLst>
            </p:cNvPr>
            <p:cNvGrpSpPr/>
            <p:nvPr/>
          </p:nvGrpSpPr>
          <p:grpSpPr>
            <a:xfrm>
              <a:off x="323145" y="4181334"/>
              <a:ext cx="4220016" cy="1155697"/>
              <a:chOff x="3305700" y="4221235"/>
              <a:chExt cx="3820144" cy="1155697"/>
            </a:xfrm>
          </p:grpSpPr>
          <p:sp>
            <p:nvSpPr>
              <p:cNvPr id="33" name="Tekstfelt 32">
                <a:extLst>
                  <a:ext uri="{FF2B5EF4-FFF2-40B4-BE49-F238E27FC236}">
                    <a16:creationId xmlns:a16="http://schemas.microsoft.com/office/drawing/2014/main" id="{69D6BFBB-3519-874D-AC2B-AFE234BBD01E}"/>
                  </a:ext>
                </a:extLst>
              </p:cNvPr>
              <p:cNvSpPr txBox="1"/>
              <p:nvPr/>
            </p:nvSpPr>
            <p:spPr>
              <a:xfrm>
                <a:off x="3694991" y="4221235"/>
                <a:ext cx="3430853" cy="553998"/>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lvl="0" algn="ctr" fontAlgn="t">
                  <a:defRPr/>
                </a:pPr>
                <a:r>
                  <a:rPr lang="da-DK" sz="1000" i="1" dirty="0">
                    <a:solidFill>
                      <a:srgbClr val="004B60"/>
                    </a:solidFill>
                    <a:latin typeface="Verdana" panose="020B0604030504040204" pitchFamily="34" charset="0"/>
                    <a:ea typeface="Verdana" panose="020B0604030504040204" pitchFamily="34" charset="0"/>
                    <a:cs typeface="Verdana" panose="020B0604030504040204" pitchFamily="34" charset="0"/>
                  </a:rPr>
                  <a:t>”For det meste er det en fælles beslutning af afbryde forløbet. Ofte har forventningerne ikke været ens, og lærepladsen var ikke det, de håbede på.” </a:t>
                </a:r>
              </a:p>
            </p:txBody>
          </p:sp>
          <p:sp>
            <p:nvSpPr>
              <p:cNvPr id="34" name="Tekstfelt 33">
                <a:extLst>
                  <a:ext uri="{FF2B5EF4-FFF2-40B4-BE49-F238E27FC236}">
                    <a16:creationId xmlns:a16="http://schemas.microsoft.com/office/drawing/2014/main" id="{0FEC0FB6-6BDD-7247-B1E6-9D37625F96E0}"/>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2" name="Tekstfelt 31">
              <a:extLst>
                <a:ext uri="{FF2B5EF4-FFF2-40B4-BE49-F238E27FC236}">
                  <a16:creationId xmlns:a16="http://schemas.microsoft.com/office/drawing/2014/main" id="{5266511A-3B72-9043-973A-C3EC6E546449}"/>
                </a:ext>
              </a:extLst>
            </p:cNvPr>
            <p:cNvSpPr txBox="1"/>
            <p:nvPr/>
          </p:nvSpPr>
          <p:spPr>
            <a:xfrm>
              <a:off x="4588283" y="4464372"/>
              <a:ext cx="1447431" cy="338554"/>
            </a:xfrm>
            <a:prstGeom prst="rect">
              <a:avLst/>
            </a:prstGeom>
            <a:noFill/>
          </p:spPr>
          <p:txBody>
            <a:bodyPr wrap="square" rtlCol="0">
              <a:spAutoFit/>
            </a:bodyPr>
            <a:lstStyle/>
            <a:p>
              <a:pPr algn="ctr"/>
              <a:r>
                <a:rPr lang="da-DK" sz="800" i="1" dirty="0">
                  <a:solidFill>
                    <a:srgbClr val="004B60"/>
                  </a:solidFill>
                  <a:latin typeface="Verdana" panose="020B0604030504040204" pitchFamily="34" charset="0"/>
                  <a:ea typeface="Verdana" panose="020B0604030504040204" pitchFamily="34" charset="0"/>
                  <a:cs typeface="Verdana" panose="020B0604030504040204" pitchFamily="34" charset="0"/>
                </a:rPr>
                <a:t>Lager-og terminal virksomhed</a:t>
              </a:r>
            </a:p>
          </p:txBody>
        </p:sp>
      </p:grpSp>
      <p:grpSp>
        <p:nvGrpSpPr>
          <p:cNvPr id="2" name="Gruppe 1">
            <a:extLst>
              <a:ext uri="{FF2B5EF4-FFF2-40B4-BE49-F238E27FC236}">
                <a16:creationId xmlns:a16="http://schemas.microsoft.com/office/drawing/2014/main" id="{A814A556-20A6-D349-8E39-9DE01D3F6B32}"/>
              </a:ext>
            </a:extLst>
          </p:cNvPr>
          <p:cNvGrpSpPr/>
          <p:nvPr/>
        </p:nvGrpSpPr>
        <p:grpSpPr>
          <a:xfrm>
            <a:off x="458646" y="2481340"/>
            <a:ext cx="5092938" cy="964386"/>
            <a:chOff x="458646" y="3117835"/>
            <a:chExt cx="5092938" cy="964386"/>
          </a:xfrm>
        </p:grpSpPr>
        <p:grpSp>
          <p:nvGrpSpPr>
            <p:cNvPr id="26" name="Gruppe 25">
              <a:extLst>
                <a:ext uri="{FF2B5EF4-FFF2-40B4-BE49-F238E27FC236}">
                  <a16:creationId xmlns:a16="http://schemas.microsoft.com/office/drawing/2014/main" id="{AFF545FA-B41D-B746-910F-7370B3F7DA9D}"/>
                </a:ext>
              </a:extLst>
            </p:cNvPr>
            <p:cNvGrpSpPr/>
            <p:nvPr/>
          </p:nvGrpSpPr>
          <p:grpSpPr>
            <a:xfrm>
              <a:off x="458646" y="3212641"/>
              <a:ext cx="5092938" cy="869580"/>
              <a:chOff x="3269749" y="4453602"/>
              <a:chExt cx="4610346" cy="869580"/>
            </a:xfrm>
          </p:grpSpPr>
          <p:sp>
            <p:nvSpPr>
              <p:cNvPr id="27" name="Tekstfelt 26">
                <a:extLst>
                  <a:ext uri="{FF2B5EF4-FFF2-40B4-BE49-F238E27FC236}">
                    <a16:creationId xmlns:a16="http://schemas.microsoft.com/office/drawing/2014/main" id="{391AAD59-E84A-6B4C-975C-B48DBFEEC383}"/>
                  </a:ext>
                </a:extLst>
              </p:cNvPr>
              <p:cNvSpPr txBox="1"/>
              <p:nvPr/>
            </p:nvSpPr>
            <p:spPr>
              <a:xfrm>
                <a:off x="4502903" y="4453602"/>
                <a:ext cx="3377192" cy="553998"/>
              </a:xfrm>
              <a:prstGeom prst="wedgeRectCallout">
                <a:avLst>
                  <a:gd name="adj1" fmla="val -59527"/>
                  <a:gd name="adj2" fmla="val 33091"/>
                </a:avLst>
              </a:prstGeom>
              <a:noFill/>
              <a:ln w="25400">
                <a:solidFill>
                  <a:schemeClr val="accent2"/>
                </a:solidFill>
                <a:prstDash val="sysDash"/>
              </a:ln>
            </p:spPr>
            <p:txBody>
              <a:bodyPr wrap="square" rtlCol="0">
                <a:spAutoFit/>
              </a:bodyPr>
              <a:lstStyle/>
              <a:p>
                <a:pPr lvl="0" algn="ctr" fontAlgn="t">
                  <a:defRPr/>
                </a:pPr>
                <a:r>
                  <a:rPr lang="da-DK" sz="1000" i="1" dirty="0">
                    <a:solidFill>
                      <a:srgbClr val="004B60"/>
                    </a:solidFill>
                    <a:latin typeface="Verdana" panose="020B0604030504040204" pitchFamily="34" charset="0"/>
                    <a:ea typeface="Verdana" panose="020B0604030504040204" pitchFamily="34" charset="0"/>
                    <a:cs typeface="Verdana" panose="020B0604030504040204" pitchFamily="34" charset="0"/>
                  </a:rPr>
                  <a:t>”En udfordring er, at lærlingen ikke kender godt nok til branchen i forvejen, og derfor bliver overrasket over, at man har lange arbejdsdage for sig selv.”</a:t>
                </a:r>
              </a:p>
            </p:txBody>
          </p:sp>
          <p:sp>
            <p:nvSpPr>
              <p:cNvPr id="28" name="Tekstfelt 27">
                <a:extLst>
                  <a:ext uri="{FF2B5EF4-FFF2-40B4-BE49-F238E27FC236}">
                    <a16:creationId xmlns:a16="http://schemas.microsoft.com/office/drawing/2014/main" id="{381D6F1F-4999-6E4D-825D-75D5CA34565F}"/>
                  </a:ext>
                </a:extLst>
              </p:cNvPr>
              <p:cNvSpPr txBox="1"/>
              <p:nvPr/>
            </p:nvSpPr>
            <p:spPr>
              <a:xfrm>
                <a:off x="3269749" y="4984628"/>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35" name="Grafik 34" descr="Lastbil kontur">
              <a:extLst>
                <a:ext uri="{FF2B5EF4-FFF2-40B4-BE49-F238E27FC236}">
                  <a16:creationId xmlns:a16="http://schemas.microsoft.com/office/drawing/2014/main" id="{EDB09552-81A6-D744-8FFE-3ED0F3C0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478" y="3117835"/>
              <a:ext cx="654785" cy="654785"/>
            </a:xfrm>
            <a:prstGeom prst="rect">
              <a:avLst/>
            </a:prstGeom>
          </p:spPr>
        </p:pic>
      </p:grpSp>
      <p:grpSp>
        <p:nvGrpSpPr>
          <p:cNvPr id="36" name="Gruppe 35">
            <a:extLst>
              <a:ext uri="{FF2B5EF4-FFF2-40B4-BE49-F238E27FC236}">
                <a16:creationId xmlns:a16="http://schemas.microsoft.com/office/drawing/2014/main" id="{88F41799-A653-904A-82FE-B4F7F6329EC0}"/>
              </a:ext>
            </a:extLst>
          </p:cNvPr>
          <p:cNvGrpSpPr/>
          <p:nvPr/>
        </p:nvGrpSpPr>
        <p:grpSpPr>
          <a:xfrm>
            <a:off x="6604695" y="3311315"/>
            <a:ext cx="5039989" cy="924248"/>
            <a:chOff x="6528618" y="2594650"/>
            <a:chExt cx="5039989" cy="924248"/>
          </a:xfrm>
        </p:grpSpPr>
        <p:sp>
          <p:nvSpPr>
            <p:cNvPr id="37" name="Rektangel 36">
              <a:extLst>
                <a:ext uri="{FF2B5EF4-FFF2-40B4-BE49-F238E27FC236}">
                  <a16:creationId xmlns:a16="http://schemas.microsoft.com/office/drawing/2014/main" id="{BA439758-895F-4747-888E-59119EABB503}"/>
                </a:ext>
              </a:extLst>
            </p:cNvPr>
            <p:cNvSpPr/>
            <p:nvPr/>
          </p:nvSpPr>
          <p:spPr>
            <a:xfrm>
              <a:off x="6528618" y="2594650"/>
              <a:ext cx="5039989" cy="924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defRPr sz="105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lang="da-DK"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Figur 5.11: Lærlingens forventninger stemmer </a:t>
              </a:r>
              <a:r>
                <a:rPr lang="da-DK" sz="1100" b="1" u="sng"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ikke</a:t>
              </a:r>
              <a:r>
                <a:rPr lang="da-DK"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overens med vores forventninger</a:t>
              </a:r>
            </a:p>
          </p:txBody>
        </p:sp>
        <p:cxnSp>
          <p:nvCxnSpPr>
            <p:cNvPr id="38" name="Lige forbindelse 37">
              <a:extLst>
                <a:ext uri="{FF2B5EF4-FFF2-40B4-BE49-F238E27FC236}">
                  <a16:creationId xmlns:a16="http://schemas.microsoft.com/office/drawing/2014/main" id="{E5B847F2-B8B5-2243-90D4-13E03CE12DBC}"/>
                </a:ext>
              </a:extLst>
            </p:cNvPr>
            <p:cNvCxnSpPr>
              <a:cxnSpLocks/>
            </p:cNvCxnSpPr>
            <p:nvPr/>
          </p:nvCxnSpPr>
          <p:spPr>
            <a:xfrm flipV="1">
              <a:off x="6558512" y="2968890"/>
              <a:ext cx="4903625" cy="12428"/>
            </a:xfrm>
            <a:prstGeom prst="line">
              <a:avLst/>
            </a:prstGeom>
          </p:spPr>
          <p:style>
            <a:lnRef idx="1">
              <a:schemeClr val="dk1"/>
            </a:lnRef>
            <a:fillRef idx="0">
              <a:schemeClr val="dk1"/>
            </a:fillRef>
            <a:effectRef idx="0">
              <a:schemeClr val="dk1"/>
            </a:effectRef>
            <a:fontRef idx="minor">
              <a:schemeClr val="tx1"/>
            </a:fontRef>
          </p:style>
        </p:cxnSp>
        <p:sp>
          <p:nvSpPr>
            <p:cNvPr id="39" name="Rektangel 38">
              <a:extLst>
                <a:ext uri="{FF2B5EF4-FFF2-40B4-BE49-F238E27FC236}">
                  <a16:creationId xmlns:a16="http://schemas.microsoft.com/office/drawing/2014/main" id="{E9D8CC2D-C55E-274F-B886-476C516F0322}"/>
                </a:ext>
              </a:extLst>
            </p:cNvPr>
            <p:cNvSpPr/>
            <p:nvPr/>
          </p:nvSpPr>
          <p:spPr>
            <a:xfrm>
              <a:off x="6528618" y="3030093"/>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rPr>
                <a:t>Antal respondenter: 50 virksomheder</a:t>
              </a:r>
            </a:p>
          </p:txBody>
        </p:sp>
      </p:grpSp>
      <p:sp>
        <p:nvSpPr>
          <p:cNvPr id="5" name="Tekstfelt 4">
            <a:extLst>
              <a:ext uri="{FF2B5EF4-FFF2-40B4-BE49-F238E27FC236}">
                <a16:creationId xmlns:a16="http://schemas.microsoft.com/office/drawing/2014/main" id="{E6692FF2-F4BD-6A4B-8ACF-3049DAB3F967}"/>
              </a:ext>
            </a:extLst>
          </p:cNvPr>
          <p:cNvSpPr txBox="1"/>
          <p:nvPr/>
        </p:nvSpPr>
        <p:spPr>
          <a:xfrm>
            <a:off x="6533074" y="1357513"/>
            <a:ext cx="5035039" cy="1954381"/>
          </a:xfrm>
          <a:prstGeom prst="rect">
            <a:avLst/>
          </a:prstGeom>
          <a:noFill/>
        </p:spPr>
        <p:txBody>
          <a:bodyPr wrap="square" rtlCol="0">
            <a:spAutoFit/>
          </a:bodyPr>
          <a:lstStyle/>
          <a:p>
            <a:r>
              <a:rPr lang="da-DK"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62 pct. af virksomhederne mener ikke, at der er uoverensstemmelse i forventningerne</a:t>
            </a:r>
          </a:p>
          <a:p>
            <a:pPr algn="just"/>
            <a:r>
              <a:rPr lang="da-DK" sz="11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Figur 5.11 viser, at 26 pct. af de adspurgte virksomheder erklærer sig meget enige eller enige i, at lærlingens forventninger ikke stemmer overens med virksomhedens forventninger. Dette kan være udtryk for, at virksomhedens forventninger centrerer sig om faglig attitude, mens lærlingens forventninger først og fremmest centrerer sig om faglige kundskaber (ibid.) Omvendt er det dog størstedelen, dvs. 62 pct. af virksomhederne, som er meget uenige eller uenige i, at lærlingens forventninger ikke stemmer overens med virksomhedens egne forventninger.   </a:t>
            </a:r>
          </a:p>
        </p:txBody>
      </p:sp>
    </p:spTree>
    <p:extLst>
      <p:ext uri="{BB962C8B-B14F-4D97-AF65-F5344CB8AC3E}">
        <p14:creationId xmlns:p14="http://schemas.microsoft.com/office/powerpoint/2010/main" val="3775361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3200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72 pct. af de nuværende elever tror, at det bliver let at finde et job efter endt uddannelse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Søjlen længst mod højre i figur 5.12 viser, at 72 pct. af de nuværende elever på uddannelserne erklærer sig meget enige eller enige i udsagnet ‘</a:t>
            </a:r>
            <a:r>
              <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jeg tror, at det bliver let at finde et job, når jeg har afsluttet min uddannelse´. </a:t>
            </a: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Omvendt er kun det 7 pct. af de nuværende elever, som tilkendegiver, at de er meget uenige eller uenige i det pågældende udsagn. </a:t>
            </a: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a:t>
            </a: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af de frafaldne elever pointerer desuden i de kvalitative interviews, at de havde en overbevisning om, at det ville være let at finde et job, hvis de havde gennemført uddannelsen: </a:t>
            </a: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lvl="0" fontAlgn="t">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66 pct. forventer, at de kan blive i den virksomhed, som de er lærlinge i, efter endt uddannelse </a:t>
            </a:r>
          </a:p>
          <a:p>
            <a:pPr lvl="0" algn="just" fontAlgn="t">
              <a:defRPr/>
            </a:pPr>
            <a:r>
              <a:rPr lang="da-DK" sz="11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Af søjlen til venstre i figur 5.12 fremgår det, at 66 pct. af eleverne med uddannelsesaftale erklærer sig meget enige eller enige i, at de forventer at kunne blive i den pågældende virksomheden efter endt uddannelse. Omvendt er det 11 pct. af elevgruppen, som ikke forventer dette. Den midterste søjle i figur 5.12 viser, at hver femte elev, som er i lære, ikke ønsker at blive i den virksomhed, hvori de er lærling.</a:t>
            </a:r>
            <a:endParaRPr lang="da-DK" sz="1100" dirty="0">
              <a:solidFill>
                <a:schemeClr val="accent1"/>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Forventninger om job efter endt uddannelse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05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lang="da-DK" sz="1100" b="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Figur 5.12: </a:t>
            </a: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Hvor enig eller uenig er du følgende udsagn: </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5: Forventninger blandt lærere og elever</a:t>
            </a:r>
          </a:p>
        </p:txBody>
      </p:sp>
      <p:cxnSp>
        <p:nvCxnSpPr>
          <p:cNvPr id="3" name="Lige forbindelse 2">
            <a:extLst>
              <a:ext uri="{FF2B5EF4-FFF2-40B4-BE49-F238E27FC236}">
                <a16:creationId xmlns:a16="http://schemas.microsoft.com/office/drawing/2014/main" id="{07EA3D02-4802-1641-B584-7C5CC17542AE}"/>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15" name="Rektangel 14">
            <a:extLst>
              <a:ext uri="{FF2B5EF4-FFF2-40B4-BE49-F238E27FC236}">
                <a16:creationId xmlns:a16="http://schemas.microsoft.com/office/drawing/2014/main" id="{8779697C-198B-F44F-A4D7-01F5202D1345}"/>
              </a:ext>
            </a:extLst>
          </p:cNvPr>
          <p:cNvSpPr/>
          <p:nvPr/>
        </p:nvSpPr>
        <p:spPr>
          <a:xfrm>
            <a:off x="9889907" y="1665795"/>
            <a:ext cx="1551273" cy="447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a:t>
            </a:r>
          </a:p>
        </p:txBody>
      </p:sp>
      <p:graphicFrame>
        <p:nvGraphicFramePr>
          <p:cNvPr id="23" name="Diagram 22">
            <a:extLst>
              <a:ext uri="{FF2B5EF4-FFF2-40B4-BE49-F238E27FC236}">
                <a16:creationId xmlns:a16="http://schemas.microsoft.com/office/drawing/2014/main" id="{A88DB35A-5A84-4440-9031-152526D74DB1}"/>
              </a:ext>
            </a:extLst>
          </p:cNvPr>
          <p:cNvGraphicFramePr>
            <a:graphicFrameLocks/>
          </p:cNvGraphicFramePr>
          <p:nvPr/>
        </p:nvGraphicFramePr>
        <p:xfrm>
          <a:off x="6491289" y="2070285"/>
          <a:ext cx="5152474" cy="4332243"/>
        </p:xfrm>
        <a:graphic>
          <a:graphicData uri="http://schemas.openxmlformats.org/drawingml/2006/chart">
            <c:chart xmlns:c="http://schemas.openxmlformats.org/drawingml/2006/chart" xmlns:r="http://schemas.openxmlformats.org/officeDocument/2006/relationships" r:id="rId4"/>
          </a:graphicData>
        </a:graphic>
      </p:graphicFrame>
      <p:grpSp>
        <p:nvGrpSpPr>
          <p:cNvPr id="21" name="Gruppe 20">
            <a:extLst>
              <a:ext uri="{FF2B5EF4-FFF2-40B4-BE49-F238E27FC236}">
                <a16:creationId xmlns:a16="http://schemas.microsoft.com/office/drawing/2014/main" id="{68E31E0E-5DDF-A84D-9A5D-B3B457C3CB42}"/>
              </a:ext>
            </a:extLst>
          </p:cNvPr>
          <p:cNvGrpSpPr/>
          <p:nvPr/>
        </p:nvGrpSpPr>
        <p:grpSpPr>
          <a:xfrm>
            <a:off x="623392" y="3539613"/>
            <a:ext cx="4927701" cy="775064"/>
            <a:chOff x="603657" y="3668630"/>
            <a:chExt cx="4927701" cy="885677"/>
          </a:xfrm>
        </p:grpSpPr>
        <p:grpSp>
          <p:nvGrpSpPr>
            <p:cNvPr id="22" name="Gruppe 21">
              <a:extLst>
                <a:ext uri="{FF2B5EF4-FFF2-40B4-BE49-F238E27FC236}">
                  <a16:creationId xmlns:a16="http://schemas.microsoft.com/office/drawing/2014/main" id="{5843A01B-7ADA-2745-9030-819462A4CD71}"/>
                </a:ext>
              </a:extLst>
            </p:cNvPr>
            <p:cNvGrpSpPr/>
            <p:nvPr/>
          </p:nvGrpSpPr>
          <p:grpSpPr>
            <a:xfrm>
              <a:off x="603657" y="3668630"/>
              <a:ext cx="4927701" cy="885677"/>
              <a:chOff x="3404472" y="4553991"/>
              <a:chExt cx="4460771" cy="885677"/>
            </a:xfrm>
          </p:grpSpPr>
          <p:sp>
            <p:nvSpPr>
              <p:cNvPr id="25" name="Tekstfelt 24">
                <a:extLst>
                  <a:ext uri="{FF2B5EF4-FFF2-40B4-BE49-F238E27FC236}">
                    <a16:creationId xmlns:a16="http://schemas.microsoft.com/office/drawing/2014/main" id="{51CD6F62-C521-8A4A-AC04-410E8F055823}"/>
                  </a:ext>
                </a:extLst>
              </p:cNvPr>
              <p:cNvSpPr txBox="1"/>
              <p:nvPr/>
            </p:nvSpPr>
            <p:spPr>
              <a:xfrm>
                <a:off x="4780864" y="4553991"/>
                <a:ext cx="3084379" cy="572399"/>
              </a:xfrm>
              <a:prstGeom prst="wedgeRectCallout">
                <a:avLst>
                  <a:gd name="adj1" fmla="val -59527"/>
                  <a:gd name="adj2" fmla="val 33091"/>
                </a:avLst>
              </a:prstGeom>
              <a:noFill/>
              <a:ln w="25400">
                <a:solidFill>
                  <a:schemeClr val="accent2"/>
                </a:solidFill>
                <a:prstDash val="sysDash"/>
              </a:ln>
            </p:spPr>
            <p:txBody>
              <a:bodyPr wrap="square" rtlCol="0" anchor="ctr" anchorCtr="0">
                <a:noAutofit/>
              </a:bodyPr>
              <a:lstStyle/>
              <a:p>
                <a:pPr algn="ctr" fontAlgn="t">
                  <a:defRPr/>
                </a:pPr>
                <a:r>
                  <a:rPr lang="da-DK" sz="1000" dirty="0">
                    <a:solidFill>
                      <a:schemeClr val="accent1"/>
                    </a:solidFill>
                    <a:latin typeface="Verdana" panose="020B0604030504040204" pitchFamily="34" charset="0"/>
                    <a:ea typeface="Verdana" panose="020B0604030504040204" pitchFamily="34" charset="0"/>
                    <a:cs typeface="Verdana" panose="020B0604030504040204" pitchFamily="34" charset="0"/>
                  </a:rPr>
                  <a:t>”Der er heldigvis altid jobmuligheder for chauffører, så det var ikke en bekymring”</a:t>
                </a:r>
              </a:p>
            </p:txBody>
          </p:sp>
          <p:sp>
            <p:nvSpPr>
              <p:cNvPr id="26" name="Tekstfelt 25">
                <a:extLst>
                  <a:ext uri="{FF2B5EF4-FFF2-40B4-BE49-F238E27FC236}">
                    <a16:creationId xmlns:a16="http://schemas.microsoft.com/office/drawing/2014/main" id="{4D699352-95C8-1E46-A6DC-B17304761AB0}"/>
                  </a:ext>
                </a:extLst>
              </p:cNvPr>
              <p:cNvSpPr txBox="1"/>
              <p:nvPr/>
            </p:nvSpPr>
            <p:spPr>
              <a:xfrm>
                <a:off x="3404472" y="5193447"/>
                <a:ext cx="109031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pic>
          <p:nvPicPr>
            <p:cNvPr id="24" name="Grafik 23" descr="Kvinde med massiv udfyldning">
              <a:extLst>
                <a:ext uri="{FF2B5EF4-FFF2-40B4-BE49-F238E27FC236}">
                  <a16:creationId xmlns:a16="http://schemas.microsoft.com/office/drawing/2014/main" id="{F8E9F066-5ED4-CA47-8CE4-6A404E8DBA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679" y="3745628"/>
              <a:ext cx="572400" cy="572400"/>
            </a:xfrm>
            <a:prstGeom prst="rect">
              <a:avLst/>
            </a:prstGeom>
          </p:spPr>
        </p:pic>
      </p:grpSp>
      <p:sp>
        <p:nvSpPr>
          <p:cNvPr id="2" name="Tekstfelt 1">
            <a:extLst>
              <a:ext uri="{FF2B5EF4-FFF2-40B4-BE49-F238E27FC236}">
                <a16:creationId xmlns:a16="http://schemas.microsoft.com/office/drawing/2014/main" id="{A2B08B72-6D96-1A41-A240-7A2CA0658088}"/>
              </a:ext>
            </a:extLst>
          </p:cNvPr>
          <p:cNvSpPr txBox="1"/>
          <p:nvPr/>
        </p:nvSpPr>
        <p:spPr>
          <a:xfrm>
            <a:off x="6491289" y="1665795"/>
            <a:ext cx="3435331" cy="430887"/>
          </a:xfrm>
          <a:prstGeom prst="rect">
            <a:avLst/>
          </a:prstGeom>
          <a:noFill/>
        </p:spPr>
        <p:txBody>
          <a:bodyPr wrap="square" rtlCol="0">
            <a:spAutoFit/>
          </a:bodyPr>
          <a:lstStyle/>
          <a:p>
            <a:pPr algn="ctr"/>
            <a:r>
              <a:rPr lang="da-DK" sz="1100" dirty="0">
                <a:solidFill>
                  <a:schemeClr val="tx2"/>
                </a:solidFill>
                <a:latin typeface="Verdana" panose="020B0604030504040204" pitchFamily="34" charset="0"/>
                <a:ea typeface="Verdana" panose="020B0604030504040204" pitchFamily="34" charset="0"/>
                <a:cs typeface="Verdana" panose="020B0604030504040204" pitchFamily="34" charset="0"/>
              </a:rPr>
              <a:t>Nuværende elever med uddannelsesaftale </a:t>
            </a:r>
          </a:p>
          <a:p>
            <a:pPr algn="ctr"/>
            <a:r>
              <a:rPr lang="da-DK" sz="1100" dirty="0">
                <a:solidFill>
                  <a:schemeClr val="tx2"/>
                </a:solidFill>
                <a:latin typeface="Verdana" panose="020B0604030504040204" pitchFamily="34" charset="0"/>
                <a:ea typeface="Verdana" panose="020B0604030504040204" pitchFamily="34" charset="0"/>
                <a:cs typeface="Verdana" panose="020B0604030504040204" pitchFamily="34" charset="0"/>
              </a:rPr>
              <a:t>(143)</a:t>
            </a:r>
          </a:p>
        </p:txBody>
      </p:sp>
    </p:spTree>
    <p:extLst>
      <p:ext uri="{BB962C8B-B14F-4D97-AF65-F5344CB8AC3E}">
        <p14:creationId xmlns:p14="http://schemas.microsoft.com/office/powerpoint/2010/main" val="633504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Tilrettelæggelse og prioritering af undervisningen</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153871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Løbende personlig feedback fastholder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6.1 viser, at 62 pct. af de nuværende elever og 74 pct. af dimittenderne er meget enige eller enige i, at de oplever at få personlig feedback på deres arbejde på skolen. 38 pct. af de frafaldne elever er enige heri. Der findes også en fremtrædende andel af de frafaldne elever på 34 pct., som har angivet, at de er meget uenige. Andelen blandt de nuværende elever og dimittenderne, som har angivet, at de er meget uenige eller uenige er hhv. 12 pct. og 8 pct.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Når man kun får en endelig bedømmelse og ikke løbende feedback på sit arbejde på skolen, er det svært at forbedre sig. Sådan udtrykker flere af de nuværende elever.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de frafaldne elever lader feedback eller mangel på samme ikke til at være uddannelsens største udfordring. Dog efterspørger flere af de adspurgte, at underviserne i højere grad er i stand til at differentiere feedback og undervisning, så de ‘stærkeste’ elever ikke overses i forsøget på at få alle 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var feedback ved nogle lærere, hvor man bare fik karakterer. Men ved andre fik man feedback, hvor man fik at vide, hvad man kunne have gjort bedre og ”havde I f.eks. overvejet det eller det her”. Tempoet var dog meget lavt, og jeg følte lidt at der blev undervist efter laveste fællesnævner, hvilket ikke var særlig motiverende for mig, som faktisk rigtig gerne ville uddannelsen, da jeg først var startet”</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Personlig feedback fra underviseren</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6: Tilrettelæggelse og prioritering af undervisningen</a:t>
            </a:r>
          </a:p>
        </p:txBody>
      </p:sp>
      <p:sp>
        <p:nvSpPr>
          <p:cNvPr id="15" name="Rektangel 14">
            <a:extLst>
              <a:ext uri="{FF2B5EF4-FFF2-40B4-BE49-F238E27FC236}">
                <a16:creationId xmlns:a16="http://schemas.microsoft.com/office/drawing/2014/main" id="{BD3E655C-6299-504C-A41A-95DC8DE25E9D}"/>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6.1: Jeg får personlig feedback på mit arbejde på skolen</a:t>
            </a:r>
          </a:p>
        </p:txBody>
      </p:sp>
      <p:cxnSp>
        <p:nvCxnSpPr>
          <p:cNvPr id="21" name="Lige forbindelse 20">
            <a:extLst>
              <a:ext uri="{FF2B5EF4-FFF2-40B4-BE49-F238E27FC236}">
                <a16:creationId xmlns:a16="http://schemas.microsoft.com/office/drawing/2014/main" id="{97F79C86-AE8A-5F47-B814-A3015D76C52C}"/>
              </a:ext>
            </a:extLst>
          </p:cNvPr>
          <p:cNvCxnSpPr>
            <a:cxnSpLocks/>
          </p:cNvCxnSpPr>
          <p:nvPr/>
        </p:nvCxnSpPr>
        <p:spPr>
          <a:xfrm flipV="1">
            <a:off x="6568323" y="1732728"/>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D6B1734D-C90A-274E-B18C-EECAB2BFF4B6}"/>
              </a:ext>
            </a:extLst>
          </p:cNvPr>
          <p:cNvSpPr/>
          <p:nvPr/>
        </p:nvSpPr>
        <p:spPr>
          <a:xfrm>
            <a:off x="6528617" y="172293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3" name="Diagram 22">
            <a:extLst>
              <a:ext uri="{FF2B5EF4-FFF2-40B4-BE49-F238E27FC236}">
                <a16:creationId xmlns:a16="http://schemas.microsoft.com/office/drawing/2014/main" id="{C24B87BD-2CD1-1748-AECF-FB9285FCA24B}"/>
              </a:ext>
            </a:extLst>
          </p:cNvPr>
          <p:cNvGraphicFramePr>
            <a:graphicFrameLocks/>
          </p:cNvGraphicFramePr>
          <p:nvPr/>
        </p:nvGraphicFramePr>
        <p:xfrm>
          <a:off x="6528617" y="2079450"/>
          <a:ext cx="5148909" cy="43086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5910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Få nuværende elever og dimittender mener, at der bliver brugt for meget tid på fraværsregistreringer og mentorordninger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Af figur 6.2 fremgår det, at 12 og 15 pct. af de nuværende elever og dimittender er meget enige eller enige i, at der bliver brugt for meget tid på fraværsregistrering og mentorordninger på uddannelserne. Blandt de frafaldne elever er denne andel 53 pct.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Litteraturstudiet gav flere perspektiver på dette tema. Det kan på den ene side blive opfattet som demotiverende, hvis det faglige indhold bliver nedprioriteret i undervisningen til fordel for fraværsregistrering. Dette kan ligeledes bidrage til den tidligere nævnte italesættelse af elever som ”</a:t>
            </a:r>
            <a:r>
              <a:rPr kumimoji="0" lang="da-DK" sz="1100" b="0" i="0" u="none" strike="noStrike" kern="1200" cap="none" spc="0" normalizeH="0" baseline="0" noProof="0" dirty="0" err="1">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drop-outs</a:t>
            </a: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meget tidligt på uddannelsen, hvilket kan have en negativ betydning i forbindelse med frafaldet.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På den anden side har mentor- og coachordninger ofte en meget positiv betydning for fastholdelsen af eleverne, da dette er med til at give eleverne en følelse af nærvær og anerkendelse. I forlængelse heraf udtrykker en uddannelseschef følgende: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er virkelig vigtigt ift. fastholdelse, at særligt de udfordrede elever oplever, at de kan komme til deres kontaktpersoner med stort som småt. At de får ros, anerkendelse og en kærlig men fast hånd i ryggen.”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Endvidere påpeges det af samme uddannelseschef, at det er helt centralt, at støttepersoner og mentorer fysisk er tæt på og ikke sidder på et kontor, der er gemt væk for eleverne.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Elevernes oplevelser af undervisningen på uddannelserne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6: Tilrettelæggelse og prioritering af undervisningen</a:t>
            </a:r>
          </a:p>
        </p:txBody>
      </p:sp>
      <p:sp>
        <p:nvSpPr>
          <p:cNvPr id="15" name="Rektangel 14">
            <a:extLst>
              <a:ext uri="{FF2B5EF4-FFF2-40B4-BE49-F238E27FC236}">
                <a16:creationId xmlns:a16="http://schemas.microsoft.com/office/drawing/2014/main" id="{BD3E655C-6299-504C-A41A-95DC8DE25E9D}"/>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6.2: Jeg synes, at der bliver brugt for meget tid på fraværs-registrering og mentorordninger</a:t>
            </a:r>
          </a:p>
        </p:txBody>
      </p:sp>
      <p:cxnSp>
        <p:nvCxnSpPr>
          <p:cNvPr id="21" name="Lige forbindelse 20">
            <a:extLst>
              <a:ext uri="{FF2B5EF4-FFF2-40B4-BE49-F238E27FC236}">
                <a16:creationId xmlns:a16="http://schemas.microsoft.com/office/drawing/2014/main" id="{97F79C86-AE8A-5F47-B814-A3015D76C52C}"/>
              </a:ext>
            </a:extLst>
          </p:cNvPr>
          <p:cNvCxnSpPr>
            <a:cxnSpLocks/>
          </p:cNvCxnSpPr>
          <p:nvPr/>
        </p:nvCxnSpPr>
        <p:spPr>
          <a:xfrm flipV="1">
            <a:off x="6603774" y="175598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D6B1734D-C90A-274E-B18C-EECAB2BFF4B6}"/>
              </a:ext>
            </a:extLst>
          </p:cNvPr>
          <p:cNvSpPr/>
          <p:nvPr/>
        </p:nvSpPr>
        <p:spPr>
          <a:xfrm>
            <a:off x="6528618" y="1768410"/>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3" name="Diagram 22">
            <a:extLst>
              <a:ext uri="{FF2B5EF4-FFF2-40B4-BE49-F238E27FC236}">
                <a16:creationId xmlns:a16="http://schemas.microsoft.com/office/drawing/2014/main" id="{2767D98D-9C2D-4341-8D48-722F88F720C9}"/>
              </a:ext>
            </a:extLst>
          </p:cNvPr>
          <p:cNvGraphicFramePr>
            <a:graphicFrameLocks/>
          </p:cNvGraphicFramePr>
          <p:nvPr/>
        </p:nvGraphicFramePr>
        <p:xfrm>
          <a:off x="6528617" y="2504803"/>
          <a:ext cx="5115145" cy="3875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6325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Om undersøgelsen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Denne rapport er udarbejdet på opdrag fra Transporterhvervets Uddannelser (TUR) og omhandler frafald på transporterhvervets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uddannelsesområde og specifikt, hvordan branchen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bedre kan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imødegå og reducere frafald generelt og særligt på lager-  og vejgodstransportuddannelserne.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Formål med undersøgelsen</a:t>
            </a:r>
          </a:p>
          <a:p>
            <a:pPr lvl="0" algn="just" fontAlgn="t">
              <a:defRPr/>
            </a:pPr>
            <a:r>
              <a:rPr lang="da-DK" sz="1100" dirty="0">
                <a:solidFill>
                  <a:srgbClr val="595959"/>
                </a:solidFill>
                <a:latin typeface="Verdana" panose="020B0604030504040204" pitchFamily="34" charset="0"/>
                <a:ea typeface="Verdana" panose="020B0604030504040204" pitchFamily="34" charset="0"/>
              </a:rPr>
              <a:t>Frafaldet fra områdets uddannelser er højt og udviklingen har været negativ over en periode. Konkret frafalder ca. halvdelen af de optagne på vejgodstransportuddannelsen, mens det for mindre end 10 år siden kun var hver femte.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Formålet med undersøgelsen er at etablere viden om forhold og indsatser, der vil kunne øge elevernes gennemførelse af den påbegyndte uddannelse.  </a:t>
            </a:r>
          </a:p>
          <a:p>
            <a:pPr lvl="0" algn="just" fontAlgn="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Undersøgelsens datakilder</a:t>
            </a:r>
          </a:p>
          <a:p>
            <a:pPr lvl="0" algn="just" fontAlgn="t">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Det samlede undersøgelsesforløb omfatter:</a:t>
            </a:r>
          </a:p>
          <a:p>
            <a:pPr marL="228600" lvl="0" indent="-228600" algn="just" fontAlgn="t">
              <a:buFontTx/>
              <a:buAutoNum type="alphaLcParenR"/>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Et litteraturstudie af dansk og nordisk forskning i frafald på erhvervsuddannelser samt eksempler på tiltag, der imødegår frafald. Heri indgår tre ekspertinterviews, der giver perspektiver på frafaldsproblematikken fra både et forskerperspektiv og et mere praktisk orienteret perspektiv. </a:t>
            </a:r>
          </a:p>
          <a:p>
            <a:pPr marL="228600" lvl="0" indent="-228600" algn="just" fontAlgn="t">
              <a:buFontTx/>
              <a:buAutoNum type="alphaLcParenR"/>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En spørgeskemaundersøgelse blandt nuværende elever, tidligere elever og frafaldne elever på transporterhvervets uddannelser. </a:t>
            </a:r>
          </a:p>
          <a:p>
            <a:pPr marL="228600" lvl="0" indent="-228600" algn="just" fontAlgn="t">
              <a:buFontTx/>
              <a:buAutoNum type="alphaLcParenR"/>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30 kvalitative interviews med 10 frafaldne elever, 10 undervisere og praktikvejledere samt 10 virksomheder i branchen. </a:t>
            </a:r>
          </a:p>
          <a:p>
            <a:pPr marL="228600" lvl="0" indent="-228600" algn="just" fontAlgn="t">
              <a:buFontTx/>
              <a:buAutoNum type="alphaLcParenR"/>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50 kvantitative telefoninterviews med virksomheder</a:t>
            </a:r>
          </a:p>
          <a:p>
            <a:pPr marL="228600" lvl="0" indent="-228600" algn="just" fontAlgn="t">
              <a:buFontTx/>
              <a:buAutoNum type="alphaLcParenR"/>
              <a:defRPr/>
            </a:pP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To institutionsbesøg, hvor undervisningen er blevet observeret, og hvor der ligeledes er blevet gennemført korte interviews med elever, lærere, vejledere og uddannelseschefer på institutionerne.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Indledning</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1: OM UNDERSØGELSEN</a:t>
            </a:r>
          </a:p>
        </p:txBody>
      </p:sp>
      <p:sp>
        <p:nvSpPr>
          <p:cNvPr id="12" name="Rektangel 11">
            <a:extLst>
              <a:ext uri="{FF2B5EF4-FFF2-40B4-BE49-F238E27FC236}">
                <a16:creationId xmlns:a16="http://schemas.microsoft.com/office/drawing/2014/main" id="{36DCCCFA-2ACE-0341-BAA5-ACAF0D70193F}"/>
              </a:ext>
            </a:extLst>
          </p:cNvPr>
          <p:cNvSpPr/>
          <p:nvPr/>
        </p:nvSpPr>
        <p:spPr>
          <a:xfrm>
            <a:off x="6624006" y="1760265"/>
            <a:ext cx="5039989" cy="4411325"/>
          </a:xfrm>
          <a:prstGeom prst="rect">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Læsevejledning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Denne rapport er opbygget således, at der først introduceres til undersøgelsens formål og datagrundlag. Herefter følger et samlende kapitel for undersøgelsens hovedkonklusioner.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Efterfølgende er rapporten struktureret </a:t>
            </a:r>
            <a:r>
              <a:rPr lang="da-DK" sz="1100"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i tematiske kapitler startende fra kapitel 3.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Det tredje kapitel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indeholder de vigtigste fokuspunkter fra forsker-og ekspertinterviews</a:t>
            </a:r>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 Det fjerde kapitel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afdækker eksisterende forskning om frafald på erhvervsuddannelser, mens det </a:t>
            </a:r>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femte kapitel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omhandler forventninger blandt lærere, elever og virksomheder. </a:t>
            </a:r>
          </a:p>
          <a:p>
            <a:pPr algn="just"/>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Rapportens sjette kapitel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omhandler tilrettelæggelse af undervisningen og elevernes oplevelse heraf. Dernæst følger det </a:t>
            </a:r>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syvende kapitel</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som fokuserer på lærepladsforløbet set fra hhv. lærlinges og virksomhedernes synspunkt. Dette er efterfulgt af </a:t>
            </a:r>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rapportens ottende kapitel</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 som stiller skarpt på det sociale miljø på uddannelserne. </a:t>
            </a:r>
          </a:p>
          <a:p>
            <a:pPr algn="just"/>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Det niende kapitel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afdækker årsager til- og løsninger til at reducere frafald, mens </a:t>
            </a:r>
            <a:r>
              <a:rPr lang="da-DK" sz="1100" i="1" dirty="0">
                <a:solidFill>
                  <a:srgbClr val="595959"/>
                </a:solidFill>
                <a:latin typeface="Verdana" panose="020B0604030504040204" pitchFamily="34" charset="0"/>
                <a:ea typeface="Verdana" panose="020B0604030504040204" pitchFamily="34" charset="0"/>
                <a:cs typeface="Verdana" panose="020B0604030504040204" pitchFamily="34" charset="0"/>
              </a:rPr>
              <a:t>rapportens tiende kapitel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omhandler elevernes valg af uddannelse. </a:t>
            </a:r>
          </a:p>
          <a:p>
            <a:pPr algn="just"/>
            <a:endPar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algn="just"/>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Slutteligt følger litteraturliste i bilag.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150044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Frafaldne elever savner flere fagligt relevante og / eller fysiske aktiviteter i undervisningen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6.3 viser, at hhv. 31 pct. og 36 pct. af de nuværende elever og dimittenderne er meget enige eller enige i, at de savner flere fagligt relevante aktiviteter i undervisningen. Andelen blandt de frafaldne elever er 57 pct.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Nedenunder viser figur 6.4 det samme mønster. 47 pct. af de nuværende elever og 42 pct. af dimittenderne er meget enige eller enige i, at de savner flere fysiske aktiviteter i undervisningen. Her er andelen blandt de frafaldne elever 67 pct.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Særligt mangel på fagligt relevante og motiverende aktiviteter samt spildtid i undervisningen fremhæves blandt frafaldne elever i de kvalitative interviews og blandt nuværende elever og dimittender, som deltog i den afholdte idé- og udviklingsworkshop.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Elevernes oplevelser af undervisningen på uddannelserne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6: Tilrettelæggelse og prioritering af undervisningen</a:t>
            </a:r>
          </a:p>
        </p:txBody>
      </p:sp>
      <p:sp>
        <p:nvSpPr>
          <p:cNvPr id="15" name="Rektangel 14">
            <a:extLst>
              <a:ext uri="{FF2B5EF4-FFF2-40B4-BE49-F238E27FC236}">
                <a16:creationId xmlns:a16="http://schemas.microsoft.com/office/drawing/2014/main" id="{BD3E655C-6299-504C-A41A-95DC8DE25E9D}"/>
              </a:ext>
            </a:extLst>
          </p:cNvPr>
          <p:cNvSpPr/>
          <p:nvPr/>
        </p:nvSpPr>
        <p:spPr>
          <a:xfrm>
            <a:off x="6528619" y="36780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6.4: Jeg savner flere fysiske aktiviteter i undervisningen</a:t>
            </a:r>
          </a:p>
        </p:txBody>
      </p:sp>
      <p:cxnSp>
        <p:nvCxnSpPr>
          <p:cNvPr id="21" name="Lige forbindelse 20">
            <a:extLst>
              <a:ext uri="{FF2B5EF4-FFF2-40B4-BE49-F238E27FC236}">
                <a16:creationId xmlns:a16="http://schemas.microsoft.com/office/drawing/2014/main" id="{97F79C86-AE8A-5F47-B814-A3015D76C52C}"/>
              </a:ext>
            </a:extLst>
          </p:cNvPr>
          <p:cNvCxnSpPr>
            <a:cxnSpLocks/>
          </p:cNvCxnSpPr>
          <p:nvPr/>
        </p:nvCxnSpPr>
        <p:spPr>
          <a:xfrm flipV="1">
            <a:off x="6644502" y="4060145"/>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D6B1734D-C90A-274E-B18C-EECAB2BFF4B6}"/>
              </a:ext>
            </a:extLst>
          </p:cNvPr>
          <p:cNvSpPr/>
          <p:nvPr/>
        </p:nvSpPr>
        <p:spPr>
          <a:xfrm>
            <a:off x="6528618" y="4033825"/>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5" name="Diagram 24">
            <a:extLst>
              <a:ext uri="{FF2B5EF4-FFF2-40B4-BE49-F238E27FC236}">
                <a16:creationId xmlns:a16="http://schemas.microsoft.com/office/drawing/2014/main" id="{D3204628-8BDA-3248-861E-8FA7B7FD8135}"/>
              </a:ext>
            </a:extLst>
          </p:cNvPr>
          <p:cNvGraphicFramePr>
            <a:graphicFrameLocks/>
          </p:cNvGraphicFramePr>
          <p:nvPr/>
        </p:nvGraphicFramePr>
        <p:xfrm>
          <a:off x="6491287" y="4151767"/>
          <a:ext cx="5149849" cy="2264908"/>
        </p:xfrm>
        <a:graphic>
          <a:graphicData uri="http://schemas.openxmlformats.org/drawingml/2006/chart">
            <c:chart xmlns:c="http://schemas.openxmlformats.org/drawingml/2006/chart" xmlns:r="http://schemas.openxmlformats.org/officeDocument/2006/relationships" r:id="rId4"/>
          </a:graphicData>
        </a:graphic>
      </p:graphicFrame>
      <p:sp>
        <p:nvSpPr>
          <p:cNvPr id="23" name="Rektangel 22">
            <a:extLst>
              <a:ext uri="{FF2B5EF4-FFF2-40B4-BE49-F238E27FC236}">
                <a16:creationId xmlns:a16="http://schemas.microsoft.com/office/drawing/2014/main" id="{DABF9F80-F1B2-9A4D-9518-57E6CF5AAC7C}"/>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6.3: Jeg savner flere fagligt relevante aktiviteter i undervisningen</a:t>
            </a:r>
          </a:p>
        </p:txBody>
      </p:sp>
      <p:cxnSp>
        <p:nvCxnSpPr>
          <p:cNvPr id="24" name="Lige forbindelse 23">
            <a:extLst>
              <a:ext uri="{FF2B5EF4-FFF2-40B4-BE49-F238E27FC236}">
                <a16:creationId xmlns:a16="http://schemas.microsoft.com/office/drawing/2014/main" id="{34F6FE40-B36C-314D-A01A-94EAAC01B48E}"/>
              </a:ext>
            </a:extLst>
          </p:cNvPr>
          <p:cNvCxnSpPr>
            <a:cxnSpLocks/>
          </p:cNvCxnSpPr>
          <p:nvPr/>
        </p:nvCxnSpPr>
        <p:spPr>
          <a:xfrm flipV="1">
            <a:off x="6601147" y="176542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6" name="Rektangel 25">
            <a:extLst>
              <a:ext uri="{FF2B5EF4-FFF2-40B4-BE49-F238E27FC236}">
                <a16:creationId xmlns:a16="http://schemas.microsoft.com/office/drawing/2014/main" id="{09BCE02A-8685-814F-B404-746C32BA6CF2}"/>
              </a:ext>
            </a:extLst>
          </p:cNvPr>
          <p:cNvSpPr/>
          <p:nvPr/>
        </p:nvSpPr>
        <p:spPr>
          <a:xfrm>
            <a:off x="6546216" y="1727139"/>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7" name="Diagram 26">
            <a:extLst>
              <a:ext uri="{FF2B5EF4-FFF2-40B4-BE49-F238E27FC236}">
                <a16:creationId xmlns:a16="http://schemas.microsoft.com/office/drawing/2014/main" id="{5EA91151-7DA1-BB41-B429-F9BAD37F2923}"/>
              </a:ext>
            </a:extLst>
          </p:cNvPr>
          <p:cNvGraphicFramePr>
            <a:graphicFrameLocks/>
          </p:cNvGraphicFramePr>
          <p:nvPr/>
        </p:nvGraphicFramePr>
        <p:xfrm>
          <a:off x="6491287" y="1869421"/>
          <a:ext cx="5149849" cy="1881135"/>
        </p:xfrm>
        <a:graphic>
          <a:graphicData uri="http://schemas.openxmlformats.org/drawingml/2006/chart">
            <c:chart xmlns:c="http://schemas.openxmlformats.org/drawingml/2006/chart" xmlns:r="http://schemas.openxmlformats.org/officeDocument/2006/relationships" r:id="rId5"/>
          </a:graphicData>
        </a:graphic>
      </p:graphicFrame>
      <p:grpSp>
        <p:nvGrpSpPr>
          <p:cNvPr id="28" name="Gruppe 27">
            <a:extLst>
              <a:ext uri="{FF2B5EF4-FFF2-40B4-BE49-F238E27FC236}">
                <a16:creationId xmlns:a16="http://schemas.microsoft.com/office/drawing/2014/main" id="{F29817B6-D97D-D444-97EE-1D4E553F0A93}"/>
              </a:ext>
            </a:extLst>
          </p:cNvPr>
          <p:cNvGrpSpPr/>
          <p:nvPr/>
        </p:nvGrpSpPr>
        <p:grpSpPr>
          <a:xfrm>
            <a:off x="604751" y="4230040"/>
            <a:ext cx="4942748" cy="2298526"/>
            <a:chOff x="4842083" y="2170532"/>
            <a:chExt cx="4942748" cy="2298526"/>
          </a:xfrm>
        </p:grpSpPr>
        <p:sp>
          <p:nvSpPr>
            <p:cNvPr id="29" name="Tekstfelt 28">
              <a:extLst>
                <a:ext uri="{FF2B5EF4-FFF2-40B4-BE49-F238E27FC236}">
                  <a16:creationId xmlns:a16="http://schemas.microsoft.com/office/drawing/2014/main" id="{966D770D-3C30-2147-AD92-B7F795ED244D}"/>
                </a:ext>
              </a:extLst>
            </p:cNvPr>
            <p:cNvSpPr txBox="1"/>
            <p:nvPr/>
          </p:nvSpPr>
          <p:spPr>
            <a:xfrm>
              <a:off x="5266827" y="2170532"/>
              <a:ext cx="4518004" cy="600164"/>
            </a:xfrm>
            <a:prstGeom prst="wedgeRectCallout">
              <a:avLst>
                <a:gd name="adj1" fmla="val -38865"/>
                <a:gd name="adj2" fmla="val 65890"/>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”……når der kom et nyt hold ind efter 10 uger, så gentog opgaverne sig, uden fornyelse af nogen art. Jeg oplevede, at lærerne ikke havde nogle relevante opgaver til os”</a:t>
              </a:r>
            </a:p>
          </p:txBody>
        </p:sp>
        <p:sp>
          <p:nvSpPr>
            <p:cNvPr id="30" name="Tekstfelt 29">
              <a:extLst>
                <a:ext uri="{FF2B5EF4-FFF2-40B4-BE49-F238E27FC236}">
                  <a16:creationId xmlns:a16="http://schemas.microsoft.com/office/drawing/2014/main" id="{0BBF15A9-7143-D940-91E5-5C1853C7BA60}"/>
                </a:ext>
              </a:extLst>
            </p:cNvPr>
            <p:cNvSpPr txBox="1"/>
            <p:nvPr/>
          </p:nvSpPr>
          <p:spPr>
            <a:xfrm>
              <a:off x="4842083" y="4253614"/>
              <a:ext cx="103174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1" name="Grafik 30" descr="Kvinde med massiv udfyldning">
              <a:extLst>
                <a:ext uri="{FF2B5EF4-FFF2-40B4-BE49-F238E27FC236}">
                  <a16:creationId xmlns:a16="http://schemas.microsoft.com/office/drawing/2014/main" id="{C4ED1E98-F950-E04A-A947-59F9B4C0D5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6855" y="2851035"/>
              <a:ext cx="572400" cy="572400"/>
            </a:xfrm>
            <a:prstGeom prst="rect">
              <a:avLst/>
            </a:prstGeom>
          </p:spPr>
        </p:pic>
      </p:grpSp>
      <p:sp>
        <p:nvSpPr>
          <p:cNvPr id="34" name="Tekstfelt 33">
            <a:extLst>
              <a:ext uri="{FF2B5EF4-FFF2-40B4-BE49-F238E27FC236}">
                <a16:creationId xmlns:a16="http://schemas.microsoft.com/office/drawing/2014/main" id="{83155189-10EB-2B4F-83CF-C8FE9B7E9B2F}"/>
              </a:ext>
            </a:extLst>
          </p:cNvPr>
          <p:cNvSpPr txBox="1"/>
          <p:nvPr/>
        </p:nvSpPr>
        <p:spPr>
          <a:xfrm>
            <a:off x="870887" y="5471026"/>
            <a:ext cx="8446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nvGrpSpPr>
          <p:cNvPr id="2" name="Gruppe 1">
            <a:extLst>
              <a:ext uri="{FF2B5EF4-FFF2-40B4-BE49-F238E27FC236}">
                <a16:creationId xmlns:a16="http://schemas.microsoft.com/office/drawing/2014/main" id="{B1C1BEBE-193C-2545-BE32-CA428ED9EA2E}"/>
              </a:ext>
            </a:extLst>
          </p:cNvPr>
          <p:cNvGrpSpPr/>
          <p:nvPr/>
        </p:nvGrpSpPr>
        <p:grpSpPr>
          <a:xfrm>
            <a:off x="1715154" y="5011037"/>
            <a:ext cx="3832345" cy="1468398"/>
            <a:chOff x="1715154" y="5011037"/>
            <a:chExt cx="3832345" cy="1468398"/>
          </a:xfrm>
        </p:grpSpPr>
        <p:sp>
          <p:nvSpPr>
            <p:cNvPr id="32" name="Rektangel 6">
              <a:extLst>
                <a:ext uri="{FF2B5EF4-FFF2-40B4-BE49-F238E27FC236}">
                  <a16:creationId xmlns:a16="http://schemas.microsoft.com/office/drawing/2014/main" id="{C38F799A-1053-F943-9F07-A1F38F2D3159}"/>
                </a:ext>
              </a:extLst>
            </p:cNvPr>
            <p:cNvSpPr/>
            <p:nvPr/>
          </p:nvSpPr>
          <p:spPr>
            <a:xfrm>
              <a:off x="2747526" y="5011037"/>
              <a:ext cx="2799973" cy="1264503"/>
            </a:xfrm>
            <a:prstGeom prst="wedgeRectCallout">
              <a:avLst>
                <a:gd name="adj1" fmla="val -63311"/>
                <a:gd name="adj2" fmla="val 22049"/>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”Meget af det, vi havde, var at man fik udleveret et papir i undervisningen, og det er ikke særligt motiverende. Efter fem minutter kunne nogle af eleverne ligge papiret væk. Der var så meget spildtid i undervisningen”. </a:t>
              </a:r>
            </a:p>
          </p:txBody>
        </p:sp>
        <p:pic>
          <p:nvPicPr>
            <p:cNvPr id="33" name="Grafik 32" descr="Kvinde med massiv udfyldning">
              <a:extLst>
                <a:ext uri="{FF2B5EF4-FFF2-40B4-BE49-F238E27FC236}">
                  <a16:creationId xmlns:a16="http://schemas.microsoft.com/office/drawing/2014/main" id="{0529FEE8-9DF1-FD49-842C-B2DDC381C8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5441" y="5676525"/>
              <a:ext cx="572400" cy="572400"/>
            </a:xfrm>
            <a:prstGeom prst="rect">
              <a:avLst/>
            </a:prstGeom>
          </p:spPr>
        </p:pic>
        <p:sp>
          <p:nvSpPr>
            <p:cNvPr id="36" name="Tekstfelt 35">
              <a:extLst>
                <a:ext uri="{FF2B5EF4-FFF2-40B4-BE49-F238E27FC236}">
                  <a16:creationId xmlns:a16="http://schemas.microsoft.com/office/drawing/2014/main" id="{0CB014A9-E436-F74D-8DF1-98D509964088}"/>
                </a:ext>
              </a:extLst>
            </p:cNvPr>
            <p:cNvSpPr txBox="1"/>
            <p:nvPr/>
          </p:nvSpPr>
          <p:spPr>
            <a:xfrm>
              <a:off x="1715154" y="6233214"/>
              <a:ext cx="84461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Dimittend</a:t>
              </a:r>
            </a:p>
          </p:txBody>
        </p:sp>
      </p:grpSp>
    </p:spTree>
    <p:extLst>
      <p:ext uri="{BB962C8B-B14F-4D97-AF65-F5344CB8AC3E}">
        <p14:creationId xmlns:p14="http://schemas.microsoft.com/office/powerpoint/2010/main" val="3950683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5308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Praksisnær undervisning skal prioriteres</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Både lærere og elever har i de kvalitative interviews givet udtryk for, at der opstår et større engagement i klasserne i en praksisnær- og anvendelsesorienteret undervisning. Hvis undervisningen bliver for teoretisk og praksisfjern, kan dette modsat føre til manglende engagement og øget brug af mobiltelefoner i undervisningen.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6.5 viser, at 70 pct. af de nuværende elever, er meget enige eller enige i, at undervisningen er tæt forbundet med praksis.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dimittenderne er 66 pct.</a:t>
            </a: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meget enige eller enige i ovenstående, mens der blandt de frafaldne er 39 pct., som erklærer sig meget enige eller enige i, at undervisningen var tæt forbundet med praksis. Blandt frafaldne elever bliver der i de kvalitative interviews også peget på udfordringer med manglende kobling til virkeligheden, hvilket for flere har ført til lav motivation i undervisningen.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”Underviserne havde lidt en indstillingen om, at man bare skal ud og vise, hvad man kan. Al det skole/computer-fis havde de lidt svært ved at forholde sig til. Det var også svært at forstå, hvorfor vi skulle have matematik eller dansk. Geografi gav f.eks. fin mening ift. at lave ruteplaner, men skal vi virkelig sidde og lære om alle mulige danskfaglige begreber i vores fag?”</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Her blev det også påpeget af andre elever, at de havde en oplevelse af, at mere praktisk undervisning i mindre hold også kunne medvirke til at skabe et bedre sammenhold i klassen.</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Elevernes oplevelser af undervisningen på uddannelserne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6: Tilrettelæggelse og prioritering af undervisningen</a:t>
            </a:r>
          </a:p>
        </p:txBody>
      </p:sp>
      <p:sp>
        <p:nvSpPr>
          <p:cNvPr id="15" name="Rektangel 14">
            <a:extLst>
              <a:ext uri="{FF2B5EF4-FFF2-40B4-BE49-F238E27FC236}">
                <a16:creationId xmlns:a16="http://schemas.microsoft.com/office/drawing/2014/main" id="{BD3E655C-6299-504C-A41A-95DC8DE25E9D}"/>
              </a:ext>
            </a:extLst>
          </p:cNvPr>
          <p:cNvSpPr/>
          <p:nvPr/>
        </p:nvSpPr>
        <p:spPr>
          <a:xfrm>
            <a:off x="6528619" y="282267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6.5: Jeg synes, at undervisningen er tæt forbundet med praksis</a:t>
            </a:r>
          </a:p>
        </p:txBody>
      </p:sp>
      <p:cxnSp>
        <p:nvCxnSpPr>
          <p:cNvPr id="21" name="Lige forbindelse 20">
            <a:extLst>
              <a:ext uri="{FF2B5EF4-FFF2-40B4-BE49-F238E27FC236}">
                <a16:creationId xmlns:a16="http://schemas.microsoft.com/office/drawing/2014/main" id="{97F79C86-AE8A-5F47-B814-A3015D76C52C}"/>
              </a:ext>
            </a:extLst>
          </p:cNvPr>
          <p:cNvCxnSpPr>
            <a:cxnSpLocks/>
          </p:cNvCxnSpPr>
          <p:nvPr/>
        </p:nvCxnSpPr>
        <p:spPr>
          <a:xfrm flipV="1">
            <a:off x="6601149" y="3226139"/>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D6B1734D-C90A-274E-B18C-EECAB2BFF4B6}"/>
              </a:ext>
            </a:extLst>
          </p:cNvPr>
          <p:cNvSpPr/>
          <p:nvPr/>
        </p:nvSpPr>
        <p:spPr>
          <a:xfrm>
            <a:off x="6528618" y="322446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5" name="Diagram 24">
            <a:extLst>
              <a:ext uri="{FF2B5EF4-FFF2-40B4-BE49-F238E27FC236}">
                <a16:creationId xmlns:a16="http://schemas.microsoft.com/office/drawing/2014/main" id="{A21B4A93-79F0-6247-9502-D093D7380794}"/>
              </a:ext>
            </a:extLst>
          </p:cNvPr>
          <p:cNvGraphicFramePr>
            <a:graphicFrameLocks/>
          </p:cNvGraphicFramePr>
          <p:nvPr/>
        </p:nvGraphicFramePr>
        <p:xfrm>
          <a:off x="6491288" y="3323027"/>
          <a:ext cx="5149850" cy="3093648"/>
        </p:xfrm>
        <a:graphic>
          <a:graphicData uri="http://schemas.openxmlformats.org/drawingml/2006/chart">
            <c:chart xmlns:c="http://schemas.openxmlformats.org/drawingml/2006/chart" xmlns:r="http://schemas.openxmlformats.org/officeDocument/2006/relationships" r:id="rId4"/>
          </a:graphicData>
        </a:graphic>
      </p:graphicFrame>
      <p:sp>
        <p:nvSpPr>
          <p:cNvPr id="27" name="Rektangel 26">
            <a:extLst>
              <a:ext uri="{FF2B5EF4-FFF2-40B4-BE49-F238E27FC236}">
                <a16:creationId xmlns:a16="http://schemas.microsoft.com/office/drawing/2014/main" id="{1DC9B1E8-FA67-8047-8DC2-420755A7FF8E}"/>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kunne være fedt med mere praktisk undervisning, og at man måske deler klasserne op i lidt mindre grupper for at lave et sammenhold.”</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Ved de to afholdte institutionsbesøg har det ligeledes stået klart, at eleverne ved praktisk undervisning er mere engagerede og deltagende end ved teoretisk undervisning. </a:t>
            </a:r>
          </a:p>
        </p:txBody>
      </p:sp>
    </p:spTree>
    <p:extLst>
      <p:ext uri="{BB962C8B-B14F-4D97-AF65-F5344CB8AC3E}">
        <p14:creationId xmlns:p14="http://schemas.microsoft.com/office/powerpoint/2010/main" val="3059481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Enighed om at fastholdelse ikke må ske for enhver pris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Både elever, undervisere og uddannelseschefer har pointeret, at fastholdelse af elever ikke må ske for enhver pris. Fastholdelse af en enkelt elev må således aldrig blive på bekostning af, at motiverede elever trækkes ned, eller at kvaliteten af uddannelserne sænkes. I de kvalitative interviews beskriver flere frafaldne elever, hvilken indvirkning det har haft på dem at omgås uengagerede elever: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Den pågældende frafaldne elev kommer desuden med et forslag til, hvordan man kunne have løst problematikken: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Problematikken med at fastholde så mange elever som muligt i uddannelse påpeges ligeledes under workshop med nuværende elever samt dimittender. Figur 6.6 viser, at hhv. 26 pct. af de nuværende elever og 36 pct. af dimittenderne er meget enige eller enige i, at der var elever i vedkommendes klasse, som ikke havde planer om at gennemføre uddannelsen. Blandt de frafaldne elever, er denne andel 48 pct. </a:t>
            </a: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Ikke fastholdelse for enhver pris </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6: Tilrettelæggelse og prioritering af undervisningen</a:t>
            </a:r>
          </a:p>
        </p:txBody>
      </p:sp>
      <p:sp>
        <p:nvSpPr>
          <p:cNvPr id="15" name="Rektangel 14">
            <a:extLst>
              <a:ext uri="{FF2B5EF4-FFF2-40B4-BE49-F238E27FC236}">
                <a16:creationId xmlns:a16="http://schemas.microsoft.com/office/drawing/2014/main" id="{BD3E655C-6299-504C-A41A-95DC8DE25E9D}"/>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Rektangel 21">
            <a:extLst>
              <a:ext uri="{FF2B5EF4-FFF2-40B4-BE49-F238E27FC236}">
                <a16:creationId xmlns:a16="http://schemas.microsoft.com/office/drawing/2014/main" id="{D6B1734D-C90A-274E-B18C-EECAB2BFF4B6}"/>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Rektangel 20">
            <a:extLst>
              <a:ext uri="{FF2B5EF4-FFF2-40B4-BE49-F238E27FC236}">
                <a16:creationId xmlns:a16="http://schemas.microsoft.com/office/drawing/2014/main" id="{2E36A0D8-D51C-7B46-B807-6BF055663236}"/>
              </a:ext>
            </a:extLst>
          </p:cNvPr>
          <p:cNvSpPr/>
          <p:nvPr/>
        </p:nvSpPr>
        <p:spPr>
          <a:xfrm>
            <a:off x="6551682" y="3180150"/>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6.6: Der var elever i min klasse, som ikke havde planer om at gennemføre uddannelsen</a:t>
            </a:r>
          </a:p>
        </p:txBody>
      </p:sp>
      <p:cxnSp>
        <p:nvCxnSpPr>
          <p:cNvPr id="23" name="Lige forbindelse 22">
            <a:extLst>
              <a:ext uri="{FF2B5EF4-FFF2-40B4-BE49-F238E27FC236}">
                <a16:creationId xmlns:a16="http://schemas.microsoft.com/office/drawing/2014/main" id="{76AA7A18-6A8C-E140-9786-30BA017A7F0F}"/>
              </a:ext>
            </a:extLst>
          </p:cNvPr>
          <p:cNvCxnSpPr>
            <a:cxnSpLocks/>
          </p:cNvCxnSpPr>
          <p:nvPr/>
        </p:nvCxnSpPr>
        <p:spPr>
          <a:xfrm flipV="1">
            <a:off x="6612534" y="359573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4" name="Rektangel 23">
            <a:extLst>
              <a:ext uri="{FF2B5EF4-FFF2-40B4-BE49-F238E27FC236}">
                <a16:creationId xmlns:a16="http://schemas.microsoft.com/office/drawing/2014/main" id="{BA95388C-80A4-6049-AC82-68C66FB37EF5}"/>
              </a:ext>
            </a:extLst>
          </p:cNvPr>
          <p:cNvSpPr/>
          <p:nvPr/>
        </p:nvSpPr>
        <p:spPr>
          <a:xfrm>
            <a:off x="6621708" y="362895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5" name="Diagram 24">
            <a:extLst>
              <a:ext uri="{FF2B5EF4-FFF2-40B4-BE49-F238E27FC236}">
                <a16:creationId xmlns:a16="http://schemas.microsoft.com/office/drawing/2014/main" id="{8339BC9C-D40A-4D4E-8EF4-646FA116A19B}"/>
              </a:ext>
            </a:extLst>
          </p:cNvPr>
          <p:cNvGraphicFramePr>
            <a:graphicFrameLocks/>
          </p:cNvGraphicFramePr>
          <p:nvPr/>
        </p:nvGraphicFramePr>
        <p:xfrm>
          <a:off x="6528617" y="3806198"/>
          <a:ext cx="5077316" cy="2469341"/>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uppe 25">
            <a:extLst>
              <a:ext uri="{FF2B5EF4-FFF2-40B4-BE49-F238E27FC236}">
                <a16:creationId xmlns:a16="http://schemas.microsoft.com/office/drawing/2014/main" id="{E9D8B73C-A422-6A4A-BB4F-2AF6EE143592}"/>
              </a:ext>
            </a:extLst>
          </p:cNvPr>
          <p:cNvGrpSpPr/>
          <p:nvPr/>
        </p:nvGrpSpPr>
        <p:grpSpPr>
          <a:xfrm>
            <a:off x="6391101" y="1287356"/>
            <a:ext cx="5200571" cy="975196"/>
            <a:chOff x="603658" y="3496340"/>
            <a:chExt cx="5200571" cy="975196"/>
          </a:xfrm>
        </p:grpSpPr>
        <p:grpSp>
          <p:nvGrpSpPr>
            <p:cNvPr id="27" name="Gruppe 26">
              <a:extLst>
                <a:ext uri="{FF2B5EF4-FFF2-40B4-BE49-F238E27FC236}">
                  <a16:creationId xmlns:a16="http://schemas.microsoft.com/office/drawing/2014/main" id="{E5B04F7F-0C28-C54A-8F17-B69E69E2DF0F}"/>
                </a:ext>
              </a:extLst>
            </p:cNvPr>
            <p:cNvGrpSpPr/>
            <p:nvPr/>
          </p:nvGrpSpPr>
          <p:grpSpPr>
            <a:xfrm>
              <a:off x="603658" y="3568241"/>
              <a:ext cx="5200571" cy="903295"/>
              <a:chOff x="3404473" y="4453602"/>
              <a:chExt cx="4707784" cy="903295"/>
            </a:xfrm>
          </p:grpSpPr>
          <p:sp>
            <p:nvSpPr>
              <p:cNvPr id="29" name="Tekstfelt 28">
                <a:extLst>
                  <a:ext uri="{FF2B5EF4-FFF2-40B4-BE49-F238E27FC236}">
                    <a16:creationId xmlns:a16="http://schemas.microsoft.com/office/drawing/2014/main" id="{5C36FB7E-8FD5-624A-AD12-DCB0B51FCBA9}"/>
                  </a:ext>
                </a:extLst>
              </p:cNvPr>
              <p:cNvSpPr txBox="1"/>
              <p:nvPr/>
            </p:nvSpPr>
            <p:spPr>
              <a:xfrm>
                <a:off x="4502903" y="4453602"/>
                <a:ext cx="3609354" cy="861774"/>
              </a:xfrm>
              <a:prstGeom prst="wedgeRectCallout">
                <a:avLst>
                  <a:gd name="adj1" fmla="val -59527"/>
                  <a:gd name="adj2" fmla="val -227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kan blive en farlig tanke at skulle holde så mange i uddannelse som muligt. Nogle tager uddannelsen bare for at tage uddannelsen, og det ødelægger det for de andre. Det kan virke demotiverende for andre elever, og de har også tendens til at forstyrre og ødelægge”. </a:t>
                </a:r>
                <a:endParaRPr kumimoji="0" lang="da-DK" sz="10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 name="Tekstfelt 29">
                <a:extLst>
                  <a:ext uri="{FF2B5EF4-FFF2-40B4-BE49-F238E27FC236}">
                    <a16:creationId xmlns:a16="http://schemas.microsoft.com/office/drawing/2014/main" id="{4B4F2227-C18B-8C45-AB6D-B1027EE5162A}"/>
                  </a:ext>
                </a:extLst>
              </p:cNvPr>
              <p:cNvSpPr txBox="1"/>
              <p:nvPr/>
            </p:nvSpPr>
            <p:spPr>
              <a:xfrm>
                <a:off x="3404473" y="4956787"/>
                <a:ext cx="10903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Nuværende elev</a:t>
                </a:r>
              </a:p>
            </p:txBody>
          </p:sp>
        </p:grpSp>
        <p:pic>
          <p:nvPicPr>
            <p:cNvPr id="28" name="Grafik 27" descr="Kvinde med massiv udfyldning">
              <a:extLst>
                <a:ext uri="{FF2B5EF4-FFF2-40B4-BE49-F238E27FC236}">
                  <a16:creationId xmlns:a16="http://schemas.microsoft.com/office/drawing/2014/main" id="{EEE907EC-1EB0-9A4E-8079-C9D0B1EBF0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679" y="3496340"/>
              <a:ext cx="572400" cy="572400"/>
            </a:xfrm>
            <a:prstGeom prst="rect">
              <a:avLst/>
            </a:prstGeom>
          </p:spPr>
        </p:pic>
      </p:grpSp>
      <p:grpSp>
        <p:nvGrpSpPr>
          <p:cNvPr id="31" name="Gruppe 30">
            <a:extLst>
              <a:ext uri="{FF2B5EF4-FFF2-40B4-BE49-F238E27FC236}">
                <a16:creationId xmlns:a16="http://schemas.microsoft.com/office/drawing/2014/main" id="{094ED1C6-7AB2-A644-BEEB-A801503C2860}"/>
              </a:ext>
            </a:extLst>
          </p:cNvPr>
          <p:cNvGrpSpPr/>
          <p:nvPr/>
        </p:nvGrpSpPr>
        <p:grpSpPr>
          <a:xfrm>
            <a:off x="6391101" y="2212009"/>
            <a:ext cx="5200571" cy="821307"/>
            <a:chOff x="603658" y="3377072"/>
            <a:chExt cx="5200571" cy="821307"/>
          </a:xfrm>
        </p:grpSpPr>
        <p:grpSp>
          <p:nvGrpSpPr>
            <p:cNvPr id="32" name="Gruppe 31">
              <a:extLst>
                <a:ext uri="{FF2B5EF4-FFF2-40B4-BE49-F238E27FC236}">
                  <a16:creationId xmlns:a16="http://schemas.microsoft.com/office/drawing/2014/main" id="{5A73323D-D1A2-0E42-A07B-B5BC98C102A2}"/>
                </a:ext>
              </a:extLst>
            </p:cNvPr>
            <p:cNvGrpSpPr/>
            <p:nvPr/>
          </p:nvGrpSpPr>
          <p:grpSpPr>
            <a:xfrm>
              <a:off x="603658" y="3568241"/>
              <a:ext cx="5200571" cy="630138"/>
              <a:chOff x="3404473" y="4453602"/>
              <a:chExt cx="4707784" cy="630138"/>
            </a:xfrm>
          </p:grpSpPr>
          <p:sp>
            <p:nvSpPr>
              <p:cNvPr id="34" name="Tekstfelt 33">
                <a:extLst>
                  <a:ext uri="{FF2B5EF4-FFF2-40B4-BE49-F238E27FC236}">
                    <a16:creationId xmlns:a16="http://schemas.microsoft.com/office/drawing/2014/main" id="{D6F110CE-93CC-464C-9334-7C5345F9D92D}"/>
                  </a:ext>
                </a:extLst>
              </p:cNvPr>
              <p:cNvSpPr txBox="1"/>
              <p:nvPr/>
            </p:nvSpPr>
            <p:spPr>
              <a:xfrm>
                <a:off x="4502903" y="4453602"/>
                <a:ext cx="3609354" cy="553998"/>
              </a:xfrm>
              <a:prstGeom prst="wedgeRectCallout">
                <a:avLst>
                  <a:gd name="adj1" fmla="val -59527"/>
                  <a:gd name="adj2" fmla="val -227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er en alt for afslappet holdning til eleverne. Der er ingen konsekvenser ved ikke at følge med eller at være ligeglad, man kan få et chok over, hvad lærerne tolererer” </a:t>
                </a:r>
              </a:p>
            </p:txBody>
          </p:sp>
          <p:sp>
            <p:nvSpPr>
              <p:cNvPr id="35" name="Tekstfelt 34">
                <a:extLst>
                  <a:ext uri="{FF2B5EF4-FFF2-40B4-BE49-F238E27FC236}">
                    <a16:creationId xmlns:a16="http://schemas.microsoft.com/office/drawing/2014/main" id="{FFD50D67-6C6F-9D48-9645-0E5FAF26F391}"/>
                  </a:ext>
                </a:extLst>
              </p:cNvPr>
              <p:cNvSpPr txBox="1"/>
              <p:nvPr/>
            </p:nvSpPr>
            <p:spPr>
              <a:xfrm>
                <a:off x="3404473" y="4837519"/>
                <a:ext cx="109031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Dimittend</a:t>
                </a:r>
              </a:p>
            </p:txBody>
          </p:sp>
        </p:grpSp>
        <p:pic>
          <p:nvPicPr>
            <p:cNvPr id="33" name="Grafik 32" descr="Kvinde med massiv udfyldning">
              <a:extLst>
                <a:ext uri="{FF2B5EF4-FFF2-40B4-BE49-F238E27FC236}">
                  <a16:creationId xmlns:a16="http://schemas.microsoft.com/office/drawing/2014/main" id="{C17F68C9-D650-A646-AC3E-341804BCE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679" y="3377072"/>
              <a:ext cx="572400" cy="572400"/>
            </a:xfrm>
            <a:prstGeom prst="rect">
              <a:avLst/>
            </a:prstGeom>
          </p:spPr>
        </p:pic>
      </p:grpSp>
      <p:grpSp>
        <p:nvGrpSpPr>
          <p:cNvPr id="36" name="Gruppe 35">
            <a:extLst>
              <a:ext uri="{FF2B5EF4-FFF2-40B4-BE49-F238E27FC236}">
                <a16:creationId xmlns:a16="http://schemas.microsoft.com/office/drawing/2014/main" id="{D8E83E5C-8E32-4641-AA78-FBA70689A8D8}"/>
              </a:ext>
            </a:extLst>
          </p:cNvPr>
          <p:cNvGrpSpPr/>
          <p:nvPr/>
        </p:nvGrpSpPr>
        <p:grpSpPr>
          <a:xfrm>
            <a:off x="374701" y="4276462"/>
            <a:ext cx="5200571" cy="975196"/>
            <a:chOff x="603658" y="3496340"/>
            <a:chExt cx="5200571" cy="975196"/>
          </a:xfrm>
        </p:grpSpPr>
        <p:grpSp>
          <p:nvGrpSpPr>
            <p:cNvPr id="37" name="Gruppe 36">
              <a:extLst>
                <a:ext uri="{FF2B5EF4-FFF2-40B4-BE49-F238E27FC236}">
                  <a16:creationId xmlns:a16="http://schemas.microsoft.com/office/drawing/2014/main" id="{554C5F04-2060-CE44-99E9-EB28A50DB766}"/>
                </a:ext>
              </a:extLst>
            </p:cNvPr>
            <p:cNvGrpSpPr/>
            <p:nvPr/>
          </p:nvGrpSpPr>
          <p:grpSpPr>
            <a:xfrm>
              <a:off x="603658" y="3568241"/>
              <a:ext cx="5200571" cy="903295"/>
              <a:chOff x="3404473" y="4453602"/>
              <a:chExt cx="4707784" cy="903295"/>
            </a:xfrm>
          </p:grpSpPr>
          <p:sp>
            <p:nvSpPr>
              <p:cNvPr id="39" name="Tekstfelt 38">
                <a:extLst>
                  <a:ext uri="{FF2B5EF4-FFF2-40B4-BE49-F238E27FC236}">
                    <a16:creationId xmlns:a16="http://schemas.microsoft.com/office/drawing/2014/main" id="{5D1F35DE-906C-B348-B291-92DCE15C3F18}"/>
                  </a:ext>
                </a:extLst>
              </p:cNvPr>
              <p:cNvSpPr txBox="1"/>
              <p:nvPr/>
            </p:nvSpPr>
            <p:spPr>
              <a:xfrm>
                <a:off x="4502903" y="4453602"/>
                <a:ext cx="3609354" cy="553998"/>
              </a:xfrm>
              <a:prstGeom prst="wedgeRectCallout">
                <a:avLst>
                  <a:gd name="adj1" fmla="val -59527"/>
                  <a:gd name="adj2" fmla="val -227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synes, det havde været bedre med en opdeling af yngre og ældre elever, eller hvis man slog hårdt ned på at komme for sent hver dag”.</a:t>
                </a:r>
              </a:p>
            </p:txBody>
          </p:sp>
          <p:sp>
            <p:nvSpPr>
              <p:cNvPr id="40" name="Tekstfelt 39">
                <a:extLst>
                  <a:ext uri="{FF2B5EF4-FFF2-40B4-BE49-F238E27FC236}">
                    <a16:creationId xmlns:a16="http://schemas.microsoft.com/office/drawing/2014/main" id="{8302BB21-DCC3-CF4D-BDDF-ECBC16B44384}"/>
                  </a:ext>
                </a:extLst>
              </p:cNvPr>
              <p:cNvSpPr txBox="1"/>
              <p:nvPr/>
            </p:nvSpPr>
            <p:spPr>
              <a:xfrm>
                <a:off x="3404473" y="4956787"/>
                <a:ext cx="10903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elev</a:t>
                </a:r>
              </a:p>
            </p:txBody>
          </p:sp>
        </p:grpSp>
        <p:pic>
          <p:nvPicPr>
            <p:cNvPr id="38" name="Grafik 37" descr="Kvinde med massiv udfyldning">
              <a:extLst>
                <a:ext uri="{FF2B5EF4-FFF2-40B4-BE49-F238E27FC236}">
                  <a16:creationId xmlns:a16="http://schemas.microsoft.com/office/drawing/2014/main" id="{EFC1DB6D-B9E1-E244-A306-97DFF3B33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679" y="3496340"/>
              <a:ext cx="572400" cy="572400"/>
            </a:xfrm>
            <a:prstGeom prst="rect">
              <a:avLst/>
            </a:prstGeom>
          </p:spPr>
        </p:pic>
      </p:grpSp>
      <p:grpSp>
        <p:nvGrpSpPr>
          <p:cNvPr id="41" name="Gruppe 40">
            <a:extLst>
              <a:ext uri="{FF2B5EF4-FFF2-40B4-BE49-F238E27FC236}">
                <a16:creationId xmlns:a16="http://schemas.microsoft.com/office/drawing/2014/main" id="{D698B10A-71F0-0B49-9A16-08996EFC473D}"/>
              </a:ext>
            </a:extLst>
          </p:cNvPr>
          <p:cNvGrpSpPr/>
          <p:nvPr/>
        </p:nvGrpSpPr>
        <p:grpSpPr>
          <a:xfrm>
            <a:off x="369078" y="2712843"/>
            <a:ext cx="5200571" cy="975196"/>
            <a:chOff x="603658" y="3496340"/>
            <a:chExt cx="5200571" cy="975196"/>
          </a:xfrm>
        </p:grpSpPr>
        <p:grpSp>
          <p:nvGrpSpPr>
            <p:cNvPr id="42" name="Gruppe 41">
              <a:extLst>
                <a:ext uri="{FF2B5EF4-FFF2-40B4-BE49-F238E27FC236}">
                  <a16:creationId xmlns:a16="http://schemas.microsoft.com/office/drawing/2014/main" id="{B1A164F8-0720-F549-90DE-5DB7E9582349}"/>
                </a:ext>
              </a:extLst>
            </p:cNvPr>
            <p:cNvGrpSpPr/>
            <p:nvPr/>
          </p:nvGrpSpPr>
          <p:grpSpPr>
            <a:xfrm>
              <a:off x="603658" y="3568241"/>
              <a:ext cx="5200571" cy="903295"/>
              <a:chOff x="3404473" y="4453602"/>
              <a:chExt cx="4707784" cy="903295"/>
            </a:xfrm>
          </p:grpSpPr>
          <p:sp>
            <p:nvSpPr>
              <p:cNvPr id="44" name="Tekstfelt 43">
                <a:extLst>
                  <a:ext uri="{FF2B5EF4-FFF2-40B4-BE49-F238E27FC236}">
                    <a16:creationId xmlns:a16="http://schemas.microsoft.com/office/drawing/2014/main" id="{F646320A-EA2C-2041-8A5D-6132C5E69E88}"/>
                  </a:ext>
                </a:extLst>
              </p:cNvPr>
              <p:cNvSpPr txBox="1"/>
              <p:nvPr/>
            </p:nvSpPr>
            <p:spPr>
              <a:xfrm>
                <a:off x="4502903" y="4453602"/>
                <a:ext cx="3609354" cy="707886"/>
              </a:xfrm>
              <a:prstGeom prst="wedgeRectCallout">
                <a:avLst>
                  <a:gd name="adj1" fmla="val -59527"/>
                  <a:gd name="adj2" fmla="val -227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”For mit vedkommende blev det hele ødelagt af, at en eller to yngre personer altid kom 10 minutter for sent og forstyrrede undervisningen. Det resulterede jævnligt i, at undervisningen sluttede for sent.”</a:t>
                </a:r>
              </a:p>
            </p:txBody>
          </p:sp>
          <p:sp>
            <p:nvSpPr>
              <p:cNvPr id="45" name="Tekstfelt 44">
                <a:extLst>
                  <a:ext uri="{FF2B5EF4-FFF2-40B4-BE49-F238E27FC236}">
                    <a16:creationId xmlns:a16="http://schemas.microsoft.com/office/drawing/2014/main" id="{D092B1BC-687C-944C-B51B-086AB9EF4FD7}"/>
                  </a:ext>
                </a:extLst>
              </p:cNvPr>
              <p:cNvSpPr txBox="1"/>
              <p:nvPr/>
            </p:nvSpPr>
            <p:spPr>
              <a:xfrm>
                <a:off x="3404473" y="4956787"/>
                <a:ext cx="10903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elev</a:t>
                </a:r>
              </a:p>
            </p:txBody>
          </p:sp>
        </p:grpSp>
        <p:pic>
          <p:nvPicPr>
            <p:cNvPr id="43" name="Grafik 42" descr="Kvinde med massiv udfyldning">
              <a:extLst>
                <a:ext uri="{FF2B5EF4-FFF2-40B4-BE49-F238E27FC236}">
                  <a16:creationId xmlns:a16="http://schemas.microsoft.com/office/drawing/2014/main" id="{FE99B33E-5AD9-E844-B6B1-A29DC39C1E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679" y="3496340"/>
              <a:ext cx="572400" cy="572400"/>
            </a:xfrm>
            <a:prstGeom prst="rect">
              <a:avLst/>
            </a:prstGeom>
          </p:spPr>
        </p:pic>
      </p:grpSp>
    </p:spTree>
    <p:extLst>
      <p:ext uri="{BB962C8B-B14F-4D97-AF65-F5344CB8AC3E}">
        <p14:creationId xmlns:p14="http://schemas.microsoft.com/office/powerpoint/2010/main" val="344700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36902"/>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36394"/>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dimittender ville foretrække at specialisere sig senere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Figur 6.7 viser, at 47 pct. af dimittenderne er meget enige eller enige i, at de ville foretrække, at specialiseringen lå senere på overbygningen end den gør i dag. Dette resultat er i tråd med litteraturen, som peger på, at det kan være udfordrende, at man som erhvervsskoleelev hurtigere skal specialisere sig relativt til gymnasieelever. Blandt de nuværende elever er det dog kun 12 pct., som er meget enige eller enige i, at de ville foretrække, at specialiseringen lå senere på overbygningen end den gør i dag.</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Bedre forberedelse til hovedforløb og fokus på slutmål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Samtidig påpeger flere af de nuværende elever, at de savner en bedre kobling mellem grundforløb og hovedforløb. En af de nuværende elever foreslår følgende: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En lærer, der underviser på hovedforløbet, fremhæver i nedenstående citat, hvordan han prøver at skabe en sammenhæng mellem grundforløb og hovedforløb. </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Kobling mellem grundforløb og hovedforløb</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6: Tilrettelæggelse og prioritering af undervisningen</a:t>
            </a:r>
          </a:p>
        </p:txBody>
      </p:sp>
      <p:sp>
        <p:nvSpPr>
          <p:cNvPr id="15" name="Rektangel 14">
            <a:extLst>
              <a:ext uri="{FF2B5EF4-FFF2-40B4-BE49-F238E27FC236}">
                <a16:creationId xmlns:a16="http://schemas.microsoft.com/office/drawing/2014/main" id="{BD3E655C-6299-504C-A41A-95DC8DE25E9D}"/>
              </a:ext>
            </a:extLst>
          </p:cNvPr>
          <p:cNvSpPr/>
          <p:nvPr/>
        </p:nvSpPr>
        <p:spPr>
          <a:xfrm>
            <a:off x="6624006" y="2891895"/>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6.7: Jeg vil foretrække, at specialiseringen ligger senere på overbygningen end den gør i dag</a:t>
            </a:r>
          </a:p>
        </p:txBody>
      </p:sp>
      <p:cxnSp>
        <p:nvCxnSpPr>
          <p:cNvPr id="21" name="Lige forbindelse 20">
            <a:extLst>
              <a:ext uri="{FF2B5EF4-FFF2-40B4-BE49-F238E27FC236}">
                <a16:creationId xmlns:a16="http://schemas.microsoft.com/office/drawing/2014/main" id="{97F79C86-AE8A-5F47-B814-A3015D76C52C}"/>
              </a:ext>
            </a:extLst>
          </p:cNvPr>
          <p:cNvCxnSpPr>
            <a:cxnSpLocks/>
          </p:cNvCxnSpPr>
          <p:nvPr/>
        </p:nvCxnSpPr>
        <p:spPr>
          <a:xfrm flipV="1">
            <a:off x="6528619" y="3325881"/>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D6B1734D-C90A-274E-B18C-EECAB2BFF4B6}"/>
              </a:ext>
            </a:extLst>
          </p:cNvPr>
          <p:cNvSpPr/>
          <p:nvPr/>
        </p:nvSpPr>
        <p:spPr>
          <a:xfrm>
            <a:off x="6658968" y="3354303"/>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4" name="Diagram 23">
            <a:extLst>
              <a:ext uri="{FF2B5EF4-FFF2-40B4-BE49-F238E27FC236}">
                <a16:creationId xmlns:a16="http://schemas.microsoft.com/office/drawing/2014/main" id="{3DB01C94-A539-6D44-AF3C-C60618E03E01}"/>
              </a:ext>
            </a:extLst>
          </p:cNvPr>
          <p:cNvGraphicFramePr>
            <a:graphicFrameLocks/>
          </p:cNvGraphicFramePr>
          <p:nvPr/>
        </p:nvGraphicFramePr>
        <p:xfrm>
          <a:off x="6491290" y="3642761"/>
          <a:ext cx="5149848" cy="2770086"/>
        </p:xfrm>
        <a:graphic>
          <a:graphicData uri="http://schemas.openxmlformats.org/drawingml/2006/chart">
            <c:chart xmlns:c="http://schemas.openxmlformats.org/drawingml/2006/chart" xmlns:r="http://schemas.openxmlformats.org/officeDocument/2006/relationships" r:id="rId4"/>
          </a:graphicData>
        </a:graphic>
      </p:graphicFrame>
      <p:sp>
        <p:nvSpPr>
          <p:cNvPr id="2" name="Tekstfelt 1">
            <a:extLst>
              <a:ext uri="{FF2B5EF4-FFF2-40B4-BE49-F238E27FC236}">
                <a16:creationId xmlns:a16="http://schemas.microsoft.com/office/drawing/2014/main" id="{E543C2C1-EEB2-9A48-8EDB-2834D9BCC325}"/>
              </a:ext>
            </a:extLst>
          </p:cNvPr>
          <p:cNvSpPr txBox="1"/>
          <p:nvPr/>
        </p:nvSpPr>
        <p:spPr>
          <a:xfrm>
            <a:off x="6624006" y="1353636"/>
            <a:ext cx="4944107"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 anden frafalden elev uddyber, at der mangler fokus på slutmålet med uddannelsen: </a:t>
            </a:r>
          </a:p>
        </p:txBody>
      </p:sp>
      <p:grpSp>
        <p:nvGrpSpPr>
          <p:cNvPr id="30" name="Gruppe 29">
            <a:extLst>
              <a:ext uri="{FF2B5EF4-FFF2-40B4-BE49-F238E27FC236}">
                <a16:creationId xmlns:a16="http://schemas.microsoft.com/office/drawing/2014/main" id="{BE17BAF7-B824-3746-81D9-D1EDE76FEFEE}"/>
              </a:ext>
            </a:extLst>
          </p:cNvPr>
          <p:cNvGrpSpPr/>
          <p:nvPr/>
        </p:nvGrpSpPr>
        <p:grpSpPr>
          <a:xfrm>
            <a:off x="604751" y="5487038"/>
            <a:ext cx="4815929" cy="1007631"/>
            <a:chOff x="694241" y="5681968"/>
            <a:chExt cx="4815929" cy="1007631"/>
          </a:xfrm>
        </p:grpSpPr>
        <p:sp>
          <p:nvSpPr>
            <p:cNvPr id="31" name="Rektangel 6">
              <a:extLst>
                <a:ext uri="{FF2B5EF4-FFF2-40B4-BE49-F238E27FC236}">
                  <a16:creationId xmlns:a16="http://schemas.microsoft.com/office/drawing/2014/main" id="{9F03C42F-EEB3-7240-9B37-B236C5B2F064}"/>
                </a:ext>
              </a:extLst>
            </p:cNvPr>
            <p:cNvSpPr/>
            <p:nvPr/>
          </p:nvSpPr>
          <p:spPr>
            <a:xfrm>
              <a:off x="1828843" y="5681968"/>
              <a:ext cx="3681327" cy="888389"/>
            </a:xfrm>
            <a:prstGeom prst="wedgeRectCallout">
              <a:avLst>
                <a:gd name="adj1" fmla="val -62928"/>
                <a:gd name="adj2" fmla="val -1818"/>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går over til GF2-holdene, hvor jeg taler med dem om, hvorfor det er vigtigt at de kommer godt igennem grundforløbet - siger at selvom det kan være hårdt lige nu, så får de gevinsten, når de kommer over på hovedforløbet” </a:t>
              </a:r>
            </a:p>
          </p:txBody>
        </p:sp>
        <p:pic>
          <p:nvPicPr>
            <p:cNvPr id="32" name="Grafik 31" descr="Kvinde med massiv udfyldning">
              <a:extLst>
                <a:ext uri="{FF2B5EF4-FFF2-40B4-BE49-F238E27FC236}">
                  <a16:creationId xmlns:a16="http://schemas.microsoft.com/office/drawing/2014/main" id="{B997FE3D-A2E0-0F43-AC8D-A5260ECAF9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507" y="5891611"/>
              <a:ext cx="572400" cy="572400"/>
            </a:xfrm>
            <a:prstGeom prst="rect">
              <a:avLst/>
            </a:prstGeom>
          </p:spPr>
        </p:pic>
        <p:sp>
          <p:nvSpPr>
            <p:cNvPr id="33" name="Tekstfelt 32">
              <a:extLst>
                <a:ext uri="{FF2B5EF4-FFF2-40B4-BE49-F238E27FC236}">
                  <a16:creationId xmlns:a16="http://schemas.microsoft.com/office/drawing/2014/main" id="{617EB1F9-2D59-D34A-9520-E8A624909FD6}"/>
                </a:ext>
              </a:extLst>
            </p:cNvPr>
            <p:cNvSpPr txBox="1"/>
            <p:nvPr/>
          </p:nvSpPr>
          <p:spPr>
            <a:xfrm>
              <a:off x="694241" y="6443378"/>
              <a:ext cx="9137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a:t>
              </a:r>
            </a:p>
          </p:txBody>
        </p:sp>
      </p:grpSp>
      <p:grpSp>
        <p:nvGrpSpPr>
          <p:cNvPr id="34" name="Gruppe 33">
            <a:extLst>
              <a:ext uri="{FF2B5EF4-FFF2-40B4-BE49-F238E27FC236}">
                <a16:creationId xmlns:a16="http://schemas.microsoft.com/office/drawing/2014/main" id="{2BE27861-3986-7948-BD5F-AA6ADB34A9E0}"/>
              </a:ext>
            </a:extLst>
          </p:cNvPr>
          <p:cNvGrpSpPr/>
          <p:nvPr/>
        </p:nvGrpSpPr>
        <p:grpSpPr>
          <a:xfrm>
            <a:off x="627263" y="3862966"/>
            <a:ext cx="4917875" cy="956603"/>
            <a:chOff x="689767" y="5846288"/>
            <a:chExt cx="4917875" cy="956603"/>
          </a:xfrm>
        </p:grpSpPr>
        <p:sp>
          <p:nvSpPr>
            <p:cNvPr id="35" name="Rektangel 6">
              <a:extLst>
                <a:ext uri="{FF2B5EF4-FFF2-40B4-BE49-F238E27FC236}">
                  <a16:creationId xmlns:a16="http://schemas.microsoft.com/office/drawing/2014/main" id="{AB0D2FF7-8915-8442-83CF-320B4A872325}"/>
                </a:ext>
              </a:extLst>
            </p:cNvPr>
            <p:cNvSpPr/>
            <p:nvPr/>
          </p:nvSpPr>
          <p:spPr>
            <a:xfrm>
              <a:off x="1923539" y="5982863"/>
              <a:ext cx="3684103" cy="498276"/>
            </a:xfrm>
            <a:prstGeom prst="wedgeRectCallout">
              <a:avLst>
                <a:gd name="adj1" fmla="val -60433"/>
                <a:gd name="adj2" fmla="val -1103"/>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kunne være en idé, at begynde forberedelsen til hovedforløbet allerede i grundforløbet.” </a:t>
              </a:r>
            </a:p>
          </p:txBody>
        </p:sp>
        <p:pic>
          <p:nvPicPr>
            <p:cNvPr id="36" name="Grafik 35" descr="Kvinde med massiv udfyldning">
              <a:extLst>
                <a:ext uri="{FF2B5EF4-FFF2-40B4-BE49-F238E27FC236}">
                  <a16:creationId xmlns:a16="http://schemas.microsoft.com/office/drawing/2014/main" id="{A2A19321-8A1F-4A4C-926E-977211739E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990" y="5846288"/>
              <a:ext cx="572400" cy="572400"/>
            </a:xfrm>
            <a:prstGeom prst="rect">
              <a:avLst/>
            </a:prstGeom>
          </p:spPr>
        </p:pic>
        <p:sp>
          <p:nvSpPr>
            <p:cNvPr id="37" name="Tekstfelt 36">
              <a:extLst>
                <a:ext uri="{FF2B5EF4-FFF2-40B4-BE49-F238E27FC236}">
                  <a16:creationId xmlns:a16="http://schemas.microsoft.com/office/drawing/2014/main" id="{97BB0C99-5085-6A48-AD70-996A958A0D78}"/>
                </a:ext>
              </a:extLst>
            </p:cNvPr>
            <p:cNvSpPr txBox="1"/>
            <p:nvPr/>
          </p:nvSpPr>
          <p:spPr>
            <a:xfrm>
              <a:off x="689767" y="6402781"/>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Nuværende elev</a:t>
              </a:r>
            </a:p>
          </p:txBody>
        </p:sp>
      </p:grpSp>
      <p:grpSp>
        <p:nvGrpSpPr>
          <p:cNvPr id="23" name="Gruppe 22">
            <a:extLst>
              <a:ext uri="{FF2B5EF4-FFF2-40B4-BE49-F238E27FC236}">
                <a16:creationId xmlns:a16="http://schemas.microsoft.com/office/drawing/2014/main" id="{EE30052A-40D6-024C-86CC-5FAC72E27F48}"/>
              </a:ext>
            </a:extLst>
          </p:cNvPr>
          <p:cNvGrpSpPr/>
          <p:nvPr/>
        </p:nvGrpSpPr>
        <p:grpSpPr>
          <a:xfrm>
            <a:off x="6555123" y="1833215"/>
            <a:ext cx="4941477" cy="943306"/>
            <a:chOff x="716271" y="4942378"/>
            <a:chExt cx="4941477" cy="943306"/>
          </a:xfrm>
        </p:grpSpPr>
        <p:sp>
          <p:nvSpPr>
            <p:cNvPr id="25" name="Rektangel 6">
              <a:extLst>
                <a:ext uri="{FF2B5EF4-FFF2-40B4-BE49-F238E27FC236}">
                  <a16:creationId xmlns:a16="http://schemas.microsoft.com/office/drawing/2014/main" id="{65A3F019-0833-D14A-8484-1E54A5FDB844}"/>
                </a:ext>
              </a:extLst>
            </p:cNvPr>
            <p:cNvSpPr/>
            <p:nvPr/>
          </p:nvSpPr>
          <p:spPr>
            <a:xfrm>
              <a:off x="1866173" y="5011038"/>
              <a:ext cx="3791575" cy="715384"/>
            </a:xfrm>
            <a:prstGeom prst="wedgeRectCallout">
              <a:avLst>
                <a:gd name="adj1" fmla="val -58281"/>
                <a:gd name="adj2" fmla="val -1818"/>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Skolen burde fokusere mere på det her med, at der er noget på den anden side af undervisningen - elevpladser og i sidste ende arbejde. Noget mere fokus på slutmålet kunne være motiverende”</a:t>
              </a:r>
              <a:endParaRPr kumimoji="0" lang="da-DK" sz="10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6" name="Grafik 25" descr="Kvinde med massiv udfyldning">
              <a:extLst>
                <a:ext uri="{FF2B5EF4-FFF2-40B4-BE49-F238E27FC236}">
                  <a16:creationId xmlns:a16="http://schemas.microsoft.com/office/drawing/2014/main" id="{9FC27963-19FE-644D-B47E-E1D50E1D50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7658" y="4942378"/>
              <a:ext cx="572400" cy="572400"/>
            </a:xfrm>
            <a:prstGeom prst="rect">
              <a:avLst/>
            </a:prstGeom>
          </p:spPr>
        </p:pic>
        <p:sp>
          <p:nvSpPr>
            <p:cNvPr id="27" name="Tekstfelt 26">
              <a:extLst>
                <a:ext uri="{FF2B5EF4-FFF2-40B4-BE49-F238E27FC236}">
                  <a16:creationId xmlns:a16="http://schemas.microsoft.com/office/drawing/2014/main" id="{55F98B5C-5539-2A40-BFB4-07C388F8E8D1}"/>
                </a:ext>
              </a:extLst>
            </p:cNvPr>
            <p:cNvSpPr txBox="1"/>
            <p:nvPr/>
          </p:nvSpPr>
          <p:spPr>
            <a:xfrm>
              <a:off x="716271" y="5485574"/>
              <a:ext cx="91374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2328515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Lærepladser</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2546464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4A260AB-D06A-8A4E-898A-A65354E64D60}"/>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18 pct. af de nuværende elever finder det svært at finde en læreplads</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7.1 viser, at 18 pct. af de nuværende og 18 pct. af dimittenderne er meget enige eller enige i, at det er svært at finde en læreplads. 43 pct. af de frafaldne elever mener det samme.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Erfaringer fra de kvalitative interviews med både nuværende og frafaldne elever viser, at der kan opstå en kamp om lærepladser i nærområdet, hvorfor flere elever har pointeret, at det er vigtigt at få søgt læreplads tidligt.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En måde hvorpå uddannelsesinstitutionerne kan hjælpe eleverne i jagten på lærepladsen er ved at undervise dem i, hvordan man skriver en god ansøgning samt give råd og vejledning til fremtidige ansættelsessamtaler. Flere elever har i den forbindelse udtrykt følgende: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Elevernes oplevelse med at finde en læreplads</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aphicFrame>
        <p:nvGraphicFramePr>
          <p:cNvPr id="21" name="Diagram 20">
            <a:extLst>
              <a:ext uri="{FF2B5EF4-FFF2-40B4-BE49-F238E27FC236}">
                <a16:creationId xmlns:a16="http://schemas.microsoft.com/office/drawing/2014/main" id="{8AE99D69-6B36-824E-B0C9-3EB0B6937230}"/>
              </a:ext>
            </a:extLst>
          </p:cNvPr>
          <p:cNvGraphicFramePr>
            <a:graphicFrameLocks/>
          </p:cNvGraphicFramePr>
          <p:nvPr/>
        </p:nvGraphicFramePr>
        <p:xfrm>
          <a:off x="6528618" y="2130314"/>
          <a:ext cx="5112519" cy="4286362"/>
        </p:xfrm>
        <a:graphic>
          <a:graphicData uri="http://schemas.openxmlformats.org/drawingml/2006/chart">
            <c:chart xmlns:c="http://schemas.openxmlformats.org/drawingml/2006/chart" xmlns:r="http://schemas.openxmlformats.org/officeDocument/2006/relationships" r:id="rId4"/>
          </a:graphicData>
        </a:graphic>
      </p:graphicFrame>
      <p:sp>
        <p:nvSpPr>
          <p:cNvPr id="25" name="Rektangel 24">
            <a:extLst>
              <a:ext uri="{FF2B5EF4-FFF2-40B4-BE49-F238E27FC236}">
                <a16:creationId xmlns:a16="http://schemas.microsoft.com/office/drawing/2014/main" id="{94815E34-D68F-9344-BEDE-2BF6F5F99F62}"/>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7.1: Jeg synes, at det er svært at finde en læreplads</a:t>
            </a:r>
          </a:p>
        </p:txBody>
      </p:sp>
      <p:cxnSp>
        <p:nvCxnSpPr>
          <p:cNvPr id="26" name="Lige forbindelse 25">
            <a:extLst>
              <a:ext uri="{FF2B5EF4-FFF2-40B4-BE49-F238E27FC236}">
                <a16:creationId xmlns:a16="http://schemas.microsoft.com/office/drawing/2014/main" id="{B2B1AF4D-F6D8-D24C-A950-162D38887F93}"/>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7" name="Rektangel 26">
            <a:extLst>
              <a:ext uri="{FF2B5EF4-FFF2-40B4-BE49-F238E27FC236}">
                <a16:creationId xmlns:a16="http://schemas.microsoft.com/office/drawing/2014/main" id="{D8CB5D61-A67C-3041-ADD8-95AE2871A3F5}"/>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a:t>
            </a:r>
          </a:p>
        </p:txBody>
      </p:sp>
      <p:grpSp>
        <p:nvGrpSpPr>
          <p:cNvPr id="3" name="Gruppe 2">
            <a:extLst>
              <a:ext uri="{FF2B5EF4-FFF2-40B4-BE49-F238E27FC236}">
                <a16:creationId xmlns:a16="http://schemas.microsoft.com/office/drawing/2014/main" id="{32FE1028-048B-4943-B41F-76A0B39D8EA8}"/>
              </a:ext>
            </a:extLst>
          </p:cNvPr>
          <p:cNvGrpSpPr/>
          <p:nvPr/>
        </p:nvGrpSpPr>
        <p:grpSpPr>
          <a:xfrm>
            <a:off x="435741" y="4271445"/>
            <a:ext cx="5109396" cy="1969866"/>
            <a:chOff x="435741" y="4271445"/>
            <a:chExt cx="5109396" cy="1969866"/>
          </a:xfrm>
        </p:grpSpPr>
        <p:grpSp>
          <p:nvGrpSpPr>
            <p:cNvPr id="15" name="Gruppe 14">
              <a:extLst>
                <a:ext uri="{FF2B5EF4-FFF2-40B4-BE49-F238E27FC236}">
                  <a16:creationId xmlns:a16="http://schemas.microsoft.com/office/drawing/2014/main" id="{AFE9040A-DD4F-5648-88E4-95D8EB3107EC}"/>
                </a:ext>
              </a:extLst>
            </p:cNvPr>
            <p:cNvGrpSpPr/>
            <p:nvPr/>
          </p:nvGrpSpPr>
          <p:grpSpPr>
            <a:xfrm>
              <a:off x="435741" y="4271445"/>
              <a:ext cx="5109396" cy="1969866"/>
              <a:chOff x="4842083" y="2499192"/>
              <a:chExt cx="5109396" cy="1969866"/>
            </a:xfrm>
          </p:grpSpPr>
          <p:sp>
            <p:nvSpPr>
              <p:cNvPr id="22" name="Tekstfelt 21">
                <a:extLst>
                  <a:ext uri="{FF2B5EF4-FFF2-40B4-BE49-F238E27FC236}">
                    <a16:creationId xmlns:a16="http://schemas.microsoft.com/office/drawing/2014/main" id="{05AB7F5F-2B13-C245-9729-0BBCA162D23F}"/>
                  </a:ext>
                </a:extLst>
              </p:cNvPr>
              <p:cNvSpPr txBox="1"/>
              <p:nvPr/>
            </p:nvSpPr>
            <p:spPr>
              <a:xfrm>
                <a:off x="6013699" y="2499192"/>
                <a:ext cx="3937780" cy="577081"/>
              </a:xfrm>
              <a:prstGeom prst="wedgeRectCallout">
                <a:avLst>
                  <a:gd name="adj1" fmla="val -38865"/>
                  <a:gd name="adj2" fmla="val 65890"/>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er en rigtig god støtte at få hjælp til at skrive ansøgning. Samtidig giver det også motivation til at gå efter drømme-lærepladsen”</a:t>
                </a:r>
              </a:p>
            </p:txBody>
          </p:sp>
          <p:sp>
            <p:nvSpPr>
              <p:cNvPr id="23" name="Tekstfelt 22">
                <a:extLst>
                  <a:ext uri="{FF2B5EF4-FFF2-40B4-BE49-F238E27FC236}">
                    <a16:creationId xmlns:a16="http://schemas.microsoft.com/office/drawing/2014/main" id="{E3A89002-C36C-9744-8548-BCAEDB0F1FB6}"/>
                  </a:ext>
                </a:extLst>
              </p:cNvPr>
              <p:cNvSpPr txBox="1"/>
              <p:nvPr/>
            </p:nvSpPr>
            <p:spPr>
              <a:xfrm>
                <a:off x="4842083" y="4253614"/>
                <a:ext cx="103174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4" name="Grafik 23" descr="Kvinde med massiv udfyldning">
                <a:extLst>
                  <a:ext uri="{FF2B5EF4-FFF2-40B4-BE49-F238E27FC236}">
                    <a16:creationId xmlns:a16="http://schemas.microsoft.com/office/drawing/2014/main" id="{8A592107-7DFB-4646-BAE6-4B82C530C8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3725" y="3178544"/>
                <a:ext cx="572400" cy="572400"/>
              </a:xfrm>
              <a:prstGeom prst="rect">
                <a:avLst/>
              </a:prstGeom>
            </p:spPr>
          </p:pic>
        </p:grpSp>
        <p:sp>
          <p:nvSpPr>
            <p:cNvPr id="28" name="Tekstfelt 27">
              <a:extLst>
                <a:ext uri="{FF2B5EF4-FFF2-40B4-BE49-F238E27FC236}">
                  <a16:creationId xmlns:a16="http://schemas.microsoft.com/office/drawing/2014/main" id="{414703CE-362F-4648-8518-39135A95F7C9}"/>
                </a:ext>
              </a:extLst>
            </p:cNvPr>
            <p:cNvSpPr txBox="1"/>
            <p:nvPr/>
          </p:nvSpPr>
          <p:spPr>
            <a:xfrm>
              <a:off x="1348794" y="5547296"/>
              <a:ext cx="9095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Nuværende elev </a:t>
              </a:r>
            </a:p>
          </p:txBody>
        </p:sp>
      </p:grpSp>
    </p:spTree>
    <p:extLst>
      <p:ext uri="{BB962C8B-B14F-4D97-AF65-F5344CB8AC3E}">
        <p14:creationId xmlns:p14="http://schemas.microsoft.com/office/powerpoint/2010/main" val="2142412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4A260AB-D06A-8A4E-898A-A65354E64D60}"/>
              </a:ext>
            </a:extLst>
          </p:cNvPr>
          <p:cNvSpPr/>
          <p:nvPr/>
        </p:nvSpPr>
        <p:spPr>
          <a:xfrm>
            <a:off x="0" y="1091629"/>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Næsten halvdelen af dimittenderne har ikke fået hjælp til at finde en læreplads</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47 pct. af dimittenderne erkærer sig meget uenige eller uenige i udsagnet om at have fået hjælp af undervisere eller vejledere til at finde en læreplads. Blandt de nuværende elever er andelen 43 pct., mens andelen er hele 53 pct. blandt de frafaldne elever. Dette er i tråd med litteraturen, som peger på, at der er begrænset assistance fra skolen, når eleven skal finde sig en læreplads. </a:t>
            </a: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kvinder end mænd er enige i, at de har fået hjælp til at finde en læreplads</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 nederste søjler i figur 7.2 viser, at 35 pct. af kvinderne er meget enige eller enige i, at de har fået hjælp af underviser, vejleder eller andet personale på skolen til at finde en læreplads. Blandt mændene er andelen 25 pct.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Mens få frafaldne elever fra de kvalitative interviews beskriver, at skolen har været behjælpelig ift. at finde lærepladser, er stemningen hos størstedelen, at skolens støtte er utilstrækkelig. Herudover beskriver flere af de adspurgte, hvordan manglen på elevpladser var i stor strid med deres forventninger: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Elevernes oplevelse med at finde en læreplads</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sp>
        <p:nvSpPr>
          <p:cNvPr id="25" name="Rektangel 24">
            <a:extLst>
              <a:ext uri="{FF2B5EF4-FFF2-40B4-BE49-F238E27FC236}">
                <a16:creationId xmlns:a16="http://schemas.microsoft.com/office/drawing/2014/main" id="{94815E34-D68F-9344-BEDE-2BF6F5F99F62}"/>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7.2: Jeg har fået hjælp fra min underviser/vejleder/personale på skolen til at finde en læreplads</a:t>
            </a:r>
          </a:p>
        </p:txBody>
      </p:sp>
      <p:cxnSp>
        <p:nvCxnSpPr>
          <p:cNvPr id="26" name="Lige forbindelse 25">
            <a:extLst>
              <a:ext uri="{FF2B5EF4-FFF2-40B4-BE49-F238E27FC236}">
                <a16:creationId xmlns:a16="http://schemas.microsoft.com/office/drawing/2014/main" id="{B2B1AF4D-F6D8-D24C-A950-162D38887F93}"/>
              </a:ext>
            </a:extLst>
          </p:cNvPr>
          <p:cNvCxnSpPr>
            <a:cxnSpLocks/>
          </p:cNvCxnSpPr>
          <p:nvPr/>
        </p:nvCxnSpPr>
        <p:spPr>
          <a:xfrm flipV="1">
            <a:off x="6624006" y="191553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7" name="Rektangel 26">
            <a:extLst>
              <a:ext uri="{FF2B5EF4-FFF2-40B4-BE49-F238E27FC236}">
                <a16:creationId xmlns:a16="http://schemas.microsoft.com/office/drawing/2014/main" id="{D8CB5D61-A67C-3041-ADD8-95AE2871A3F5}"/>
              </a:ext>
            </a:extLst>
          </p:cNvPr>
          <p:cNvSpPr/>
          <p:nvPr/>
        </p:nvSpPr>
        <p:spPr>
          <a:xfrm>
            <a:off x="6528617" y="1983667"/>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Kvinder (66), mænd (235)</a:t>
            </a:r>
          </a:p>
        </p:txBody>
      </p:sp>
      <p:graphicFrame>
        <p:nvGraphicFramePr>
          <p:cNvPr id="15" name="Diagram 14">
            <a:extLst>
              <a:ext uri="{FF2B5EF4-FFF2-40B4-BE49-F238E27FC236}">
                <a16:creationId xmlns:a16="http://schemas.microsoft.com/office/drawing/2014/main" id="{16019741-2802-C74E-A727-6AD27F2C2AE6}"/>
              </a:ext>
            </a:extLst>
          </p:cNvPr>
          <p:cNvGraphicFramePr>
            <a:graphicFrameLocks/>
          </p:cNvGraphicFramePr>
          <p:nvPr/>
        </p:nvGraphicFramePr>
        <p:xfrm>
          <a:off x="6527799" y="2281472"/>
          <a:ext cx="5040807" cy="21687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Diagram 20">
            <a:extLst>
              <a:ext uri="{FF2B5EF4-FFF2-40B4-BE49-F238E27FC236}">
                <a16:creationId xmlns:a16="http://schemas.microsoft.com/office/drawing/2014/main" id="{3504E7DD-A397-CD4B-914E-FD8299E1B8B0}"/>
              </a:ext>
            </a:extLst>
          </p:cNvPr>
          <p:cNvGraphicFramePr>
            <a:graphicFrameLocks/>
          </p:cNvGraphicFramePr>
          <p:nvPr/>
        </p:nvGraphicFramePr>
        <p:xfrm>
          <a:off x="6493920" y="4433777"/>
          <a:ext cx="5039987" cy="2410166"/>
        </p:xfrm>
        <a:graphic>
          <a:graphicData uri="http://schemas.openxmlformats.org/drawingml/2006/chart">
            <c:chart xmlns:c="http://schemas.openxmlformats.org/drawingml/2006/chart" xmlns:r="http://schemas.openxmlformats.org/officeDocument/2006/relationships" r:id="rId5"/>
          </a:graphicData>
        </a:graphic>
      </p:graphicFrame>
      <p:grpSp>
        <p:nvGrpSpPr>
          <p:cNvPr id="23" name="Gruppe 22">
            <a:extLst>
              <a:ext uri="{FF2B5EF4-FFF2-40B4-BE49-F238E27FC236}">
                <a16:creationId xmlns:a16="http://schemas.microsoft.com/office/drawing/2014/main" id="{C74EC457-D0E1-3248-B8E6-C0737DCDCCBD}"/>
              </a:ext>
            </a:extLst>
          </p:cNvPr>
          <p:cNvGrpSpPr/>
          <p:nvPr/>
        </p:nvGrpSpPr>
        <p:grpSpPr>
          <a:xfrm>
            <a:off x="612582" y="4991245"/>
            <a:ext cx="4870837" cy="1025516"/>
            <a:chOff x="1029353" y="4819813"/>
            <a:chExt cx="4870837" cy="1025516"/>
          </a:xfrm>
        </p:grpSpPr>
        <p:sp>
          <p:nvSpPr>
            <p:cNvPr id="24" name="Rektangel 6">
              <a:extLst>
                <a:ext uri="{FF2B5EF4-FFF2-40B4-BE49-F238E27FC236}">
                  <a16:creationId xmlns:a16="http://schemas.microsoft.com/office/drawing/2014/main" id="{1E0A3E45-94E3-104A-9D05-913043997FC8}"/>
                </a:ext>
              </a:extLst>
            </p:cNvPr>
            <p:cNvSpPr/>
            <p:nvPr/>
          </p:nvSpPr>
          <p:spPr>
            <a:xfrm>
              <a:off x="2282231" y="4819813"/>
              <a:ext cx="3617959" cy="1025516"/>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 [skolen] burde tilbyde mere hjælp til at finde elevplads. Man skal virkelig selv sørge for at bruge tid på at finde en praktikplads, selvom man bliver fortalt, at det ikke bliver noget problem, og at det hurtigt kan klares. </a:t>
              </a:r>
            </a:p>
          </p:txBody>
        </p:sp>
        <p:pic>
          <p:nvPicPr>
            <p:cNvPr id="28" name="Grafik 27" descr="Kvinde med massiv udfyldning">
              <a:extLst>
                <a:ext uri="{FF2B5EF4-FFF2-40B4-BE49-F238E27FC236}">
                  <a16:creationId xmlns:a16="http://schemas.microsoft.com/office/drawing/2014/main" id="{10F3FA58-4C79-CA4F-9120-13897C1DBD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840" y="4911411"/>
              <a:ext cx="572400" cy="572400"/>
            </a:xfrm>
            <a:prstGeom prst="rect">
              <a:avLst/>
            </a:prstGeom>
          </p:spPr>
        </p:pic>
        <p:sp>
          <p:nvSpPr>
            <p:cNvPr id="29" name="Tekstfelt 28">
              <a:extLst>
                <a:ext uri="{FF2B5EF4-FFF2-40B4-BE49-F238E27FC236}">
                  <a16:creationId xmlns:a16="http://schemas.microsoft.com/office/drawing/2014/main" id="{7D9CEFFC-D746-4D45-B224-9CE827E9612A}"/>
                </a:ext>
              </a:extLst>
            </p:cNvPr>
            <p:cNvSpPr txBox="1"/>
            <p:nvPr/>
          </p:nvSpPr>
          <p:spPr>
            <a:xfrm>
              <a:off x="1029353" y="5445219"/>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278039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1"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kvinder end mænd oplever, at det er svært at finde en læreplads</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 7.3 </a:t>
            </a: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viser, at knap en tredjedel (31 pct.) af de adspurgte kvinder i spørgeskemaundersøgelsen erklærer sig meget enige eller enige i, at det er eller har været svært at finde en læreplads. Tilsvarende angiver kun 14 pct. af mændene at være meget enige eller enige i ovenstående.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Udfordringen med at finde en læreplads er ligeledes et tema, som blev belyst under workshop med nuværende elever og dimittender. Her blev det ligeledes tydeligt, at det særligt var de kvindelige deltagere, som fandt det svært at finde en læreplads, mens de mandlige deltagere ikke havde samme udfordringer. Nedenstående citater illustrerer forskellen blandt kønnene.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Oplevelse af at skulle finde en læreplads på tværs af køn</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aphicFrame>
        <p:nvGraphicFramePr>
          <p:cNvPr id="12" name="Diagram 11">
            <a:extLst>
              <a:ext uri="{FF2B5EF4-FFF2-40B4-BE49-F238E27FC236}">
                <a16:creationId xmlns:a16="http://schemas.microsoft.com/office/drawing/2014/main" id="{0A4B94C6-E5AD-6845-9EA0-0835C362BE8C}"/>
              </a:ext>
            </a:extLst>
          </p:cNvPr>
          <p:cNvGraphicFramePr>
            <a:graphicFrameLocks/>
          </p:cNvGraphicFramePr>
          <p:nvPr/>
        </p:nvGraphicFramePr>
        <p:xfrm>
          <a:off x="6491287" y="2180026"/>
          <a:ext cx="5149851" cy="4236649"/>
        </p:xfrm>
        <a:graphic>
          <a:graphicData uri="http://schemas.openxmlformats.org/drawingml/2006/chart">
            <c:chart xmlns:c="http://schemas.openxmlformats.org/drawingml/2006/chart" xmlns:r="http://schemas.openxmlformats.org/officeDocument/2006/relationships" r:id="rId4"/>
          </a:graphicData>
        </a:graphic>
      </p:graphicFrame>
      <p:sp>
        <p:nvSpPr>
          <p:cNvPr id="15" name="Rektangel 14">
            <a:extLst>
              <a:ext uri="{FF2B5EF4-FFF2-40B4-BE49-F238E27FC236}">
                <a16:creationId xmlns:a16="http://schemas.microsoft.com/office/drawing/2014/main" id="{C0D5DEDF-1BEF-BF46-A340-EE656FC9AEF1}"/>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7.3: Jeg synes, at det er svært at finde en læreplads</a:t>
            </a:r>
          </a:p>
        </p:txBody>
      </p:sp>
      <p:cxnSp>
        <p:nvCxnSpPr>
          <p:cNvPr id="21" name="Lige forbindelse 20">
            <a:extLst>
              <a:ext uri="{FF2B5EF4-FFF2-40B4-BE49-F238E27FC236}">
                <a16:creationId xmlns:a16="http://schemas.microsoft.com/office/drawing/2014/main" id="{BB9FE54B-C9BF-E34A-8ADC-8854A195532F}"/>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4B6DBB59-03E2-3541-B83C-52CF0D901E35}"/>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Kvinder (66), mænd (235) </a:t>
            </a:r>
          </a:p>
        </p:txBody>
      </p:sp>
      <p:grpSp>
        <p:nvGrpSpPr>
          <p:cNvPr id="23" name="Gruppe 22">
            <a:extLst>
              <a:ext uri="{FF2B5EF4-FFF2-40B4-BE49-F238E27FC236}">
                <a16:creationId xmlns:a16="http://schemas.microsoft.com/office/drawing/2014/main" id="{7EBF31D5-E6C1-B644-BD0C-E6AC82293F79}"/>
              </a:ext>
            </a:extLst>
          </p:cNvPr>
          <p:cNvGrpSpPr/>
          <p:nvPr/>
        </p:nvGrpSpPr>
        <p:grpSpPr>
          <a:xfrm>
            <a:off x="413174" y="3958975"/>
            <a:ext cx="5049154" cy="1969866"/>
            <a:chOff x="4842083" y="2499192"/>
            <a:chExt cx="5049154" cy="1969866"/>
          </a:xfrm>
        </p:grpSpPr>
        <p:sp>
          <p:nvSpPr>
            <p:cNvPr id="24" name="Tekstfelt 23">
              <a:extLst>
                <a:ext uri="{FF2B5EF4-FFF2-40B4-BE49-F238E27FC236}">
                  <a16:creationId xmlns:a16="http://schemas.microsoft.com/office/drawing/2014/main" id="{9DC5AFB4-147E-6A4D-B64A-5DB7A95D3FD5}"/>
                </a:ext>
              </a:extLst>
            </p:cNvPr>
            <p:cNvSpPr txBox="1"/>
            <p:nvPr/>
          </p:nvSpPr>
          <p:spPr>
            <a:xfrm>
              <a:off x="5266826" y="2499192"/>
              <a:ext cx="4624411" cy="738664"/>
            </a:xfrm>
            <a:prstGeom prst="wedgeRectCallout">
              <a:avLst>
                <a:gd name="adj1" fmla="val -38865"/>
                <a:gd name="adj2" fmla="val 65890"/>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vil sige, at som kvinde at skulle ind i et mandefag.. det har været svært, og jeg har fået flere afvisninger fra virksomheder, da jeg søgte om læreplads, fordi jeg er kvinde, og fordi jeg er for gammel”</a:t>
              </a:r>
            </a:p>
          </p:txBody>
        </p:sp>
        <p:sp>
          <p:nvSpPr>
            <p:cNvPr id="25" name="Tekstfelt 24">
              <a:extLst>
                <a:ext uri="{FF2B5EF4-FFF2-40B4-BE49-F238E27FC236}">
                  <a16:creationId xmlns:a16="http://schemas.microsoft.com/office/drawing/2014/main" id="{CD3C3CBF-0DDB-8A4A-A733-165BE095F5D3}"/>
                </a:ext>
              </a:extLst>
            </p:cNvPr>
            <p:cNvSpPr txBox="1"/>
            <p:nvPr/>
          </p:nvSpPr>
          <p:spPr>
            <a:xfrm>
              <a:off x="4842083" y="4253614"/>
              <a:ext cx="103174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6" name="Grafik 25" descr="Kvinde med massiv udfyldning">
              <a:extLst>
                <a:ext uri="{FF2B5EF4-FFF2-40B4-BE49-F238E27FC236}">
                  <a16:creationId xmlns:a16="http://schemas.microsoft.com/office/drawing/2014/main" id="{3C92D145-839F-B74C-88D5-30B440D0E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5236" y="3315887"/>
              <a:ext cx="572400" cy="572400"/>
            </a:xfrm>
            <a:prstGeom prst="rect">
              <a:avLst/>
            </a:prstGeom>
          </p:spPr>
        </p:pic>
      </p:grpSp>
      <p:sp>
        <p:nvSpPr>
          <p:cNvPr id="2" name="Tekstfelt 1">
            <a:extLst>
              <a:ext uri="{FF2B5EF4-FFF2-40B4-BE49-F238E27FC236}">
                <a16:creationId xmlns:a16="http://schemas.microsoft.com/office/drawing/2014/main" id="{191BE074-6C88-9B4A-9A78-D451877FD104}"/>
              </a:ext>
            </a:extLst>
          </p:cNvPr>
          <p:cNvSpPr txBox="1"/>
          <p:nvPr/>
        </p:nvSpPr>
        <p:spPr>
          <a:xfrm>
            <a:off x="701312" y="5343481"/>
            <a:ext cx="88242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Kvindelig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nuværende elev</a:t>
            </a:r>
          </a:p>
        </p:txBody>
      </p:sp>
      <p:sp>
        <p:nvSpPr>
          <p:cNvPr id="27" name="Tekstfelt 26">
            <a:extLst>
              <a:ext uri="{FF2B5EF4-FFF2-40B4-BE49-F238E27FC236}">
                <a16:creationId xmlns:a16="http://schemas.microsoft.com/office/drawing/2014/main" id="{FF767569-C2C3-7A4D-91AA-7426F1025664}"/>
              </a:ext>
            </a:extLst>
          </p:cNvPr>
          <p:cNvSpPr txBox="1"/>
          <p:nvPr/>
        </p:nvSpPr>
        <p:spPr>
          <a:xfrm>
            <a:off x="1944158" y="4904693"/>
            <a:ext cx="3518170" cy="569387"/>
          </a:xfrm>
          <a:custGeom>
            <a:avLst/>
            <a:gdLst>
              <a:gd name="connsiteX0" fmla="*/ 0 w 4624411"/>
              <a:gd name="connsiteY0" fmla="*/ 0 h 600164"/>
              <a:gd name="connsiteX1" fmla="*/ 770735 w 4624411"/>
              <a:gd name="connsiteY1" fmla="*/ 0 h 600164"/>
              <a:gd name="connsiteX2" fmla="*/ 770735 w 4624411"/>
              <a:gd name="connsiteY2" fmla="*/ 0 h 600164"/>
              <a:gd name="connsiteX3" fmla="*/ 1926838 w 4624411"/>
              <a:gd name="connsiteY3" fmla="*/ 0 h 600164"/>
              <a:gd name="connsiteX4" fmla="*/ 4624411 w 4624411"/>
              <a:gd name="connsiteY4" fmla="*/ 0 h 600164"/>
              <a:gd name="connsiteX5" fmla="*/ 4624411 w 4624411"/>
              <a:gd name="connsiteY5" fmla="*/ 350096 h 600164"/>
              <a:gd name="connsiteX6" fmla="*/ 4624411 w 4624411"/>
              <a:gd name="connsiteY6" fmla="*/ 350096 h 600164"/>
              <a:gd name="connsiteX7" fmla="*/ 4624411 w 4624411"/>
              <a:gd name="connsiteY7" fmla="*/ 500137 h 600164"/>
              <a:gd name="connsiteX8" fmla="*/ 4624411 w 4624411"/>
              <a:gd name="connsiteY8" fmla="*/ 600164 h 600164"/>
              <a:gd name="connsiteX9" fmla="*/ 1926838 w 4624411"/>
              <a:gd name="connsiteY9" fmla="*/ 600164 h 600164"/>
              <a:gd name="connsiteX10" fmla="*/ 514928 w 4624411"/>
              <a:gd name="connsiteY10" fmla="*/ 695530 h 600164"/>
              <a:gd name="connsiteX11" fmla="*/ 770735 w 4624411"/>
              <a:gd name="connsiteY11" fmla="*/ 600164 h 600164"/>
              <a:gd name="connsiteX12" fmla="*/ 0 w 4624411"/>
              <a:gd name="connsiteY12" fmla="*/ 600164 h 600164"/>
              <a:gd name="connsiteX13" fmla="*/ 0 w 4624411"/>
              <a:gd name="connsiteY13" fmla="*/ 500137 h 600164"/>
              <a:gd name="connsiteX14" fmla="*/ 0 w 4624411"/>
              <a:gd name="connsiteY14" fmla="*/ 350096 h 600164"/>
              <a:gd name="connsiteX15" fmla="*/ 0 w 4624411"/>
              <a:gd name="connsiteY15" fmla="*/ 350096 h 600164"/>
              <a:gd name="connsiteX16" fmla="*/ 0 w 4624411"/>
              <a:gd name="connsiteY16" fmla="*/ 0 h 600164"/>
              <a:gd name="connsiteX0" fmla="*/ 0 w 4624411"/>
              <a:gd name="connsiteY0" fmla="*/ 0 h 783212"/>
              <a:gd name="connsiteX1" fmla="*/ 770735 w 4624411"/>
              <a:gd name="connsiteY1" fmla="*/ 0 h 783212"/>
              <a:gd name="connsiteX2" fmla="*/ 770735 w 4624411"/>
              <a:gd name="connsiteY2" fmla="*/ 0 h 783212"/>
              <a:gd name="connsiteX3" fmla="*/ 1926838 w 4624411"/>
              <a:gd name="connsiteY3" fmla="*/ 0 h 783212"/>
              <a:gd name="connsiteX4" fmla="*/ 4624411 w 4624411"/>
              <a:gd name="connsiteY4" fmla="*/ 0 h 783212"/>
              <a:gd name="connsiteX5" fmla="*/ 4624411 w 4624411"/>
              <a:gd name="connsiteY5" fmla="*/ 350096 h 783212"/>
              <a:gd name="connsiteX6" fmla="*/ 4624411 w 4624411"/>
              <a:gd name="connsiteY6" fmla="*/ 350096 h 783212"/>
              <a:gd name="connsiteX7" fmla="*/ 4624411 w 4624411"/>
              <a:gd name="connsiteY7" fmla="*/ 500137 h 783212"/>
              <a:gd name="connsiteX8" fmla="*/ 4624411 w 4624411"/>
              <a:gd name="connsiteY8" fmla="*/ 600164 h 783212"/>
              <a:gd name="connsiteX9" fmla="*/ 1926838 w 4624411"/>
              <a:gd name="connsiteY9" fmla="*/ 600164 h 783212"/>
              <a:gd name="connsiteX10" fmla="*/ 2155838 w 4624411"/>
              <a:gd name="connsiteY10" fmla="*/ 783212 h 783212"/>
              <a:gd name="connsiteX11" fmla="*/ 770735 w 4624411"/>
              <a:gd name="connsiteY11" fmla="*/ 600164 h 783212"/>
              <a:gd name="connsiteX12" fmla="*/ 0 w 4624411"/>
              <a:gd name="connsiteY12" fmla="*/ 600164 h 783212"/>
              <a:gd name="connsiteX13" fmla="*/ 0 w 4624411"/>
              <a:gd name="connsiteY13" fmla="*/ 500137 h 783212"/>
              <a:gd name="connsiteX14" fmla="*/ 0 w 4624411"/>
              <a:gd name="connsiteY14" fmla="*/ 350096 h 783212"/>
              <a:gd name="connsiteX15" fmla="*/ 0 w 4624411"/>
              <a:gd name="connsiteY15" fmla="*/ 350096 h 783212"/>
              <a:gd name="connsiteX16" fmla="*/ 0 w 4624411"/>
              <a:gd name="connsiteY16" fmla="*/ 0 h 783212"/>
              <a:gd name="connsiteX0" fmla="*/ 0 w 4624411"/>
              <a:gd name="connsiteY0" fmla="*/ 0 h 758160"/>
              <a:gd name="connsiteX1" fmla="*/ 770735 w 4624411"/>
              <a:gd name="connsiteY1" fmla="*/ 0 h 758160"/>
              <a:gd name="connsiteX2" fmla="*/ 770735 w 4624411"/>
              <a:gd name="connsiteY2" fmla="*/ 0 h 758160"/>
              <a:gd name="connsiteX3" fmla="*/ 1926838 w 4624411"/>
              <a:gd name="connsiteY3" fmla="*/ 0 h 758160"/>
              <a:gd name="connsiteX4" fmla="*/ 4624411 w 4624411"/>
              <a:gd name="connsiteY4" fmla="*/ 0 h 758160"/>
              <a:gd name="connsiteX5" fmla="*/ 4624411 w 4624411"/>
              <a:gd name="connsiteY5" fmla="*/ 350096 h 758160"/>
              <a:gd name="connsiteX6" fmla="*/ 4624411 w 4624411"/>
              <a:gd name="connsiteY6" fmla="*/ 350096 h 758160"/>
              <a:gd name="connsiteX7" fmla="*/ 4624411 w 4624411"/>
              <a:gd name="connsiteY7" fmla="*/ 500137 h 758160"/>
              <a:gd name="connsiteX8" fmla="*/ 4624411 w 4624411"/>
              <a:gd name="connsiteY8" fmla="*/ 600164 h 758160"/>
              <a:gd name="connsiteX9" fmla="*/ 1926838 w 4624411"/>
              <a:gd name="connsiteY9" fmla="*/ 600164 h 758160"/>
              <a:gd name="connsiteX10" fmla="*/ 2281098 w 4624411"/>
              <a:gd name="connsiteY10" fmla="*/ 758160 h 758160"/>
              <a:gd name="connsiteX11" fmla="*/ 770735 w 4624411"/>
              <a:gd name="connsiteY11" fmla="*/ 600164 h 758160"/>
              <a:gd name="connsiteX12" fmla="*/ 0 w 4624411"/>
              <a:gd name="connsiteY12" fmla="*/ 600164 h 758160"/>
              <a:gd name="connsiteX13" fmla="*/ 0 w 4624411"/>
              <a:gd name="connsiteY13" fmla="*/ 500137 h 758160"/>
              <a:gd name="connsiteX14" fmla="*/ 0 w 4624411"/>
              <a:gd name="connsiteY14" fmla="*/ 350096 h 758160"/>
              <a:gd name="connsiteX15" fmla="*/ 0 w 4624411"/>
              <a:gd name="connsiteY15" fmla="*/ 350096 h 758160"/>
              <a:gd name="connsiteX16" fmla="*/ 0 w 4624411"/>
              <a:gd name="connsiteY16" fmla="*/ 0 h 7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4411" h="758160">
                <a:moveTo>
                  <a:pt x="0" y="0"/>
                </a:moveTo>
                <a:lnTo>
                  <a:pt x="770735" y="0"/>
                </a:lnTo>
                <a:lnTo>
                  <a:pt x="770735" y="0"/>
                </a:lnTo>
                <a:lnTo>
                  <a:pt x="1926838" y="0"/>
                </a:lnTo>
                <a:lnTo>
                  <a:pt x="4624411" y="0"/>
                </a:lnTo>
                <a:lnTo>
                  <a:pt x="4624411" y="350096"/>
                </a:lnTo>
                <a:lnTo>
                  <a:pt x="4624411" y="350096"/>
                </a:lnTo>
                <a:lnTo>
                  <a:pt x="4624411" y="500137"/>
                </a:lnTo>
                <a:lnTo>
                  <a:pt x="4624411" y="600164"/>
                </a:lnTo>
                <a:lnTo>
                  <a:pt x="1926838" y="600164"/>
                </a:lnTo>
                <a:lnTo>
                  <a:pt x="2281098" y="758160"/>
                </a:lnTo>
                <a:lnTo>
                  <a:pt x="770735" y="600164"/>
                </a:lnTo>
                <a:lnTo>
                  <a:pt x="0" y="600164"/>
                </a:lnTo>
                <a:lnTo>
                  <a:pt x="0" y="500137"/>
                </a:lnTo>
                <a:lnTo>
                  <a:pt x="0" y="350096"/>
                </a:lnTo>
                <a:lnTo>
                  <a:pt x="0" y="350096"/>
                </a:lnTo>
                <a:lnTo>
                  <a:pt x="0" y="0"/>
                </a:lnTo>
                <a:close/>
              </a:path>
            </a:pathLst>
          </a:cu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synes, at det var til at have med at gøre. Jeg fik den første</a:t>
            </a:r>
            <a:r>
              <a:rPr kumimoji="0" lang="da-DK" sz="105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8" name="Grafik 27" descr="Mand">
            <a:extLst>
              <a:ext uri="{FF2B5EF4-FFF2-40B4-BE49-F238E27FC236}">
                <a16:creationId xmlns:a16="http://schemas.microsoft.com/office/drawing/2014/main" id="{D38E9785-6136-7443-8672-1E433584D2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3190" y="5464063"/>
            <a:ext cx="610173" cy="610173"/>
          </a:xfrm>
          <a:prstGeom prst="rect">
            <a:avLst/>
          </a:prstGeom>
        </p:spPr>
      </p:pic>
      <p:sp>
        <p:nvSpPr>
          <p:cNvPr id="4" name="Tekstfelt 3">
            <a:extLst>
              <a:ext uri="{FF2B5EF4-FFF2-40B4-BE49-F238E27FC236}">
                <a16:creationId xmlns:a16="http://schemas.microsoft.com/office/drawing/2014/main" id="{DF347C92-F9B2-164C-8AAC-CA962DBBE6B3}"/>
              </a:ext>
            </a:extLst>
          </p:cNvPr>
          <p:cNvSpPr txBox="1"/>
          <p:nvPr/>
        </p:nvSpPr>
        <p:spPr>
          <a:xfrm>
            <a:off x="3897453" y="6074236"/>
            <a:ext cx="761646"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Mandlig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dimittend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432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Virksomhedernes efterspørgsel efter lærlinge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Under de kvalitative interviews påpeger flere virksomheder, at de, i rekrutteringen af lærlinge, særligt lægger vægt på, om vedkommende er engageret, har mod på at lære nyt samt ikke er bleg for skiftende og lange arbejdsdage.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elever har dog oplevet, at det ikke kun er ovenstående kvaliteter, der lægges vægt på i rekrutteringen. De oplever i stedet, at et vigtigt fokuspunkt hos virksomhederne er, hvor langt eleven er på sin uddannelse.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Rekruttering af lærlinge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sp>
        <p:nvSpPr>
          <p:cNvPr id="23" name="Rektangel 22">
            <a:extLst>
              <a:ext uri="{FF2B5EF4-FFF2-40B4-BE49-F238E27FC236}">
                <a16:creationId xmlns:a16="http://schemas.microsoft.com/office/drawing/2014/main" id="{F2C56A94-0889-F749-99A6-471064E1D9F9}"/>
              </a:ext>
            </a:extLst>
          </p:cNvPr>
          <p:cNvSpPr/>
          <p:nvPr/>
        </p:nvSpPr>
        <p:spPr>
          <a:xfrm>
            <a:off x="6469456" y="1377697"/>
            <a:ext cx="5039989" cy="505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 name="Gruppe 1">
            <a:extLst>
              <a:ext uri="{FF2B5EF4-FFF2-40B4-BE49-F238E27FC236}">
                <a16:creationId xmlns:a16="http://schemas.microsoft.com/office/drawing/2014/main" id="{B2E2DA46-323C-9D49-B659-8FBF3CBF70AA}"/>
              </a:ext>
            </a:extLst>
          </p:cNvPr>
          <p:cNvGrpSpPr/>
          <p:nvPr/>
        </p:nvGrpSpPr>
        <p:grpSpPr>
          <a:xfrm>
            <a:off x="752804" y="3324269"/>
            <a:ext cx="4796217" cy="989234"/>
            <a:chOff x="752804" y="3512159"/>
            <a:chExt cx="4796217" cy="989234"/>
          </a:xfrm>
        </p:grpSpPr>
        <p:grpSp>
          <p:nvGrpSpPr>
            <p:cNvPr id="12" name="Gruppe 11">
              <a:extLst>
                <a:ext uri="{FF2B5EF4-FFF2-40B4-BE49-F238E27FC236}">
                  <a16:creationId xmlns:a16="http://schemas.microsoft.com/office/drawing/2014/main" id="{30EB1660-7478-CC4F-8B4B-C2325393F9A1}"/>
                </a:ext>
              </a:extLst>
            </p:cNvPr>
            <p:cNvGrpSpPr/>
            <p:nvPr/>
          </p:nvGrpSpPr>
          <p:grpSpPr>
            <a:xfrm>
              <a:off x="752804" y="3512159"/>
              <a:ext cx="4796217" cy="989234"/>
              <a:chOff x="3546328" y="4447160"/>
              <a:chExt cx="4341749" cy="989234"/>
            </a:xfrm>
          </p:grpSpPr>
          <p:sp>
            <p:nvSpPr>
              <p:cNvPr id="15" name="Tekstfelt 14">
                <a:extLst>
                  <a:ext uri="{FF2B5EF4-FFF2-40B4-BE49-F238E27FC236}">
                    <a16:creationId xmlns:a16="http://schemas.microsoft.com/office/drawing/2014/main" id="{4E7DF9F3-5B4C-9A44-891D-3B705716BA8F}"/>
                  </a:ext>
                </a:extLst>
              </p:cNvPr>
              <p:cNvSpPr txBox="1"/>
              <p:nvPr/>
            </p:nvSpPr>
            <p:spPr>
              <a:xfrm>
                <a:off x="4766549" y="4447160"/>
                <a:ext cx="3121528" cy="900246"/>
              </a:xfrm>
              <a:prstGeom prst="wedgeRectCallout">
                <a:avLst>
                  <a:gd name="adj1" fmla="val -65402"/>
                  <a:gd name="adj2" fmla="val 4589"/>
                </a:avLst>
              </a:prstGeom>
              <a:noFill/>
              <a:ln w="25400">
                <a:solidFill>
                  <a:schemeClr val="accent2"/>
                </a:solidFill>
                <a:prstDash val="sys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50" b="1"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kan især være en udfordring, at flere virksomheder søger lærlinge, som allerede har gennemført første år af hovedforløbet, når vi allerede inden vi starter på hovedforløbet, skal have fundet os en læreplads.”</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kstfelt 20">
                <a:extLst>
                  <a:ext uri="{FF2B5EF4-FFF2-40B4-BE49-F238E27FC236}">
                    <a16:creationId xmlns:a16="http://schemas.microsoft.com/office/drawing/2014/main" id="{39997167-ABDE-8146-BF8D-D6A8756FDB7A}"/>
                  </a:ext>
                </a:extLst>
              </p:cNvPr>
              <p:cNvSpPr txBox="1"/>
              <p:nvPr/>
            </p:nvSpPr>
            <p:spPr>
              <a:xfrm>
                <a:off x="3546328" y="5097840"/>
                <a:ext cx="82339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Nuværende elev </a:t>
                </a:r>
              </a:p>
            </p:txBody>
          </p:sp>
        </p:grpSp>
        <p:pic>
          <p:nvPicPr>
            <p:cNvPr id="24" name="Grafik 23" descr="Mand">
              <a:extLst>
                <a:ext uri="{FF2B5EF4-FFF2-40B4-BE49-F238E27FC236}">
                  <a16:creationId xmlns:a16="http://schemas.microsoft.com/office/drawing/2014/main" id="{1098D8ED-CBB2-EF45-9248-C119670081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515" y="3513185"/>
              <a:ext cx="610173" cy="610173"/>
            </a:xfrm>
            <a:prstGeom prst="rect">
              <a:avLst/>
            </a:prstGeom>
          </p:spPr>
        </p:pic>
      </p:grpSp>
      <p:sp>
        <p:nvSpPr>
          <p:cNvPr id="22" name="Rektangel 21">
            <a:extLst>
              <a:ext uri="{FF2B5EF4-FFF2-40B4-BE49-F238E27FC236}">
                <a16:creationId xmlns:a16="http://schemas.microsoft.com/office/drawing/2014/main" id="{660194AA-5A9A-224C-81C1-43DBF1A6986D}"/>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Skolernes rolle i forhold til lærerpladsforløbet</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de frafaldne elever lader det til, at skolerne med fordel kan have en større og mere aktiv rolle ift. håndteringen af udfordringer med lærepladsforløbet: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udtrykker desuden at have savnet en kontaktlærer i forbindelse med løbende udfordringer på praktikstedet. Én af de interviewede frafaldne elever har oplevet kommunikationen mellem skole og virksomhed som velfungerende, hvilket eksemplificeres i følgende citat og måske kan fungere som inspiration for lignende praktikforløb på øvrige skoler:</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5" name="Gruppe 24">
            <a:extLst>
              <a:ext uri="{FF2B5EF4-FFF2-40B4-BE49-F238E27FC236}">
                <a16:creationId xmlns:a16="http://schemas.microsoft.com/office/drawing/2014/main" id="{D7E17357-D1E0-484B-B3E3-15D3CF594AF8}"/>
              </a:ext>
            </a:extLst>
          </p:cNvPr>
          <p:cNvGrpSpPr/>
          <p:nvPr/>
        </p:nvGrpSpPr>
        <p:grpSpPr>
          <a:xfrm>
            <a:off x="6194550" y="2273867"/>
            <a:ext cx="5373563" cy="1323439"/>
            <a:chOff x="6194550" y="2273867"/>
            <a:chExt cx="5373563" cy="1323439"/>
          </a:xfrm>
        </p:grpSpPr>
        <p:grpSp>
          <p:nvGrpSpPr>
            <p:cNvPr id="26" name="Gruppe 25">
              <a:extLst>
                <a:ext uri="{FF2B5EF4-FFF2-40B4-BE49-F238E27FC236}">
                  <a16:creationId xmlns:a16="http://schemas.microsoft.com/office/drawing/2014/main" id="{67789998-7D44-8847-8046-68FC45963FB4}"/>
                </a:ext>
              </a:extLst>
            </p:cNvPr>
            <p:cNvGrpSpPr/>
            <p:nvPr/>
          </p:nvGrpSpPr>
          <p:grpSpPr>
            <a:xfrm>
              <a:off x="6194550" y="2273867"/>
              <a:ext cx="4243981" cy="1323439"/>
              <a:chOff x="3305700" y="4422384"/>
              <a:chExt cx="3841838" cy="1323439"/>
            </a:xfrm>
          </p:grpSpPr>
          <p:sp>
            <p:nvSpPr>
              <p:cNvPr id="29" name="Tekstfelt 28">
                <a:extLst>
                  <a:ext uri="{FF2B5EF4-FFF2-40B4-BE49-F238E27FC236}">
                    <a16:creationId xmlns:a16="http://schemas.microsoft.com/office/drawing/2014/main" id="{F87F5170-904B-8E40-AD73-4DB3E1213050}"/>
                  </a:ext>
                </a:extLst>
              </p:cNvPr>
              <p:cNvSpPr txBox="1"/>
              <p:nvPr/>
            </p:nvSpPr>
            <p:spPr>
              <a:xfrm>
                <a:off x="3716685" y="4422384"/>
                <a:ext cx="3430853" cy="1323439"/>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”Da jeg lagde ud til skolen, at jeg ville opsige min lærekontakt, så manglede jeg lidt oplysning om, hvad mulighederne så var for mig, nu hvor det ikke fungerede med min læreplads. Der var ikke rigtig noget hjælp at hente, og de hjalp mig ikke rigtigt videre. Så nu må jeg selv finde ud af, om jeg kan fuldføre uddannelsen på anden vis - f.eks. gennem et andet praktikforløb”</a:t>
                </a:r>
              </a:p>
            </p:txBody>
          </p:sp>
          <p:sp>
            <p:nvSpPr>
              <p:cNvPr id="30" name="Tekstfelt 29">
                <a:extLst>
                  <a:ext uri="{FF2B5EF4-FFF2-40B4-BE49-F238E27FC236}">
                    <a16:creationId xmlns:a16="http://schemas.microsoft.com/office/drawing/2014/main" id="{F5ABF1CA-8069-D74C-8EC2-C050BC574FB1}"/>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27" name="Grafik 26" descr="Kvinde med massiv udfyldning">
              <a:extLst>
                <a:ext uri="{FF2B5EF4-FFF2-40B4-BE49-F238E27FC236}">
                  <a16:creationId xmlns:a16="http://schemas.microsoft.com/office/drawing/2014/main" id="{D3A97123-20E9-8C4A-8E12-2AC3BA265B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8376" y="2538545"/>
              <a:ext cx="572400" cy="572400"/>
            </a:xfrm>
            <a:prstGeom prst="rect">
              <a:avLst/>
            </a:prstGeom>
          </p:spPr>
        </p:pic>
        <p:sp>
          <p:nvSpPr>
            <p:cNvPr id="28" name="Tekstfelt 27">
              <a:extLst>
                <a:ext uri="{FF2B5EF4-FFF2-40B4-BE49-F238E27FC236}">
                  <a16:creationId xmlns:a16="http://schemas.microsoft.com/office/drawing/2014/main" id="{758A937F-E8BA-E943-A651-0BD85EF90EBF}"/>
                </a:ext>
              </a:extLst>
            </p:cNvPr>
            <p:cNvSpPr txBox="1"/>
            <p:nvPr/>
          </p:nvSpPr>
          <p:spPr>
            <a:xfrm>
              <a:off x="10578889" y="3072353"/>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grpSp>
        <p:nvGrpSpPr>
          <p:cNvPr id="31" name="Gruppe 30">
            <a:extLst>
              <a:ext uri="{FF2B5EF4-FFF2-40B4-BE49-F238E27FC236}">
                <a16:creationId xmlns:a16="http://schemas.microsoft.com/office/drawing/2014/main" id="{447E465D-1707-BA42-91B4-575B35F76696}"/>
              </a:ext>
            </a:extLst>
          </p:cNvPr>
          <p:cNvGrpSpPr/>
          <p:nvPr/>
        </p:nvGrpSpPr>
        <p:grpSpPr>
          <a:xfrm>
            <a:off x="6186387" y="4835641"/>
            <a:ext cx="5373563" cy="1125813"/>
            <a:chOff x="6194550" y="2102602"/>
            <a:chExt cx="5373563" cy="1125813"/>
          </a:xfrm>
        </p:grpSpPr>
        <p:grpSp>
          <p:nvGrpSpPr>
            <p:cNvPr id="32" name="Gruppe 31">
              <a:extLst>
                <a:ext uri="{FF2B5EF4-FFF2-40B4-BE49-F238E27FC236}">
                  <a16:creationId xmlns:a16="http://schemas.microsoft.com/office/drawing/2014/main" id="{3D7FEE8E-323E-8940-BC20-0882E07AF167}"/>
                </a:ext>
              </a:extLst>
            </p:cNvPr>
            <p:cNvGrpSpPr/>
            <p:nvPr/>
          </p:nvGrpSpPr>
          <p:grpSpPr>
            <a:xfrm>
              <a:off x="6194550" y="2273867"/>
              <a:ext cx="4243981" cy="954548"/>
              <a:chOff x="3305700" y="4422384"/>
              <a:chExt cx="3841838" cy="954548"/>
            </a:xfrm>
          </p:grpSpPr>
          <p:sp>
            <p:nvSpPr>
              <p:cNvPr id="35" name="Tekstfelt 34">
                <a:extLst>
                  <a:ext uri="{FF2B5EF4-FFF2-40B4-BE49-F238E27FC236}">
                    <a16:creationId xmlns:a16="http://schemas.microsoft.com/office/drawing/2014/main" id="{431CC9A3-8EF8-074E-9F25-835C51F9E777}"/>
                  </a:ext>
                </a:extLst>
              </p:cNvPr>
              <p:cNvSpPr txBox="1"/>
              <p:nvPr/>
            </p:nvSpPr>
            <p:spPr>
              <a:xfrm>
                <a:off x="3716685" y="4422384"/>
                <a:ext cx="3430853" cy="707886"/>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”Kommunikationen mellem skole og virksomheden fungerede godt. Ham der stod for det kom ud for snakke med min chef. Det var rigtigt rart og betryggende”</a:t>
                </a:r>
                <a:endParaRPr kumimoji="0" lang="da-DK" sz="10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6" name="Tekstfelt 35">
                <a:extLst>
                  <a:ext uri="{FF2B5EF4-FFF2-40B4-BE49-F238E27FC236}">
                    <a16:creationId xmlns:a16="http://schemas.microsoft.com/office/drawing/2014/main" id="{B406DB7A-4BD6-5B4B-ADA1-75ECB6C73C4D}"/>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33" name="Grafik 32" descr="Kvinde med massiv udfyldning">
              <a:extLst>
                <a:ext uri="{FF2B5EF4-FFF2-40B4-BE49-F238E27FC236}">
                  <a16:creationId xmlns:a16="http://schemas.microsoft.com/office/drawing/2014/main" id="{51982B06-9BD6-5B45-98AD-2286AF5924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8376" y="2102602"/>
              <a:ext cx="572400" cy="572400"/>
            </a:xfrm>
            <a:prstGeom prst="rect">
              <a:avLst/>
            </a:prstGeom>
          </p:spPr>
        </p:pic>
        <p:sp>
          <p:nvSpPr>
            <p:cNvPr id="34" name="Tekstfelt 33">
              <a:extLst>
                <a:ext uri="{FF2B5EF4-FFF2-40B4-BE49-F238E27FC236}">
                  <a16:creationId xmlns:a16="http://schemas.microsoft.com/office/drawing/2014/main" id="{AD792B7E-C217-E040-8C98-EBE51F0CE1BA}"/>
                </a:ext>
              </a:extLst>
            </p:cNvPr>
            <p:cNvSpPr txBox="1"/>
            <p:nvPr/>
          </p:nvSpPr>
          <p:spPr>
            <a:xfrm>
              <a:off x="10578889" y="2636410"/>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191964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096885"/>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Frafaldne elevers oplevelser på lærepladserne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de frafaldne elever, der nåede at være i lære, inden de faldt fra, er der blandede oplevelser med selve forløbet i praktikvirksomhederne. Nogle oplevede fleksible og informative arbejdsmiljøer hos praktikvirksomhederne: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Dog beskrev flere af de adspurgte frafaldne elever nogle knap så attraktive praktikforløb, hvor oplæring og anerkendelse blev nedprioriteret til fordel for effektivitet og udnyttelse af billig arbejdskraft.</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Elevernes oplevelser af lærepladsforløbet </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pSp>
        <p:nvGrpSpPr>
          <p:cNvPr id="12" name="Gruppe 11">
            <a:extLst>
              <a:ext uri="{FF2B5EF4-FFF2-40B4-BE49-F238E27FC236}">
                <a16:creationId xmlns:a16="http://schemas.microsoft.com/office/drawing/2014/main" id="{84B57058-AC9A-214F-9C16-1D37D082C228}"/>
              </a:ext>
            </a:extLst>
          </p:cNvPr>
          <p:cNvGrpSpPr/>
          <p:nvPr/>
        </p:nvGrpSpPr>
        <p:grpSpPr>
          <a:xfrm>
            <a:off x="953870" y="2402954"/>
            <a:ext cx="4591267" cy="1025516"/>
            <a:chOff x="1029353" y="4819813"/>
            <a:chExt cx="4591267" cy="1025516"/>
          </a:xfrm>
        </p:grpSpPr>
        <p:sp>
          <p:nvSpPr>
            <p:cNvPr id="15" name="Rektangel 6">
              <a:extLst>
                <a:ext uri="{FF2B5EF4-FFF2-40B4-BE49-F238E27FC236}">
                  <a16:creationId xmlns:a16="http://schemas.microsoft.com/office/drawing/2014/main" id="{496A96B5-CBC6-1F47-8D05-657A3DEAFB78}"/>
                </a:ext>
              </a:extLst>
            </p:cNvPr>
            <p:cNvSpPr/>
            <p:nvPr/>
          </p:nvSpPr>
          <p:spPr>
            <a:xfrm>
              <a:off x="2282231" y="4819813"/>
              <a:ext cx="3338389" cy="935665"/>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”Elevforløbet var super fedt. Jeg lærte meget af det, det levede op til forventninger, og jeg blev lært godt op. De var super fleksible og flinke til at tilpasse, så jeg kunne nå at hente min datter”</a:t>
              </a:r>
            </a:p>
          </p:txBody>
        </p:sp>
        <p:pic>
          <p:nvPicPr>
            <p:cNvPr id="21" name="Grafik 20" descr="Kvinde med massiv udfyldning">
              <a:extLst>
                <a:ext uri="{FF2B5EF4-FFF2-40B4-BE49-F238E27FC236}">
                  <a16:creationId xmlns:a16="http://schemas.microsoft.com/office/drawing/2014/main" id="{EE72FB1B-EB6E-2343-B8DC-B2BF8BE20A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8840" y="4911411"/>
              <a:ext cx="572400" cy="572400"/>
            </a:xfrm>
            <a:prstGeom prst="rect">
              <a:avLst/>
            </a:prstGeom>
          </p:spPr>
        </p:pic>
        <p:sp>
          <p:nvSpPr>
            <p:cNvPr id="22" name="Tekstfelt 21">
              <a:extLst>
                <a:ext uri="{FF2B5EF4-FFF2-40B4-BE49-F238E27FC236}">
                  <a16:creationId xmlns:a16="http://schemas.microsoft.com/office/drawing/2014/main" id="{EED011F7-5956-4944-B9A5-1FEFD83FF3D3}"/>
                </a:ext>
              </a:extLst>
            </p:cNvPr>
            <p:cNvSpPr txBox="1"/>
            <p:nvPr/>
          </p:nvSpPr>
          <p:spPr>
            <a:xfrm>
              <a:off x="1029353" y="5445219"/>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grpSp>
        <p:nvGrpSpPr>
          <p:cNvPr id="23" name="Gruppe 22">
            <a:extLst>
              <a:ext uri="{FF2B5EF4-FFF2-40B4-BE49-F238E27FC236}">
                <a16:creationId xmlns:a16="http://schemas.microsoft.com/office/drawing/2014/main" id="{006FBABA-FD08-9040-A761-F1787FBAC628}"/>
              </a:ext>
            </a:extLst>
          </p:cNvPr>
          <p:cNvGrpSpPr/>
          <p:nvPr/>
        </p:nvGrpSpPr>
        <p:grpSpPr>
          <a:xfrm>
            <a:off x="953870" y="4330100"/>
            <a:ext cx="4591267" cy="1135032"/>
            <a:chOff x="1029353" y="4819813"/>
            <a:chExt cx="4591267" cy="1135032"/>
          </a:xfrm>
        </p:grpSpPr>
        <p:sp>
          <p:nvSpPr>
            <p:cNvPr id="24" name="Rektangel 6">
              <a:extLst>
                <a:ext uri="{FF2B5EF4-FFF2-40B4-BE49-F238E27FC236}">
                  <a16:creationId xmlns:a16="http://schemas.microsoft.com/office/drawing/2014/main" id="{46B407BE-B14D-6C45-B69B-2B1A260282F9}"/>
                </a:ext>
              </a:extLst>
            </p:cNvPr>
            <p:cNvSpPr/>
            <p:nvPr/>
          </p:nvSpPr>
          <p:spPr>
            <a:xfrm>
              <a:off x="2282231" y="4819813"/>
              <a:ext cx="3338389" cy="1135032"/>
            </a:xfrm>
            <a:prstGeom prst="wedgeRectCallout">
              <a:avLst>
                <a:gd name="adj1" fmla="val -65222"/>
                <a:gd name="adj2" fmla="val 388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”Selve forløbet levede slet ikke op til mine forventninger. Det var meget useriøst. Du følte dig som en slave. Du laver det samme som alle de andre. Der var ingen oplæring. Mentaliteten var nærmere ”du er billig at have - dig tager vi”</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5" name="Grafik 24" descr="Kvinde med massiv udfyldning">
              <a:extLst>
                <a:ext uri="{FF2B5EF4-FFF2-40B4-BE49-F238E27FC236}">
                  <a16:creationId xmlns:a16="http://schemas.microsoft.com/office/drawing/2014/main" id="{36ACA46B-0F19-5D4B-BD4A-11ADF0B29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8840" y="4996475"/>
              <a:ext cx="572400" cy="572400"/>
            </a:xfrm>
            <a:prstGeom prst="rect">
              <a:avLst/>
            </a:prstGeom>
          </p:spPr>
        </p:pic>
        <p:sp>
          <p:nvSpPr>
            <p:cNvPr id="26" name="Tekstfelt 25">
              <a:extLst>
                <a:ext uri="{FF2B5EF4-FFF2-40B4-BE49-F238E27FC236}">
                  <a16:creationId xmlns:a16="http://schemas.microsoft.com/office/drawing/2014/main" id="{EF496953-F51A-4B4E-A01A-A91062E014D3}"/>
                </a:ext>
              </a:extLst>
            </p:cNvPr>
            <p:cNvSpPr txBox="1"/>
            <p:nvPr/>
          </p:nvSpPr>
          <p:spPr>
            <a:xfrm>
              <a:off x="1029353" y="5530283"/>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409309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Hovedkonklusioner</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165693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4A260AB-D06A-8A4E-898A-A65354E64D60}"/>
              </a:ext>
            </a:extLst>
          </p:cNvPr>
          <p:cNvSpPr/>
          <p:nvPr/>
        </p:nvSpPr>
        <p:spPr>
          <a:xfrm>
            <a:off x="-7608" y="1100314"/>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Langt størstedelen af virksomhederne er meget tilfredse eller tilfredse med at have lærlinge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7.4 viser, at 82 pct. af de adspurgte virksomheder udtrykker, at de alt i alt har været meget tilfredse eller tilfredse med at have lærlinge. 10 pct. af virksomhederne har hverken været  tilfredse eller utilfredse med deres lærlinge, mens 8 pct. tilkendegiver, at de har været meget utilfredse eller utilfredse.</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I de kvalitative interviews uddyber flere af virksomhederne, hvorfor de i høj grad har været tilfredse med deres lærlinge.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På trods af en overordnet høj tilfredshed peger størstedelen af virksomhederne også på oplevede udfordringer ved at tage lærlinge ind.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Virksomhedernes oplevelser med at have lærlinge</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sp>
        <p:nvSpPr>
          <p:cNvPr id="32" name="Rektangel 31">
            <a:extLst>
              <a:ext uri="{FF2B5EF4-FFF2-40B4-BE49-F238E27FC236}">
                <a16:creationId xmlns:a16="http://schemas.microsoft.com/office/drawing/2014/main" id="{0D3ADEC6-A958-1C4C-BEE8-19B171EE44F0}"/>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4" name="Diagram 33">
            <a:extLst>
              <a:ext uri="{FF2B5EF4-FFF2-40B4-BE49-F238E27FC236}">
                <a16:creationId xmlns:a16="http://schemas.microsoft.com/office/drawing/2014/main" id="{8A1604E7-61C0-D046-A3DD-C25CAE397C26}"/>
              </a:ext>
            </a:extLst>
          </p:cNvPr>
          <p:cNvGraphicFramePr>
            <a:graphicFrameLocks/>
          </p:cNvGraphicFramePr>
          <p:nvPr/>
        </p:nvGraphicFramePr>
        <p:xfrm>
          <a:off x="6528619" y="2233123"/>
          <a:ext cx="5052294" cy="4098382"/>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uppe 35">
            <a:extLst>
              <a:ext uri="{FF2B5EF4-FFF2-40B4-BE49-F238E27FC236}">
                <a16:creationId xmlns:a16="http://schemas.microsoft.com/office/drawing/2014/main" id="{6841265A-3B44-5B4D-B39F-89AD3E6BA906}"/>
              </a:ext>
            </a:extLst>
          </p:cNvPr>
          <p:cNvGrpSpPr/>
          <p:nvPr/>
        </p:nvGrpSpPr>
        <p:grpSpPr>
          <a:xfrm>
            <a:off x="611087" y="3212641"/>
            <a:ext cx="4940485" cy="1046440"/>
            <a:chOff x="3407751" y="4453602"/>
            <a:chExt cx="4472344" cy="1046440"/>
          </a:xfrm>
        </p:grpSpPr>
        <p:sp>
          <p:nvSpPr>
            <p:cNvPr id="37" name="Tekstfelt 36">
              <a:extLst>
                <a:ext uri="{FF2B5EF4-FFF2-40B4-BE49-F238E27FC236}">
                  <a16:creationId xmlns:a16="http://schemas.microsoft.com/office/drawing/2014/main" id="{6C5B6977-B0C5-DD46-9C71-2CBAF8E45D04}"/>
                </a:ext>
              </a:extLst>
            </p:cNvPr>
            <p:cNvSpPr txBox="1"/>
            <p:nvPr/>
          </p:nvSpPr>
          <p:spPr>
            <a:xfrm>
              <a:off x="4502903" y="4453602"/>
              <a:ext cx="3377192" cy="738664"/>
            </a:xfrm>
            <a:prstGeom prst="wedgeRectCallout">
              <a:avLst>
                <a:gd name="adj1" fmla="val -59527"/>
                <a:gd name="adj2" fmla="val 33091"/>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synes, at vores lærlinge er meget motiverede. Mange af dem er selvkørende utrolig hurtigt og falder ind ligesom de andre chauffører. Deres gåpåmod beundrer jeg virkelig”. </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kstfelt 37">
              <a:extLst>
                <a:ext uri="{FF2B5EF4-FFF2-40B4-BE49-F238E27FC236}">
                  <a16:creationId xmlns:a16="http://schemas.microsoft.com/office/drawing/2014/main" id="{77BB67A0-676F-DE42-B9CC-51F551270D2F}"/>
                </a:ext>
              </a:extLst>
            </p:cNvPr>
            <p:cNvSpPr txBox="1"/>
            <p:nvPr/>
          </p:nvSpPr>
          <p:spPr>
            <a:xfrm>
              <a:off x="3407751" y="5161488"/>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5" name="Grafik 4" descr="Lastbil kontur">
            <a:extLst>
              <a:ext uri="{FF2B5EF4-FFF2-40B4-BE49-F238E27FC236}">
                <a16:creationId xmlns:a16="http://schemas.microsoft.com/office/drawing/2014/main" id="{CE9BD248-8C1B-6146-9CD7-5B288CDD58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698" y="3383036"/>
            <a:ext cx="654785" cy="654785"/>
          </a:xfrm>
          <a:prstGeom prst="rect">
            <a:avLst/>
          </a:prstGeom>
        </p:spPr>
      </p:pic>
      <p:grpSp>
        <p:nvGrpSpPr>
          <p:cNvPr id="2" name="Gruppe 1">
            <a:extLst>
              <a:ext uri="{FF2B5EF4-FFF2-40B4-BE49-F238E27FC236}">
                <a16:creationId xmlns:a16="http://schemas.microsoft.com/office/drawing/2014/main" id="{9F193FE5-A8A9-6949-82B4-1E6652364837}"/>
              </a:ext>
            </a:extLst>
          </p:cNvPr>
          <p:cNvGrpSpPr/>
          <p:nvPr/>
        </p:nvGrpSpPr>
        <p:grpSpPr>
          <a:xfrm>
            <a:off x="323145" y="4382483"/>
            <a:ext cx="5564831" cy="954548"/>
            <a:chOff x="323145" y="4382483"/>
            <a:chExt cx="5564831" cy="954548"/>
          </a:xfrm>
        </p:grpSpPr>
        <p:pic>
          <p:nvPicPr>
            <p:cNvPr id="43" name="Grafik 42" descr="Lagerbeholdning kontur">
              <a:extLst>
                <a:ext uri="{FF2B5EF4-FFF2-40B4-BE49-F238E27FC236}">
                  <a16:creationId xmlns:a16="http://schemas.microsoft.com/office/drawing/2014/main" id="{BC5AA5A4-7CF8-BE4F-B1A8-6C23302202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5839" y="4384341"/>
              <a:ext cx="602231" cy="602231"/>
            </a:xfrm>
            <a:prstGeom prst="rect">
              <a:avLst/>
            </a:prstGeom>
          </p:spPr>
        </p:pic>
        <p:grpSp>
          <p:nvGrpSpPr>
            <p:cNvPr id="44" name="Gruppe 43">
              <a:extLst>
                <a:ext uri="{FF2B5EF4-FFF2-40B4-BE49-F238E27FC236}">
                  <a16:creationId xmlns:a16="http://schemas.microsoft.com/office/drawing/2014/main" id="{C9815398-7738-EB42-A0C8-2FF631EA8811}"/>
                </a:ext>
              </a:extLst>
            </p:cNvPr>
            <p:cNvGrpSpPr/>
            <p:nvPr/>
          </p:nvGrpSpPr>
          <p:grpSpPr>
            <a:xfrm>
              <a:off x="323145" y="4382483"/>
              <a:ext cx="4243981" cy="954548"/>
              <a:chOff x="3305700" y="4422384"/>
              <a:chExt cx="3841838" cy="954548"/>
            </a:xfrm>
          </p:grpSpPr>
          <p:sp>
            <p:nvSpPr>
              <p:cNvPr id="45" name="Tekstfelt 44">
                <a:extLst>
                  <a:ext uri="{FF2B5EF4-FFF2-40B4-BE49-F238E27FC236}">
                    <a16:creationId xmlns:a16="http://schemas.microsoft.com/office/drawing/2014/main" id="{EC91B62E-91EB-0E45-8DBA-84026AFA7BC5}"/>
                  </a:ext>
                </a:extLst>
              </p:cNvPr>
              <p:cNvSpPr txBox="1"/>
              <p:nvPr/>
            </p:nvSpPr>
            <p:spPr>
              <a:xfrm>
                <a:off x="3770346" y="4422384"/>
                <a:ext cx="3377192" cy="738664"/>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Hun gør det skide godt og har hovedet rigtigt skruet på og kan tænke selv – det er vigtigt på et lager. Vi er et meget alsidigt lager, og hun er rigtig god til at hjælpe de andre. </a:t>
                </a:r>
              </a:p>
            </p:txBody>
          </p:sp>
          <p:sp>
            <p:nvSpPr>
              <p:cNvPr id="46" name="Tekstfelt 45">
                <a:extLst>
                  <a:ext uri="{FF2B5EF4-FFF2-40B4-BE49-F238E27FC236}">
                    <a16:creationId xmlns:a16="http://schemas.microsoft.com/office/drawing/2014/main" id="{AED0640B-1DDD-5641-8041-E2E498B9FD5D}"/>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7" name="Tekstfelt 46">
              <a:extLst>
                <a:ext uri="{FF2B5EF4-FFF2-40B4-BE49-F238E27FC236}">
                  <a16:creationId xmlns:a16="http://schemas.microsoft.com/office/drawing/2014/main" id="{9AD953C1-D8F8-3D46-84DA-F182DB4E6CED}"/>
                </a:ext>
              </a:extLst>
            </p:cNvPr>
            <p:cNvSpPr txBox="1"/>
            <p:nvPr/>
          </p:nvSpPr>
          <p:spPr>
            <a:xfrm>
              <a:off x="4440545" y="4936921"/>
              <a:ext cx="1447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Lager-og terminal virksomhed</a:t>
              </a:r>
            </a:p>
          </p:txBody>
        </p:sp>
      </p:grpSp>
      <p:sp>
        <p:nvSpPr>
          <p:cNvPr id="26" name="Rektangel 25">
            <a:extLst>
              <a:ext uri="{FF2B5EF4-FFF2-40B4-BE49-F238E27FC236}">
                <a16:creationId xmlns:a16="http://schemas.microsoft.com/office/drawing/2014/main" id="{69EB1C5A-8508-6E40-BD85-13E72827E24B}"/>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7.4: Hvor tilfredse har I alt i alt været med at have lærlinge hos jer?</a:t>
            </a:r>
          </a:p>
        </p:txBody>
      </p:sp>
      <p:cxnSp>
        <p:nvCxnSpPr>
          <p:cNvPr id="27" name="Lige forbindelse 26">
            <a:extLst>
              <a:ext uri="{FF2B5EF4-FFF2-40B4-BE49-F238E27FC236}">
                <a16:creationId xmlns:a16="http://schemas.microsoft.com/office/drawing/2014/main" id="{D46FFB6F-73E3-3C42-99A0-FA64C2320D26}"/>
              </a:ext>
            </a:extLst>
          </p:cNvPr>
          <p:cNvCxnSpPr>
            <a:cxnSpLocks/>
          </p:cNvCxnSpPr>
          <p:nvPr/>
        </p:nvCxnSpPr>
        <p:spPr>
          <a:xfrm flipV="1">
            <a:off x="6603774" y="1755982"/>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8" name="Rektangel 27">
            <a:extLst>
              <a:ext uri="{FF2B5EF4-FFF2-40B4-BE49-F238E27FC236}">
                <a16:creationId xmlns:a16="http://schemas.microsoft.com/office/drawing/2014/main" id="{A46EB2CD-9E92-5B48-A849-D6AAD64D4D40}"/>
              </a:ext>
            </a:extLst>
          </p:cNvPr>
          <p:cNvSpPr/>
          <p:nvPr/>
        </p:nvSpPr>
        <p:spPr>
          <a:xfrm>
            <a:off x="6528618" y="1768410"/>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spTree>
    <p:extLst>
      <p:ext uri="{BB962C8B-B14F-4D97-AF65-F5344CB8AC3E}">
        <p14:creationId xmlns:p14="http://schemas.microsoft.com/office/powerpoint/2010/main" val="2758594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4A260AB-D06A-8A4E-898A-A65354E64D60}"/>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Virksomhedernes forventninger til lærlinge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Søjlen til højre i figur 7.5 viser, at 62 pct. Af de virksomheder, som deltog i den telefoniske spørgeskemaundersøgelse, mener, at deres lærlinge i meget høj grad eller i høj grad levede op til deres forventninger. Omvendt tilkendegiver 14 pct. Af virksomhederne, at de lærlinge de har haft i mindre grad eller slet ikke levede op til deres forventninger. Når lærlingen ikke har levet op til virksomhedens forventninger fører det ofte til, at virksomheden ikke efterfølgende tilbyder ansættelse efter endt uddannelse:  </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34 pct. af virksomhederne mener i høj grad, at lærlinge er godt klædt på til praktikken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Søjlen til venstre i figur 7.5 viser, at 34 pct. af virksomhederne tilkendegiver, at lærlinge i meget høj grad eller i høj grad er godt klædt på til praktikken i deres virksomhed. 46 pct. af virksomhederne mener i nogen grad, at lærlinge er godt klædt på til praktikken, mens knap hver femte virksomhed i mindre grad vurderer, at dette er tilfældet.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Virksomhedernes oplevelser med at have lærlinge</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aphicFrame>
        <p:nvGraphicFramePr>
          <p:cNvPr id="24" name="Diagram 23">
            <a:extLst>
              <a:ext uri="{FF2B5EF4-FFF2-40B4-BE49-F238E27FC236}">
                <a16:creationId xmlns:a16="http://schemas.microsoft.com/office/drawing/2014/main" id="{00FE4ADD-6070-6242-B2F2-C60277C34C41}"/>
              </a:ext>
            </a:extLst>
          </p:cNvPr>
          <p:cNvGraphicFramePr>
            <a:graphicFrameLocks/>
          </p:cNvGraphicFramePr>
          <p:nvPr/>
        </p:nvGraphicFramePr>
        <p:xfrm>
          <a:off x="6527808" y="1914669"/>
          <a:ext cx="5039990" cy="4502006"/>
        </p:xfrm>
        <a:graphic>
          <a:graphicData uri="http://schemas.openxmlformats.org/drawingml/2006/chart">
            <c:chart xmlns:c="http://schemas.openxmlformats.org/drawingml/2006/chart" xmlns:r="http://schemas.openxmlformats.org/officeDocument/2006/relationships" r:id="rId4"/>
          </a:graphicData>
        </a:graphic>
      </p:graphicFrame>
      <p:sp>
        <p:nvSpPr>
          <p:cNvPr id="25" name="Rektangel 24">
            <a:extLst>
              <a:ext uri="{FF2B5EF4-FFF2-40B4-BE49-F238E27FC236}">
                <a16:creationId xmlns:a16="http://schemas.microsoft.com/office/drawing/2014/main" id="{87B90C2E-0DD8-9245-B75D-FA671B28AF00}"/>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7.5: I hvilken grad vil du sige, at …</a:t>
            </a:r>
          </a:p>
        </p:txBody>
      </p:sp>
      <p:cxnSp>
        <p:nvCxnSpPr>
          <p:cNvPr id="27" name="Lige forbindelse 26">
            <a:extLst>
              <a:ext uri="{FF2B5EF4-FFF2-40B4-BE49-F238E27FC236}">
                <a16:creationId xmlns:a16="http://schemas.microsoft.com/office/drawing/2014/main" id="{04059A19-A00E-CC48-BE6E-07D1ECD5A778}"/>
              </a:ext>
            </a:extLst>
          </p:cNvPr>
          <p:cNvCxnSpPr>
            <a:cxnSpLocks/>
          </p:cNvCxnSpPr>
          <p:nvPr/>
        </p:nvCxnSpPr>
        <p:spPr>
          <a:xfrm flipV="1">
            <a:off x="6603774" y="1607120"/>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9" name="Rektangel 28">
            <a:extLst>
              <a:ext uri="{FF2B5EF4-FFF2-40B4-BE49-F238E27FC236}">
                <a16:creationId xmlns:a16="http://schemas.microsoft.com/office/drawing/2014/main" id="{5A9D6BDD-AFBC-6445-8EC9-B7898280DBB8}"/>
              </a:ext>
            </a:extLst>
          </p:cNvPr>
          <p:cNvSpPr/>
          <p:nvPr/>
        </p:nvSpPr>
        <p:spPr>
          <a:xfrm>
            <a:off x="6528618" y="161954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grpSp>
        <p:nvGrpSpPr>
          <p:cNvPr id="2" name="Gruppe 1">
            <a:extLst>
              <a:ext uri="{FF2B5EF4-FFF2-40B4-BE49-F238E27FC236}">
                <a16:creationId xmlns:a16="http://schemas.microsoft.com/office/drawing/2014/main" id="{40A5F93F-8B8C-D946-8F15-83809B225D2D}"/>
              </a:ext>
            </a:extLst>
          </p:cNvPr>
          <p:cNvGrpSpPr/>
          <p:nvPr/>
        </p:nvGrpSpPr>
        <p:grpSpPr>
          <a:xfrm>
            <a:off x="526093" y="2959081"/>
            <a:ext cx="5230597" cy="907941"/>
            <a:chOff x="515392" y="3085320"/>
            <a:chExt cx="5230597" cy="907941"/>
          </a:xfrm>
        </p:grpSpPr>
        <p:grpSp>
          <p:nvGrpSpPr>
            <p:cNvPr id="30" name="Gruppe 29">
              <a:extLst>
                <a:ext uri="{FF2B5EF4-FFF2-40B4-BE49-F238E27FC236}">
                  <a16:creationId xmlns:a16="http://schemas.microsoft.com/office/drawing/2014/main" id="{94051C2D-5095-D44F-A12D-15AE9E2ECEE1}"/>
                </a:ext>
              </a:extLst>
            </p:cNvPr>
            <p:cNvGrpSpPr/>
            <p:nvPr/>
          </p:nvGrpSpPr>
          <p:grpSpPr>
            <a:xfrm>
              <a:off x="515392" y="3085320"/>
              <a:ext cx="5230597" cy="907941"/>
              <a:chOff x="3321126" y="4326281"/>
              <a:chExt cx="4734968" cy="907941"/>
            </a:xfrm>
          </p:grpSpPr>
          <p:sp>
            <p:nvSpPr>
              <p:cNvPr id="31" name="Tekstfelt 30">
                <a:extLst>
                  <a:ext uri="{FF2B5EF4-FFF2-40B4-BE49-F238E27FC236}">
                    <a16:creationId xmlns:a16="http://schemas.microsoft.com/office/drawing/2014/main" id="{5ED8ED98-CDD7-6E46-8C02-4FC0E2907B59}"/>
                  </a:ext>
                </a:extLst>
              </p:cNvPr>
              <p:cNvSpPr txBox="1"/>
              <p:nvPr/>
            </p:nvSpPr>
            <p:spPr>
              <a:xfrm>
                <a:off x="4785687" y="4326281"/>
                <a:ext cx="3270407" cy="738664"/>
              </a:xfrm>
              <a:prstGeom prst="wedgeRectCallout">
                <a:avLst>
                  <a:gd name="adj1" fmla="val -60793"/>
                  <a:gd name="adj2" fmla="val 585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tilbyder ikke ansættelse, hvis den pågældende lærling ikke har levet op til vores forventninger. Det kan eksempelvis være hvis vedkommende ikke har været teknisk dygtig nok” </a:t>
                </a:r>
              </a:p>
            </p:txBody>
          </p:sp>
          <p:sp>
            <p:nvSpPr>
              <p:cNvPr id="34" name="Tekstfelt 33">
                <a:extLst>
                  <a:ext uri="{FF2B5EF4-FFF2-40B4-BE49-F238E27FC236}">
                    <a16:creationId xmlns:a16="http://schemas.microsoft.com/office/drawing/2014/main" id="{32B51019-9465-7446-A5B8-F5C581D56319}"/>
                  </a:ext>
                </a:extLst>
              </p:cNvPr>
              <p:cNvSpPr txBox="1"/>
              <p:nvPr/>
            </p:nvSpPr>
            <p:spPr>
              <a:xfrm>
                <a:off x="3321126" y="4895668"/>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Vejgodstransport-virksomhed</a:t>
                </a:r>
              </a:p>
            </p:txBody>
          </p:sp>
        </p:grpSp>
        <p:pic>
          <p:nvPicPr>
            <p:cNvPr id="35" name="Grafik 34" descr="Lastbil kontur">
              <a:extLst>
                <a:ext uri="{FF2B5EF4-FFF2-40B4-BE49-F238E27FC236}">
                  <a16:creationId xmlns:a16="http://schemas.microsoft.com/office/drawing/2014/main" id="{1D08CD6B-5DB3-FE40-A7EC-27A423A591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496" y="3117216"/>
              <a:ext cx="654785" cy="654785"/>
            </a:xfrm>
            <a:prstGeom prst="rect">
              <a:avLst/>
            </a:prstGeom>
          </p:spPr>
        </p:pic>
      </p:grpSp>
      <p:grpSp>
        <p:nvGrpSpPr>
          <p:cNvPr id="36" name="Gruppe 35">
            <a:extLst>
              <a:ext uri="{FF2B5EF4-FFF2-40B4-BE49-F238E27FC236}">
                <a16:creationId xmlns:a16="http://schemas.microsoft.com/office/drawing/2014/main" id="{BBBE5F77-3B64-AD48-9AB9-23377A9D1E08}"/>
              </a:ext>
            </a:extLst>
          </p:cNvPr>
          <p:cNvGrpSpPr/>
          <p:nvPr/>
        </p:nvGrpSpPr>
        <p:grpSpPr>
          <a:xfrm>
            <a:off x="493328" y="5343624"/>
            <a:ext cx="5248984" cy="999156"/>
            <a:chOff x="515392" y="3117216"/>
            <a:chExt cx="5248984" cy="999156"/>
          </a:xfrm>
        </p:grpSpPr>
        <p:grpSp>
          <p:nvGrpSpPr>
            <p:cNvPr id="37" name="Gruppe 36">
              <a:extLst>
                <a:ext uri="{FF2B5EF4-FFF2-40B4-BE49-F238E27FC236}">
                  <a16:creationId xmlns:a16="http://schemas.microsoft.com/office/drawing/2014/main" id="{58976A21-342E-944F-9925-D79262740D0D}"/>
                </a:ext>
              </a:extLst>
            </p:cNvPr>
            <p:cNvGrpSpPr/>
            <p:nvPr/>
          </p:nvGrpSpPr>
          <p:grpSpPr>
            <a:xfrm>
              <a:off x="515392" y="3218075"/>
              <a:ext cx="5248984" cy="898297"/>
              <a:chOff x="3321126" y="4459036"/>
              <a:chExt cx="4751613" cy="898297"/>
            </a:xfrm>
          </p:grpSpPr>
          <p:sp>
            <p:nvSpPr>
              <p:cNvPr id="39" name="Tekstfelt 38">
                <a:extLst>
                  <a:ext uri="{FF2B5EF4-FFF2-40B4-BE49-F238E27FC236}">
                    <a16:creationId xmlns:a16="http://schemas.microsoft.com/office/drawing/2014/main" id="{DC2B807D-8241-D34F-8EE2-C77F10D0D89A}"/>
                  </a:ext>
                </a:extLst>
              </p:cNvPr>
              <p:cNvSpPr txBox="1"/>
              <p:nvPr/>
            </p:nvSpPr>
            <p:spPr>
              <a:xfrm>
                <a:off x="4802332" y="4459036"/>
                <a:ext cx="3270407" cy="738664"/>
              </a:xfrm>
              <a:prstGeom prst="wedgeRectCallout">
                <a:avLst>
                  <a:gd name="adj1" fmla="val -62369"/>
                  <a:gd name="adj2" fmla="val -8046"/>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”Vores branche bevæger sig hurtigt, og de folk, som vi kan få, bliver dårligere og dårligere klædt på fra skolens side. Kvaliteten af de mennesker, som tager uddannelsen er faldende. </a:t>
                </a:r>
              </a:p>
            </p:txBody>
          </p:sp>
          <p:sp>
            <p:nvSpPr>
              <p:cNvPr id="40" name="Tekstfelt 39">
                <a:extLst>
                  <a:ext uri="{FF2B5EF4-FFF2-40B4-BE49-F238E27FC236}">
                    <a16:creationId xmlns:a16="http://schemas.microsoft.com/office/drawing/2014/main" id="{90A5A5B5-7739-2549-8B0F-24F14E4FB147}"/>
                  </a:ext>
                </a:extLst>
              </p:cNvPr>
              <p:cNvSpPr txBox="1"/>
              <p:nvPr/>
            </p:nvSpPr>
            <p:spPr>
              <a:xfrm>
                <a:off x="3321126" y="4895668"/>
                <a:ext cx="10903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Vejgodstransport-virksomhed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highlight>
                    <a:srgbClr val="FFFF00"/>
                  </a:highligh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38" name="Grafik 37" descr="Lastbil kontur">
              <a:extLst>
                <a:ext uri="{FF2B5EF4-FFF2-40B4-BE49-F238E27FC236}">
                  <a16:creationId xmlns:a16="http://schemas.microsoft.com/office/drawing/2014/main" id="{F6EB188B-7920-CB48-95F5-41ECFBC5EB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496" y="3117216"/>
              <a:ext cx="654785" cy="654785"/>
            </a:xfrm>
            <a:prstGeom prst="rect">
              <a:avLst/>
            </a:prstGeom>
          </p:spPr>
        </p:pic>
      </p:grpSp>
    </p:spTree>
    <p:extLst>
      <p:ext uri="{BB962C8B-B14F-4D97-AF65-F5344CB8AC3E}">
        <p14:creationId xmlns:p14="http://schemas.microsoft.com/office/powerpoint/2010/main" val="2618507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4A260AB-D06A-8A4E-898A-A65354E64D60}"/>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Virksomhedernes ressourcer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Af figur 7.6 fremgår det, at 24 pct. af de adspurgte virksomheder erklærer sig meget enige eller enige i, at det kræver for mange ressourcer for dem at have lærlinge. Omvendt er 60 pct. af virksomhederne meget uenige eller uenige i ovennævnte.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de kvalitative interviews udtrykker flere virksomheder, at de ikke ser det som ekstra krævende at have lærlinge, hvilket også  fremgår af følgende citat:</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Virksomhedernes oplevelser med at have lærlinge</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sp>
        <p:nvSpPr>
          <p:cNvPr id="32" name="Rektangel 31">
            <a:extLst>
              <a:ext uri="{FF2B5EF4-FFF2-40B4-BE49-F238E27FC236}">
                <a16:creationId xmlns:a16="http://schemas.microsoft.com/office/drawing/2014/main" id="{0D3ADEC6-A958-1C4C-BEE8-19B171EE44F0}"/>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5" name="Diagram 24">
            <a:extLst>
              <a:ext uri="{FF2B5EF4-FFF2-40B4-BE49-F238E27FC236}">
                <a16:creationId xmlns:a16="http://schemas.microsoft.com/office/drawing/2014/main" id="{484EAA0D-F8E2-DE4A-873F-9C415130013D}"/>
              </a:ext>
            </a:extLst>
          </p:cNvPr>
          <p:cNvGraphicFramePr>
            <a:graphicFrameLocks/>
          </p:cNvGraphicFramePr>
          <p:nvPr/>
        </p:nvGraphicFramePr>
        <p:xfrm>
          <a:off x="6528618" y="2080085"/>
          <a:ext cx="5112520" cy="4294057"/>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uppe 1">
            <a:extLst>
              <a:ext uri="{FF2B5EF4-FFF2-40B4-BE49-F238E27FC236}">
                <a16:creationId xmlns:a16="http://schemas.microsoft.com/office/drawing/2014/main" id="{A2AEDC18-2B14-7B46-BF00-4F867210E761}"/>
              </a:ext>
            </a:extLst>
          </p:cNvPr>
          <p:cNvGrpSpPr/>
          <p:nvPr/>
        </p:nvGrpSpPr>
        <p:grpSpPr>
          <a:xfrm>
            <a:off x="567716" y="3009901"/>
            <a:ext cx="4977426" cy="873932"/>
            <a:chOff x="567716" y="2927605"/>
            <a:chExt cx="4977426" cy="873932"/>
          </a:xfrm>
        </p:grpSpPr>
        <p:grpSp>
          <p:nvGrpSpPr>
            <p:cNvPr id="27" name="Gruppe 26">
              <a:extLst>
                <a:ext uri="{FF2B5EF4-FFF2-40B4-BE49-F238E27FC236}">
                  <a16:creationId xmlns:a16="http://schemas.microsoft.com/office/drawing/2014/main" id="{4A1A3B71-8ABF-024C-A9A4-156BE05CC566}"/>
                </a:ext>
              </a:extLst>
            </p:cNvPr>
            <p:cNvGrpSpPr/>
            <p:nvPr/>
          </p:nvGrpSpPr>
          <p:grpSpPr>
            <a:xfrm>
              <a:off x="567716" y="2977264"/>
              <a:ext cx="4977426" cy="824273"/>
              <a:chOff x="3368489" y="4218225"/>
              <a:chExt cx="4505782" cy="824273"/>
            </a:xfrm>
          </p:grpSpPr>
          <p:sp>
            <p:nvSpPr>
              <p:cNvPr id="29" name="Tekstfelt 28">
                <a:extLst>
                  <a:ext uri="{FF2B5EF4-FFF2-40B4-BE49-F238E27FC236}">
                    <a16:creationId xmlns:a16="http://schemas.microsoft.com/office/drawing/2014/main" id="{6DFC1DDC-81D5-8E47-8573-5F713E86F1CA}"/>
                  </a:ext>
                </a:extLst>
              </p:cNvPr>
              <p:cNvSpPr txBox="1"/>
              <p:nvPr/>
            </p:nvSpPr>
            <p:spPr>
              <a:xfrm>
                <a:off x="4780223" y="4218225"/>
                <a:ext cx="3094048" cy="769441"/>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”Selvfølgelig skal de have hjælp i starten og der er forståelse for, at vedkommende ikke ved alt, men det er ikke fordi det kræver meget ekstra at have lærlinge.”</a:t>
                </a:r>
              </a:p>
            </p:txBody>
          </p:sp>
          <p:sp>
            <p:nvSpPr>
              <p:cNvPr id="30" name="Tekstfelt 29">
                <a:extLst>
                  <a:ext uri="{FF2B5EF4-FFF2-40B4-BE49-F238E27FC236}">
                    <a16:creationId xmlns:a16="http://schemas.microsoft.com/office/drawing/2014/main" id="{69AF56C1-94CA-1F43-9757-F9AE6A311357}"/>
                  </a:ext>
                </a:extLst>
              </p:cNvPr>
              <p:cNvSpPr txBox="1"/>
              <p:nvPr/>
            </p:nvSpPr>
            <p:spPr>
              <a:xfrm>
                <a:off x="3368489"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31" name="Grafik 30" descr="Lastbil kontur">
              <a:extLst>
                <a:ext uri="{FF2B5EF4-FFF2-40B4-BE49-F238E27FC236}">
                  <a16:creationId xmlns:a16="http://schemas.microsoft.com/office/drawing/2014/main" id="{2ABF33A6-40D3-364E-B71B-BCC80D186C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491" y="2927605"/>
              <a:ext cx="654785" cy="654785"/>
            </a:xfrm>
            <a:prstGeom prst="rect">
              <a:avLst/>
            </a:prstGeom>
          </p:spPr>
        </p:pic>
      </p:grpSp>
      <p:sp>
        <p:nvSpPr>
          <p:cNvPr id="21" name="Rektangel 20">
            <a:extLst>
              <a:ext uri="{FF2B5EF4-FFF2-40B4-BE49-F238E27FC236}">
                <a16:creationId xmlns:a16="http://schemas.microsoft.com/office/drawing/2014/main" id="{E56014FB-67A2-F347-9B3B-495874361B36}"/>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7.6: Det kræver for mange ressourcer for os at have lærlinge</a:t>
            </a:r>
          </a:p>
        </p:txBody>
      </p:sp>
      <p:cxnSp>
        <p:nvCxnSpPr>
          <p:cNvPr id="22" name="Lige forbindelse 21">
            <a:extLst>
              <a:ext uri="{FF2B5EF4-FFF2-40B4-BE49-F238E27FC236}">
                <a16:creationId xmlns:a16="http://schemas.microsoft.com/office/drawing/2014/main" id="{B907B4E3-C139-9540-B472-D44409B44AFC}"/>
              </a:ext>
            </a:extLst>
          </p:cNvPr>
          <p:cNvCxnSpPr>
            <a:cxnSpLocks/>
          </p:cNvCxnSpPr>
          <p:nvPr/>
        </p:nvCxnSpPr>
        <p:spPr>
          <a:xfrm flipV="1">
            <a:off x="6601149" y="1756679"/>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3" name="Rektangel 22">
            <a:extLst>
              <a:ext uri="{FF2B5EF4-FFF2-40B4-BE49-F238E27FC236}">
                <a16:creationId xmlns:a16="http://schemas.microsoft.com/office/drawing/2014/main" id="{8CDD49DB-64D6-3442-9182-3788B1A2A3B9}"/>
              </a:ext>
            </a:extLst>
          </p:cNvPr>
          <p:cNvSpPr/>
          <p:nvPr/>
        </p:nvSpPr>
        <p:spPr>
          <a:xfrm>
            <a:off x="6528618" y="1766047"/>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spTree>
    <p:extLst>
      <p:ext uri="{BB962C8B-B14F-4D97-AF65-F5344CB8AC3E}">
        <p14:creationId xmlns:p14="http://schemas.microsoft.com/office/powerpoint/2010/main" val="2824730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4A260AB-D06A-8A4E-898A-A65354E64D60}"/>
              </a:ext>
            </a:extLst>
          </p:cNvPr>
          <p:cNvSpPr/>
          <p:nvPr/>
        </p:nvSpPr>
        <p:spPr>
          <a:xfrm>
            <a:off x="0" y="1100314"/>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Virksomhedernes oplevelser med at have lærlinge</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sp>
        <p:nvSpPr>
          <p:cNvPr id="32" name="Rektangel 31">
            <a:extLst>
              <a:ext uri="{FF2B5EF4-FFF2-40B4-BE49-F238E27FC236}">
                <a16:creationId xmlns:a16="http://schemas.microsoft.com/office/drawing/2014/main" id="{0D3ADEC6-A958-1C4C-BEE8-19B171EE44F0}"/>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kstfelt 1">
            <a:extLst>
              <a:ext uri="{FF2B5EF4-FFF2-40B4-BE49-F238E27FC236}">
                <a16:creationId xmlns:a16="http://schemas.microsoft.com/office/drawing/2014/main" id="{449E51FE-780C-124B-BEE2-C04CE38D6CD6}"/>
              </a:ext>
            </a:extLst>
          </p:cNvPr>
          <p:cNvSpPr txBox="1"/>
          <p:nvPr/>
        </p:nvSpPr>
        <p:spPr>
          <a:xfrm>
            <a:off x="639260" y="1352187"/>
            <a:ext cx="4958148" cy="5278368"/>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54 pct. bruger i meget høj eller høj grad tid på at fastholde elever i deres lærlinge forløb</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7.7 viser, at 54 pct. af de adspurgte virksomheder i meget høj eller høj grad vil sige, at de bruger meget tid på at fastholde lærlinge i deres forløb og på at sørge for, at de gennemfører. Samtidigt har 56 pct. angivet, at de i meget høj eller høj grad afsætter ressourcer til at sørge for, at lærlingen får et godt forløb hos dem.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tyder dermed på, at det ikke er alle virksomheder, som prioriterer det lige højt og afsætter lige mange ressourcer i forhold til at fastholde eleverne i deres lærlingeforløb</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 virksomhed beskriver, at der også kommer en grænse for, hvor mange ressourcer man kan bruge på lærlingen, hvis de ikke kommer med en interesse for faget. At skulle fortælle de samme ting mange gange om igen bliver af virksomheden oplevet som problematisk, og det bliver her svært at vurdere, hvor mange ressourcer, man skal bruge: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endParaRPr>
          </a:p>
        </p:txBody>
      </p:sp>
      <p:graphicFrame>
        <p:nvGraphicFramePr>
          <p:cNvPr id="15" name="Diagram 14">
            <a:extLst>
              <a:ext uri="{FF2B5EF4-FFF2-40B4-BE49-F238E27FC236}">
                <a16:creationId xmlns:a16="http://schemas.microsoft.com/office/drawing/2014/main" id="{5F09047E-A1D4-CD4E-B23F-DAB10C92D622}"/>
              </a:ext>
            </a:extLst>
          </p:cNvPr>
          <p:cNvGraphicFramePr>
            <a:graphicFrameLocks/>
          </p:cNvGraphicFramePr>
          <p:nvPr/>
        </p:nvGraphicFramePr>
        <p:xfrm>
          <a:off x="6527800" y="2070285"/>
          <a:ext cx="5040313" cy="4346389"/>
        </p:xfrm>
        <a:graphic>
          <a:graphicData uri="http://schemas.openxmlformats.org/drawingml/2006/chart">
            <c:chart xmlns:c="http://schemas.openxmlformats.org/drawingml/2006/chart" xmlns:r="http://schemas.openxmlformats.org/officeDocument/2006/relationships" r:id="rId4"/>
          </a:graphicData>
        </a:graphic>
      </p:graphicFrame>
      <p:sp>
        <p:nvSpPr>
          <p:cNvPr id="21" name="Rektangel 20">
            <a:extLst>
              <a:ext uri="{FF2B5EF4-FFF2-40B4-BE49-F238E27FC236}">
                <a16:creationId xmlns:a16="http://schemas.microsoft.com/office/drawing/2014/main" id="{29926D99-AA84-D34F-BDB0-D6714972A665}"/>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Rektangel 21">
            <a:extLst>
              <a:ext uri="{FF2B5EF4-FFF2-40B4-BE49-F238E27FC236}">
                <a16:creationId xmlns:a16="http://schemas.microsoft.com/office/drawing/2014/main" id="{9397DE87-C40A-9043-A728-8B4B69A7D84C}"/>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7.7: I hvilken grad vil du sige, at …</a:t>
            </a:r>
          </a:p>
        </p:txBody>
      </p:sp>
      <p:cxnSp>
        <p:nvCxnSpPr>
          <p:cNvPr id="23" name="Lige forbindelse 22">
            <a:extLst>
              <a:ext uri="{FF2B5EF4-FFF2-40B4-BE49-F238E27FC236}">
                <a16:creationId xmlns:a16="http://schemas.microsoft.com/office/drawing/2014/main" id="{3A36D60F-F55A-9E49-A76E-F31C3B94936F}"/>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5" name="Rektangel 24">
            <a:extLst>
              <a:ext uri="{FF2B5EF4-FFF2-40B4-BE49-F238E27FC236}">
                <a16:creationId xmlns:a16="http://schemas.microsoft.com/office/drawing/2014/main" id="{072AA62D-768C-1745-8485-B4BA40EE05A0}"/>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grpSp>
        <p:nvGrpSpPr>
          <p:cNvPr id="26" name="Gruppe 25">
            <a:extLst>
              <a:ext uri="{FF2B5EF4-FFF2-40B4-BE49-F238E27FC236}">
                <a16:creationId xmlns:a16="http://schemas.microsoft.com/office/drawing/2014/main" id="{26CE90AA-D3AF-D645-AAA2-8163ABA0CB94}"/>
              </a:ext>
            </a:extLst>
          </p:cNvPr>
          <p:cNvGrpSpPr/>
          <p:nvPr/>
        </p:nvGrpSpPr>
        <p:grpSpPr>
          <a:xfrm>
            <a:off x="537216" y="4679730"/>
            <a:ext cx="4956162" cy="1451592"/>
            <a:chOff x="610245" y="2977264"/>
            <a:chExt cx="4956162" cy="1451592"/>
          </a:xfrm>
        </p:grpSpPr>
        <p:grpSp>
          <p:nvGrpSpPr>
            <p:cNvPr id="27" name="Gruppe 26">
              <a:extLst>
                <a:ext uri="{FF2B5EF4-FFF2-40B4-BE49-F238E27FC236}">
                  <a16:creationId xmlns:a16="http://schemas.microsoft.com/office/drawing/2014/main" id="{07A93248-D475-084F-9DFE-9E5081E3870A}"/>
                </a:ext>
              </a:extLst>
            </p:cNvPr>
            <p:cNvGrpSpPr/>
            <p:nvPr/>
          </p:nvGrpSpPr>
          <p:grpSpPr>
            <a:xfrm>
              <a:off x="610245" y="2977264"/>
              <a:ext cx="4956162" cy="1451592"/>
              <a:chOff x="3406989" y="4218225"/>
              <a:chExt cx="4486533" cy="1451592"/>
            </a:xfrm>
          </p:grpSpPr>
          <p:sp>
            <p:nvSpPr>
              <p:cNvPr id="29" name="Tekstfelt 28">
                <a:extLst>
                  <a:ext uri="{FF2B5EF4-FFF2-40B4-BE49-F238E27FC236}">
                    <a16:creationId xmlns:a16="http://schemas.microsoft.com/office/drawing/2014/main" id="{AC26A338-84C3-1F4F-AEFA-CC45D28B6C61}"/>
                  </a:ext>
                </a:extLst>
              </p:cNvPr>
              <p:cNvSpPr txBox="1"/>
              <p:nvPr/>
            </p:nvSpPr>
            <p:spPr>
              <a:xfrm>
                <a:off x="4678996" y="4218225"/>
                <a:ext cx="3214526" cy="1446550"/>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bruger meget tid på at fortælle og forklare dem om ting. Men hvor meget tid skal man bruge, ikke? Hvis man som lærling ikke selv kommer med et drive og en interesse for faget, så kan man ende med at fortælle de samme ting mange gange. Der kan det være vanskeligt at vurdere, hvor mange ressourcer, vi skal bruge på at holde på dem.”</a:t>
                </a:r>
              </a:p>
            </p:txBody>
          </p:sp>
          <p:sp>
            <p:nvSpPr>
              <p:cNvPr id="30" name="Tekstfelt 29">
                <a:extLst>
                  <a:ext uri="{FF2B5EF4-FFF2-40B4-BE49-F238E27FC236}">
                    <a16:creationId xmlns:a16="http://schemas.microsoft.com/office/drawing/2014/main" id="{4E45C824-E098-3C49-9E9A-3256891724D7}"/>
                  </a:ext>
                </a:extLst>
              </p:cNvPr>
              <p:cNvSpPr txBox="1"/>
              <p:nvPr/>
            </p:nvSpPr>
            <p:spPr>
              <a:xfrm>
                <a:off x="3406989" y="5331263"/>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8" name="Grafik 27" descr="Lastbil kontur">
              <a:extLst>
                <a:ext uri="{FF2B5EF4-FFF2-40B4-BE49-F238E27FC236}">
                  <a16:creationId xmlns:a16="http://schemas.microsoft.com/office/drawing/2014/main" id="{76590956-52C7-9344-9550-9884469CD6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023" y="3554924"/>
              <a:ext cx="654785" cy="654785"/>
            </a:xfrm>
            <a:prstGeom prst="rect">
              <a:avLst/>
            </a:prstGeom>
          </p:spPr>
        </p:pic>
      </p:grpSp>
    </p:spTree>
    <p:extLst>
      <p:ext uri="{BB962C8B-B14F-4D97-AF65-F5344CB8AC3E}">
        <p14:creationId xmlns:p14="http://schemas.microsoft.com/office/powerpoint/2010/main" val="3181430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Arbejdsmentalitet, mobilbrug og for sent fremmøde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fremgår af de kvalitative interviews blandt 10 virksomheder, at en central udfordring ved at have lærlinge er deres arbejdsmentalitet.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 sent fremmøde, mobilbrug og en manglende forståelse for, hvordan man begår sig på en arbejdsplads er ligeledes problematikker, som virksomheder oplever, når de tager lærlinge ind.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Særligt et manglende eller for sent fremmøde anføres i interviewene som værende en årsag til at virksomheden er nødt til at afbryde lærlingeforløbet.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Oplevede udfordringer blandt virksomhederne </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pSp>
        <p:nvGrpSpPr>
          <p:cNvPr id="12" name="Gruppe 11">
            <a:extLst>
              <a:ext uri="{FF2B5EF4-FFF2-40B4-BE49-F238E27FC236}">
                <a16:creationId xmlns:a16="http://schemas.microsoft.com/office/drawing/2014/main" id="{807B86E9-693C-484D-B99E-2653DE21F3C6}"/>
              </a:ext>
            </a:extLst>
          </p:cNvPr>
          <p:cNvGrpSpPr/>
          <p:nvPr/>
        </p:nvGrpSpPr>
        <p:grpSpPr>
          <a:xfrm>
            <a:off x="538328" y="2130163"/>
            <a:ext cx="5051850" cy="873932"/>
            <a:chOff x="493285" y="2927605"/>
            <a:chExt cx="5051850" cy="873932"/>
          </a:xfrm>
        </p:grpSpPr>
        <p:grpSp>
          <p:nvGrpSpPr>
            <p:cNvPr id="15" name="Gruppe 14">
              <a:extLst>
                <a:ext uri="{FF2B5EF4-FFF2-40B4-BE49-F238E27FC236}">
                  <a16:creationId xmlns:a16="http://schemas.microsoft.com/office/drawing/2014/main" id="{AB72CF8E-C2C6-D149-9D32-6AC21B3FE57D}"/>
                </a:ext>
              </a:extLst>
            </p:cNvPr>
            <p:cNvGrpSpPr/>
            <p:nvPr/>
          </p:nvGrpSpPr>
          <p:grpSpPr>
            <a:xfrm>
              <a:off x="493285" y="2977264"/>
              <a:ext cx="5051850" cy="824273"/>
              <a:chOff x="3301114" y="4218225"/>
              <a:chExt cx="4573157" cy="824273"/>
            </a:xfrm>
          </p:grpSpPr>
          <p:sp>
            <p:nvSpPr>
              <p:cNvPr id="22" name="Tekstfelt 21">
                <a:extLst>
                  <a:ext uri="{FF2B5EF4-FFF2-40B4-BE49-F238E27FC236}">
                    <a16:creationId xmlns:a16="http://schemas.microsoft.com/office/drawing/2014/main" id="{02540F73-4A87-C84A-98E3-E5BFDFC3FE97}"/>
                  </a:ext>
                </a:extLst>
              </p:cNvPr>
              <p:cNvSpPr txBox="1"/>
              <p:nvPr/>
            </p:nvSpPr>
            <p:spPr>
              <a:xfrm>
                <a:off x="4677096" y="4218225"/>
                <a:ext cx="3197175" cy="707886"/>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er en klar udfordring med deres mentalitet. De vil ikke arbejde ligeså hårdt og vil gerne gå hjem, når det bliver hen ad eftermiddagen og ikke først når arbejdet er gjort færdigt.”</a:t>
                </a:r>
              </a:p>
            </p:txBody>
          </p:sp>
          <p:sp>
            <p:nvSpPr>
              <p:cNvPr id="23" name="Tekstfelt 22">
                <a:extLst>
                  <a:ext uri="{FF2B5EF4-FFF2-40B4-BE49-F238E27FC236}">
                    <a16:creationId xmlns:a16="http://schemas.microsoft.com/office/drawing/2014/main" id="{61CD5B96-E5FC-BA49-848C-0383BBEB7AD2}"/>
                  </a:ext>
                </a:extLst>
              </p:cNvPr>
              <p:cNvSpPr txBox="1"/>
              <p:nvPr/>
            </p:nvSpPr>
            <p:spPr>
              <a:xfrm>
                <a:off x="3301114"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1" name="Grafik 20" descr="Lastbil kontur">
              <a:extLst>
                <a:ext uri="{FF2B5EF4-FFF2-40B4-BE49-F238E27FC236}">
                  <a16:creationId xmlns:a16="http://schemas.microsoft.com/office/drawing/2014/main" id="{A0300ACC-1AE4-9643-9218-FA3E73FAAD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60" y="2927605"/>
              <a:ext cx="654785" cy="654785"/>
            </a:xfrm>
            <a:prstGeom prst="rect">
              <a:avLst/>
            </a:prstGeom>
          </p:spPr>
        </p:pic>
      </p:grpSp>
      <p:grpSp>
        <p:nvGrpSpPr>
          <p:cNvPr id="24" name="Gruppe 23">
            <a:extLst>
              <a:ext uri="{FF2B5EF4-FFF2-40B4-BE49-F238E27FC236}">
                <a16:creationId xmlns:a16="http://schemas.microsoft.com/office/drawing/2014/main" id="{44A0ADB8-8D65-2C40-AC13-C486C1F8BD06}"/>
              </a:ext>
            </a:extLst>
          </p:cNvPr>
          <p:cNvGrpSpPr/>
          <p:nvPr/>
        </p:nvGrpSpPr>
        <p:grpSpPr>
          <a:xfrm>
            <a:off x="543341" y="3744311"/>
            <a:ext cx="5051850" cy="873932"/>
            <a:chOff x="493285" y="2927605"/>
            <a:chExt cx="5051850" cy="873932"/>
          </a:xfrm>
        </p:grpSpPr>
        <p:grpSp>
          <p:nvGrpSpPr>
            <p:cNvPr id="25" name="Gruppe 24">
              <a:extLst>
                <a:ext uri="{FF2B5EF4-FFF2-40B4-BE49-F238E27FC236}">
                  <a16:creationId xmlns:a16="http://schemas.microsoft.com/office/drawing/2014/main" id="{51480EE9-D5E4-A44F-A25E-AEC1F23666B4}"/>
                </a:ext>
              </a:extLst>
            </p:cNvPr>
            <p:cNvGrpSpPr/>
            <p:nvPr/>
          </p:nvGrpSpPr>
          <p:grpSpPr>
            <a:xfrm>
              <a:off x="493285" y="2977264"/>
              <a:ext cx="5051850" cy="824273"/>
              <a:chOff x="3301114" y="4218225"/>
              <a:chExt cx="4573157" cy="824273"/>
            </a:xfrm>
          </p:grpSpPr>
          <p:sp>
            <p:nvSpPr>
              <p:cNvPr id="27" name="Tekstfelt 26">
                <a:extLst>
                  <a:ext uri="{FF2B5EF4-FFF2-40B4-BE49-F238E27FC236}">
                    <a16:creationId xmlns:a16="http://schemas.microsoft.com/office/drawing/2014/main" id="{54937DCF-97B7-7146-9166-0BACDCF0D36D}"/>
                  </a:ext>
                </a:extLst>
              </p:cNvPr>
              <p:cNvSpPr txBox="1"/>
              <p:nvPr/>
            </p:nvSpPr>
            <p:spPr>
              <a:xfrm>
                <a:off x="4677096" y="4218225"/>
                <a:ext cx="3197175" cy="553998"/>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”En særlig problematik ved de unge lærlinge er deres mobilbrug. De har hovedet begravet i den hele tiden.” </a:t>
                </a:r>
              </a:p>
            </p:txBody>
          </p:sp>
          <p:sp>
            <p:nvSpPr>
              <p:cNvPr id="28" name="Tekstfelt 27">
                <a:extLst>
                  <a:ext uri="{FF2B5EF4-FFF2-40B4-BE49-F238E27FC236}">
                    <a16:creationId xmlns:a16="http://schemas.microsoft.com/office/drawing/2014/main" id="{BBC0C6FA-7B89-F547-8B42-928CDBC8EB16}"/>
                  </a:ext>
                </a:extLst>
              </p:cNvPr>
              <p:cNvSpPr txBox="1"/>
              <p:nvPr/>
            </p:nvSpPr>
            <p:spPr>
              <a:xfrm>
                <a:off x="3301114"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6" name="Grafik 25" descr="Lastbil kontur">
              <a:extLst>
                <a:ext uri="{FF2B5EF4-FFF2-40B4-BE49-F238E27FC236}">
                  <a16:creationId xmlns:a16="http://schemas.microsoft.com/office/drawing/2014/main" id="{936693AB-D7B8-2441-B8D6-CA1C74A1B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60" y="2927605"/>
              <a:ext cx="654785" cy="654785"/>
            </a:xfrm>
            <a:prstGeom prst="rect">
              <a:avLst/>
            </a:prstGeom>
          </p:spPr>
        </p:pic>
      </p:grpSp>
      <p:grpSp>
        <p:nvGrpSpPr>
          <p:cNvPr id="29" name="Gruppe 28">
            <a:extLst>
              <a:ext uri="{FF2B5EF4-FFF2-40B4-BE49-F238E27FC236}">
                <a16:creationId xmlns:a16="http://schemas.microsoft.com/office/drawing/2014/main" id="{F6269051-EA35-3C42-B158-09A469604A9B}"/>
              </a:ext>
            </a:extLst>
          </p:cNvPr>
          <p:cNvGrpSpPr/>
          <p:nvPr/>
        </p:nvGrpSpPr>
        <p:grpSpPr>
          <a:xfrm>
            <a:off x="537217" y="4623300"/>
            <a:ext cx="5051850" cy="873932"/>
            <a:chOff x="493285" y="2927605"/>
            <a:chExt cx="5051850" cy="873932"/>
          </a:xfrm>
        </p:grpSpPr>
        <p:grpSp>
          <p:nvGrpSpPr>
            <p:cNvPr id="30" name="Gruppe 29">
              <a:extLst>
                <a:ext uri="{FF2B5EF4-FFF2-40B4-BE49-F238E27FC236}">
                  <a16:creationId xmlns:a16="http://schemas.microsoft.com/office/drawing/2014/main" id="{8715C065-7A76-9D4A-B3FB-8E5ECFFFE98B}"/>
                </a:ext>
              </a:extLst>
            </p:cNvPr>
            <p:cNvGrpSpPr/>
            <p:nvPr/>
          </p:nvGrpSpPr>
          <p:grpSpPr>
            <a:xfrm>
              <a:off x="493285" y="2977264"/>
              <a:ext cx="5051850" cy="824273"/>
              <a:chOff x="3301114" y="4218225"/>
              <a:chExt cx="4573157" cy="824273"/>
            </a:xfrm>
          </p:grpSpPr>
          <p:sp>
            <p:nvSpPr>
              <p:cNvPr id="32" name="Tekstfelt 31">
                <a:extLst>
                  <a:ext uri="{FF2B5EF4-FFF2-40B4-BE49-F238E27FC236}">
                    <a16:creationId xmlns:a16="http://schemas.microsoft.com/office/drawing/2014/main" id="{060FC733-1DD3-BF43-8ADD-A1F518850A63}"/>
                  </a:ext>
                </a:extLst>
              </p:cNvPr>
              <p:cNvSpPr txBox="1"/>
              <p:nvPr/>
            </p:nvSpPr>
            <p:spPr>
              <a:xfrm>
                <a:off x="4677096" y="4218225"/>
                <a:ext cx="3197175" cy="553998"/>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 kender ikke de nødvendige spilleregler; det kan komme som en overraskelse, at man skal møde til tiden og melde sig syg fra sit arbejde.”</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Tekstfelt 32">
                <a:extLst>
                  <a:ext uri="{FF2B5EF4-FFF2-40B4-BE49-F238E27FC236}">
                    <a16:creationId xmlns:a16="http://schemas.microsoft.com/office/drawing/2014/main" id="{E581EB72-BB7D-EF40-BD2D-831B900FFEC6}"/>
                  </a:ext>
                </a:extLst>
              </p:cNvPr>
              <p:cNvSpPr txBox="1"/>
              <p:nvPr/>
            </p:nvSpPr>
            <p:spPr>
              <a:xfrm>
                <a:off x="3301114"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31" name="Grafik 30" descr="Lastbil kontur">
              <a:extLst>
                <a:ext uri="{FF2B5EF4-FFF2-40B4-BE49-F238E27FC236}">
                  <a16:creationId xmlns:a16="http://schemas.microsoft.com/office/drawing/2014/main" id="{1F05E3D0-A15A-2048-963B-378E60E15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60" y="2927605"/>
              <a:ext cx="654785" cy="654785"/>
            </a:xfrm>
            <a:prstGeom prst="rect">
              <a:avLst/>
            </a:prstGeom>
          </p:spPr>
        </p:pic>
      </p:grpSp>
      <p:graphicFrame>
        <p:nvGraphicFramePr>
          <p:cNvPr id="56" name="Diagram 55">
            <a:extLst>
              <a:ext uri="{FF2B5EF4-FFF2-40B4-BE49-F238E27FC236}">
                <a16:creationId xmlns:a16="http://schemas.microsoft.com/office/drawing/2014/main" id="{17367C8F-796F-A34B-A6D7-28F50C36FBF4}"/>
              </a:ext>
            </a:extLst>
          </p:cNvPr>
          <p:cNvGraphicFramePr>
            <a:graphicFrameLocks/>
          </p:cNvGraphicFramePr>
          <p:nvPr/>
        </p:nvGraphicFramePr>
        <p:xfrm>
          <a:off x="6485831" y="3733958"/>
          <a:ext cx="5040311" cy="2496840"/>
        </p:xfrm>
        <a:graphic>
          <a:graphicData uri="http://schemas.openxmlformats.org/drawingml/2006/chart">
            <c:chart xmlns:c="http://schemas.openxmlformats.org/drawingml/2006/chart" xmlns:r="http://schemas.openxmlformats.org/officeDocument/2006/relationships" r:id="rId6"/>
          </a:graphicData>
        </a:graphic>
      </p:graphicFrame>
      <p:sp>
        <p:nvSpPr>
          <p:cNvPr id="57" name="Rektangel 56">
            <a:extLst>
              <a:ext uri="{FF2B5EF4-FFF2-40B4-BE49-F238E27FC236}">
                <a16:creationId xmlns:a16="http://schemas.microsoft.com/office/drawing/2014/main" id="{1B63B175-C695-974F-A7E9-2984F582F117}"/>
              </a:ext>
            </a:extLst>
          </p:cNvPr>
          <p:cNvSpPr/>
          <p:nvPr/>
        </p:nvSpPr>
        <p:spPr>
          <a:xfrm>
            <a:off x="6452969" y="3230492"/>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Rektangel 57">
            <a:extLst>
              <a:ext uri="{FF2B5EF4-FFF2-40B4-BE49-F238E27FC236}">
                <a16:creationId xmlns:a16="http://schemas.microsoft.com/office/drawing/2014/main" id="{943B2289-BD4C-6E4E-8A48-9C60A67A6FAA}"/>
              </a:ext>
            </a:extLst>
          </p:cNvPr>
          <p:cNvSpPr/>
          <p:nvPr/>
        </p:nvSpPr>
        <p:spPr>
          <a:xfrm>
            <a:off x="6452969" y="3230492"/>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 name="Rektangel 58">
            <a:extLst>
              <a:ext uri="{FF2B5EF4-FFF2-40B4-BE49-F238E27FC236}">
                <a16:creationId xmlns:a16="http://schemas.microsoft.com/office/drawing/2014/main" id="{BDFC3CD4-B176-144C-917D-644F11C0AE13}"/>
              </a:ext>
            </a:extLst>
          </p:cNvPr>
          <p:cNvSpPr/>
          <p:nvPr/>
        </p:nvSpPr>
        <p:spPr>
          <a:xfrm>
            <a:off x="6528619" y="3298235"/>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7.8: Er du enig eller uenig i følgende udsagn?</a:t>
            </a:r>
          </a:p>
        </p:txBody>
      </p:sp>
      <p:cxnSp>
        <p:nvCxnSpPr>
          <p:cNvPr id="60" name="Lige forbindelse 59">
            <a:extLst>
              <a:ext uri="{FF2B5EF4-FFF2-40B4-BE49-F238E27FC236}">
                <a16:creationId xmlns:a16="http://schemas.microsoft.com/office/drawing/2014/main" id="{28902736-6B0B-EF4B-BCA0-8E526E23138C}"/>
              </a:ext>
            </a:extLst>
          </p:cNvPr>
          <p:cNvCxnSpPr>
            <a:cxnSpLocks/>
          </p:cNvCxnSpPr>
          <p:nvPr/>
        </p:nvCxnSpPr>
        <p:spPr>
          <a:xfrm flipV="1">
            <a:off x="6604269" y="3524377"/>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61" name="Rektangel 60">
            <a:extLst>
              <a:ext uri="{FF2B5EF4-FFF2-40B4-BE49-F238E27FC236}">
                <a16:creationId xmlns:a16="http://schemas.microsoft.com/office/drawing/2014/main" id="{B4D03E52-6C52-1946-AB39-1FD0F8E93D20}"/>
              </a:ext>
            </a:extLst>
          </p:cNvPr>
          <p:cNvSpPr/>
          <p:nvPr/>
        </p:nvSpPr>
        <p:spPr>
          <a:xfrm>
            <a:off x="6528619" y="349538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sp>
        <p:nvSpPr>
          <p:cNvPr id="62" name="Rektangel 61">
            <a:extLst>
              <a:ext uri="{FF2B5EF4-FFF2-40B4-BE49-F238E27FC236}">
                <a16:creationId xmlns:a16="http://schemas.microsoft.com/office/drawing/2014/main" id="{E9974E44-E9DB-C44A-B018-BB0DAF8F4451}"/>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Grundlæggende tilfredshed med lærlinges indsats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På trods af at flere virksomheder peger på udfordringer med lærlinges arbejdsmentalitet, mobilbrug og fremmøde, er det langt størstedelen af virksomhederne, som taler positivt om deres lærlinge. Nedenstående figur 7.8 viser, at 82 pct. af virksomhederne er meget enige eller enige i, at lærlinge passer sine arbejdstimer. Samtidig er det en andel på 66 pct., som erklærer sig meget enige eller enige i, at lærlinge arbejder selvstændigt. Langt størstedelen af virksomhederne, nærmere bestemt 90 pct., er meget uenige eller uenige i, at deres lærlinge er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uarbejdsomme</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og dovne. Der er således en grundlæggende tilfredshed blandt virksomhederne</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333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Oplevede udfordringer blandt virksomhederne </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28647" y="1336310"/>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70 pct. af virksomheder oplever, at kommunikationen med skolen har været god</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7.9 nederst til højre viser, at 70 pct. af de adspurgte virksomheder er meget enige eller enige i, at kommunikationen og koordineringen med skolen har været god. 16 pct. er modsat meget uenige eller uenige heri. Det tyder dermed på, at der blandt virksomhederne er en generel tilfredshed med kommunikationen. </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flere lærlingeansvarlige i virksomhederne påpeges det dog i de kvalitative interviews, at vekselvirkningen mellem skoleforløb og lærlingeforløb kan være en udfordring. Mere specifikt består udfordringerne i et omskifteligt skoleskema og en manglende rettidig information om, hvornår lærlingen skal tilbage på skoleforløb.</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pSp>
        <p:nvGrpSpPr>
          <p:cNvPr id="34" name="Gruppe 33">
            <a:extLst>
              <a:ext uri="{FF2B5EF4-FFF2-40B4-BE49-F238E27FC236}">
                <a16:creationId xmlns:a16="http://schemas.microsoft.com/office/drawing/2014/main" id="{D8EDDC75-6D18-CF41-AC8A-3BFBBAFB1ABE}"/>
              </a:ext>
            </a:extLst>
          </p:cNvPr>
          <p:cNvGrpSpPr/>
          <p:nvPr/>
        </p:nvGrpSpPr>
        <p:grpSpPr>
          <a:xfrm>
            <a:off x="221375" y="3949441"/>
            <a:ext cx="5564831" cy="954548"/>
            <a:chOff x="323145" y="4382483"/>
            <a:chExt cx="5564831" cy="954548"/>
          </a:xfrm>
        </p:grpSpPr>
        <p:pic>
          <p:nvPicPr>
            <p:cNvPr id="35" name="Grafik 34" descr="Lagerbeholdning kontur">
              <a:extLst>
                <a:ext uri="{FF2B5EF4-FFF2-40B4-BE49-F238E27FC236}">
                  <a16:creationId xmlns:a16="http://schemas.microsoft.com/office/drawing/2014/main" id="{E9FE7893-8B77-0D44-959C-AF6D48EA6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95839" y="4384341"/>
              <a:ext cx="602231" cy="602231"/>
            </a:xfrm>
            <a:prstGeom prst="rect">
              <a:avLst/>
            </a:prstGeom>
          </p:spPr>
        </p:pic>
        <p:grpSp>
          <p:nvGrpSpPr>
            <p:cNvPr id="36" name="Gruppe 35">
              <a:extLst>
                <a:ext uri="{FF2B5EF4-FFF2-40B4-BE49-F238E27FC236}">
                  <a16:creationId xmlns:a16="http://schemas.microsoft.com/office/drawing/2014/main" id="{A63A0C6A-CACC-B043-8659-2C704E17204A}"/>
                </a:ext>
              </a:extLst>
            </p:cNvPr>
            <p:cNvGrpSpPr/>
            <p:nvPr/>
          </p:nvGrpSpPr>
          <p:grpSpPr>
            <a:xfrm>
              <a:off x="323145" y="4382483"/>
              <a:ext cx="4243981" cy="954548"/>
              <a:chOff x="3305700" y="4422384"/>
              <a:chExt cx="3841838" cy="954548"/>
            </a:xfrm>
          </p:grpSpPr>
          <p:sp>
            <p:nvSpPr>
              <p:cNvPr id="38" name="Tekstfelt 37">
                <a:extLst>
                  <a:ext uri="{FF2B5EF4-FFF2-40B4-BE49-F238E27FC236}">
                    <a16:creationId xmlns:a16="http://schemas.microsoft.com/office/drawing/2014/main" id="{82162ECE-8E31-AA41-B398-10312AFF98DE}"/>
                  </a:ext>
                </a:extLst>
              </p:cNvPr>
              <p:cNvSpPr txBox="1"/>
              <p:nvPr/>
            </p:nvSpPr>
            <p:spPr>
              <a:xfrm>
                <a:off x="3770346" y="4422384"/>
                <a:ext cx="3377192" cy="861774"/>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”Man kan ikke planlægge noget med en kunde, når deres skema med skolen er så omskiftligt. Vi kan ikke bruge en mand to dage om ugen. Vi vil have dem over længere perioder. Næste gang vil jeg ikke have en lærling, hvis det er under de vilkår” </a:t>
                </a:r>
              </a:p>
            </p:txBody>
          </p:sp>
          <p:sp>
            <p:nvSpPr>
              <p:cNvPr id="39" name="Tekstfelt 38">
                <a:extLst>
                  <a:ext uri="{FF2B5EF4-FFF2-40B4-BE49-F238E27FC236}">
                    <a16:creationId xmlns:a16="http://schemas.microsoft.com/office/drawing/2014/main" id="{413FE2A7-5523-EA41-B6D0-03FB7530C294}"/>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7" name="Tekstfelt 36">
              <a:extLst>
                <a:ext uri="{FF2B5EF4-FFF2-40B4-BE49-F238E27FC236}">
                  <a16:creationId xmlns:a16="http://schemas.microsoft.com/office/drawing/2014/main" id="{8021BB68-BD95-F047-BFC9-25A061363A5E}"/>
                </a:ext>
              </a:extLst>
            </p:cNvPr>
            <p:cNvSpPr txBox="1"/>
            <p:nvPr/>
          </p:nvSpPr>
          <p:spPr>
            <a:xfrm>
              <a:off x="4440545" y="4936921"/>
              <a:ext cx="1447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Lager-og terminal virksomhed</a:t>
              </a:r>
            </a:p>
          </p:txBody>
        </p:sp>
      </p:grpSp>
      <p:grpSp>
        <p:nvGrpSpPr>
          <p:cNvPr id="40" name="Gruppe 39">
            <a:extLst>
              <a:ext uri="{FF2B5EF4-FFF2-40B4-BE49-F238E27FC236}">
                <a16:creationId xmlns:a16="http://schemas.microsoft.com/office/drawing/2014/main" id="{21C3DDC0-AA12-6940-9F41-D0FC7114819F}"/>
              </a:ext>
            </a:extLst>
          </p:cNvPr>
          <p:cNvGrpSpPr/>
          <p:nvPr/>
        </p:nvGrpSpPr>
        <p:grpSpPr>
          <a:xfrm>
            <a:off x="221375" y="4878699"/>
            <a:ext cx="5591204" cy="1146120"/>
            <a:chOff x="323145" y="4190911"/>
            <a:chExt cx="5591204" cy="1146120"/>
          </a:xfrm>
        </p:grpSpPr>
        <p:pic>
          <p:nvPicPr>
            <p:cNvPr id="41" name="Grafik 40" descr="Lagerbeholdning kontur">
              <a:extLst>
                <a:ext uri="{FF2B5EF4-FFF2-40B4-BE49-F238E27FC236}">
                  <a16:creationId xmlns:a16="http://schemas.microsoft.com/office/drawing/2014/main" id="{3C18A502-43EF-A84E-92D0-90B21858C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2212" y="4190911"/>
              <a:ext cx="602231" cy="602231"/>
            </a:xfrm>
            <a:prstGeom prst="rect">
              <a:avLst/>
            </a:prstGeom>
          </p:spPr>
        </p:pic>
        <p:grpSp>
          <p:nvGrpSpPr>
            <p:cNvPr id="42" name="Gruppe 41">
              <a:extLst>
                <a:ext uri="{FF2B5EF4-FFF2-40B4-BE49-F238E27FC236}">
                  <a16:creationId xmlns:a16="http://schemas.microsoft.com/office/drawing/2014/main" id="{89493C9F-EB7A-6142-BBA2-F462C0275F37}"/>
                </a:ext>
              </a:extLst>
            </p:cNvPr>
            <p:cNvGrpSpPr/>
            <p:nvPr/>
          </p:nvGrpSpPr>
          <p:grpSpPr>
            <a:xfrm>
              <a:off x="323145" y="4382483"/>
              <a:ext cx="4243981" cy="954548"/>
              <a:chOff x="3305700" y="4422384"/>
              <a:chExt cx="3841838" cy="954548"/>
            </a:xfrm>
          </p:grpSpPr>
          <p:sp>
            <p:nvSpPr>
              <p:cNvPr id="44" name="Tekstfelt 43">
                <a:extLst>
                  <a:ext uri="{FF2B5EF4-FFF2-40B4-BE49-F238E27FC236}">
                    <a16:creationId xmlns:a16="http://schemas.microsoft.com/office/drawing/2014/main" id="{E1A3D18C-FE60-264D-97C4-D67689B6E4F2}"/>
                  </a:ext>
                </a:extLst>
              </p:cNvPr>
              <p:cNvSpPr txBox="1"/>
              <p:nvPr/>
            </p:nvSpPr>
            <p:spPr>
              <a:xfrm>
                <a:off x="3770346" y="4422384"/>
                <a:ext cx="3377192" cy="400110"/>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”Men det duer ikke at vi får af vide, at lærlingene skal tilbage på skolen tre dage før de skal."</a:t>
                </a:r>
              </a:p>
            </p:txBody>
          </p:sp>
          <p:sp>
            <p:nvSpPr>
              <p:cNvPr id="45" name="Tekstfelt 44">
                <a:extLst>
                  <a:ext uri="{FF2B5EF4-FFF2-40B4-BE49-F238E27FC236}">
                    <a16:creationId xmlns:a16="http://schemas.microsoft.com/office/drawing/2014/main" id="{27FB18F5-3754-7445-99F4-17006219BC73}"/>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3" name="Tekstfelt 42">
              <a:extLst>
                <a:ext uri="{FF2B5EF4-FFF2-40B4-BE49-F238E27FC236}">
                  <a16:creationId xmlns:a16="http://schemas.microsoft.com/office/drawing/2014/main" id="{637B9CB6-EF64-1246-B319-342602438807}"/>
                </a:ext>
              </a:extLst>
            </p:cNvPr>
            <p:cNvSpPr txBox="1"/>
            <p:nvPr/>
          </p:nvSpPr>
          <p:spPr>
            <a:xfrm>
              <a:off x="4466918" y="4743491"/>
              <a:ext cx="1447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Lager-og terminal virksomhed</a:t>
              </a:r>
            </a:p>
          </p:txBody>
        </p:sp>
      </p:grpSp>
      <p:grpSp>
        <p:nvGrpSpPr>
          <p:cNvPr id="46" name="Gruppe 45">
            <a:extLst>
              <a:ext uri="{FF2B5EF4-FFF2-40B4-BE49-F238E27FC236}">
                <a16:creationId xmlns:a16="http://schemas.microsoft.com/office/drawing/2014/main" id="{7EDD5DD2-9ECB-DC4A-B2E9-5A5F504D9639}"/>
              </a:ext>
            </a:extLst>
          </p:cNvPr>
          <p:cNvGrpSpPr/>
          <p:nvPr/>
        </p:nvGrpSpPr>
        <p:grpSpPr>
          <a:xfrm>
            <a:off x="6453464" y="2012580"/>
            <a:ext cx="5051850" cy="877281"/>
            <a:chOff x="493285" y="2977264"/>
            <a:chExt cx="5051850" cy="877281"/>
          </a:xfrm>
        </p:grpSpPr>
        <p:grpSp>
          <p:nvGrpSpPr>
            <p:cNvPr id="47" name="Gruppe 46">
              <a:extLst>
                <a:ext uri="{FF2B5EF4-FFF2-40B4-BE49-F238E27FC236}">
                  <a16:creationId xmlns:a16="http://schemas.microsoft.com/office/drawing/2014/main" id="{305D3941-10C1-AA47-8901-24F10F3D0280}"/>
                </a:ext>
              </a:extLst>
            </p:cNvPr>
            <p:cNvGrpSpPr/>
            <p:nvPr/>
          </p:nvGrpSpPr>
          <p:grpSpPr>
            <a:xfrm>
              <a:off x="493285" y="2977264"/>
              <a:ext cx="5051850" cy="877281"/>
              <a:chOff x="3301114" y="4218225"/>
              <a:chExt cx="4573157" cy="877281"/>
            </a:xfrm>
          </p:grpSpPr>
          <p:sp>
            <p:nvSpPr>
              <p:cNvPr id="49" name="Tekstfelt 48">
                <a:extLst>
                  <a:ext uri="{FF2B5EF4-FFF2-40B4-BE49-F238E27FC236}">
                    <a16:creationId xmlns:a16="http://schemas.microsoft.com/office/drawing/2014/main" id="{9F921160-9912-8449-9380-B86696E365FA}"/>
                  </a:ext>
                </a:extLst>
              </p:cNvPr>
              <p:cNvSpPr txBox="1"/>
              <p:nvPr/>
            </p:nvSpPr>
            <p:spPr>
              <a:xfrm>
                <a:off x="4677096" y="4218225"/>
                <a:ext cx="3197175" cy="861774"/>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er en manglende fleksibilitet fra skolens side. De er ikke lydhøre overfor, hvornår vi har sæsonbetonet arbejde. Hvis vi ikke har noget at lave til lærlingen i en uge, kan vi ikke bare sende ham tilbage på skole. Hvad skal han så lave?"</a:t>
                </a:r>
              </a:p>
            </p:txBody>
          </p:sp>
          <p:sp>
            <p:nvSpPr>
              <p:cNvPr id="50" name="Tekstfelt 49">
                <a:extLst>
                  <a:ext uri="{FF2B5EF4-FFF2-40B4-BE49-F238E27FC236}">
                    <a16:creationId xmlns:a16="http://schemas.microsoft.com/office/drawing/2014/main" id="{FB1A68C8-7506-9849-9E38-74A010B9F562}"/>
                  </a:ext>
                </a:extLst>
              </p:cNvPr>
              <p:cNvSpPr txBox="1"/>
              <p:nvPr/>
            </p:nvSpPr>
            <p:spPr>
              <a:xfrm>
                <a:off x="3301114" y="4756952"/>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48" name="Grafik 47" descr="Lastbil kontur">
              <a:extLst>
                <a:ext uri="{FF2B5EF4-FFF2-40B4-BE49-F238E27FC236}">
                  <a16:creationId xmlns:a16="http://schemas.microsoft.com/office/drawing/2014/main" id="{35BEEB04-F0AB-5D42-86D6-EB00AB9E0B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060" y="2980613"/>
              <a:ext cx="654785" cy="654785"/>
            </a:xfrm>
            <a:prstGeom prst="rect">
              <a:avLst/>
            </a:prstGeom>
          </p:spPr>
        </p:pic>
      </p:grpSp>
      <p:grpSp>
        <p:nvGrpSpPr>
          <p:cNvPr id="51" name="Gruppe 50">
            <a:extLst>
              <a:ext uri="{FF2B5EF4-FFF2-40B4-BE49-F238E27FC236}">
                <a16:creationId xmlns:a16="http://schemas.microsoft.com/office/drawing/2014/main" id="{8FC1E482-C42D-A14E-AB2E-F9F75B3BDD6A}"/>
              </a:ext>
            </a:extLst>
          </p:cNvPr>
          <p:cNvGrpSpPr/>
          <p:nvPr/>
        </p:nvGrpSpPr>
        <p:grpSpPr>
          <a:xfrm>
            <a:off x="6479837" y="2844625"/>
            <a:ext cx="5025473" cy="873932"/>
            <a:chOff x="493285" y="2768581"/>
            <a:chExt cx="5025473" cy="873932"/>
          </a:xfrm>
        </p:grpSpPr>
        <p:grpSp>
          <p:nvGrpSpPr>
            <p:cNvPr id="52" name="Gruppe 51">
              <a:extLst>
                <a:ext uri="{FF2B5EF4-FFF2-40B4-BE49-F238E27FC236}">
                  <a16:creationId xmlns:a16="http://schemas.microsoft.com/office/drawing/2014/main" id="{6DEE7763-8F66-4B42-B7C9-641710268DCC}"/>
                </a:ext>
              </a:extLst>
            </p:cNvPr>
            <p:cNvGrpSpPr/>
            <p:nvPr/>
          </p:nvGrpSpPr>
          <p:grpSpPr>
            <a:xfrm>
              <a:off x="493285" y="2977264"/>
              <a:ext cx="5025473" cy="665249"/>
              <a:chOff x="3301114" y="4218225"/>
              <a:chExt cx="4549279" cy="665249"/>
            </a:xfrm>
          </p:grpSpPr>
          <p:sp>
            <p:nvSpPr>
              <p:cNvPr id="54" name="Tekstfelt 53">
                <a:extLst>
                  <a:ext uri="{FF2B5EF4-FFF2-40B4-BE49-F238E27FC236}">
                    <a16:creationId xmlns:a16="http://schemas.microsoft.com/office/drawing/2014/main" id="{3AF7B472-D0AC-DD4B-91CB-4DF44863618F}"/>
                  </a:ext>
                </a:extLst>
              </p:cNvPr>
              <p:cNvSpPr txBox="1"/>
              <p:nvPr/>
            </p:nvSpPr>
            <p:spPr>
              <a:xfrm>
                <a:off x="4677096" y="4218225"/>
                <a:ext cx="3173297" cy="553998"/>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kan være utroligt svært, når begge lærlinge kaldes tilbage på skoleophold på samme tid. Så kan vi virkelig mærke, at vi mangler hænder.” </a:t>
                </a:r>
              </a:p>
            </p:txBody>
          </p:sp>
          <p:sp>
            <p:nvSpPr>
              <p:cNvPr id="55" name="Tekstfelt 54">
                <a:extLst>
                  <a:ext uri="{FF2B5EF4-FFF2-40B4-BE49-F238E27FC236}">
                    <a16:creationId xmlns:a16="http://schemas.microsoft.com/office/drawing/2014/main" id="{F6BD9A44-DDE3-3749-BB3D-97571ECAE226}"/>
                  </a:ext>
                </a:extLst>
              </p:cNvPr>
              <p:cNvSpPr txBox="1"/>
              <p:nvPr/>
            </p:nvSpPr>
            <p:spPr>
              <a:xfrm>
                <a:off x="3301114" y="4544920"/>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53" name="Grafik 52" descr="Lastbil kontur">
              <a:extLst>
                <a:ext uri="{FF2B5EF4-FFF2-40B4-BE49-F238E27FC236}">
                  <a16:creationId xmlns:a16="http://schemas.microsoft.com/office/drawing/2014/main" id="{32EE3C09-2A36-984D-9130-9A1B35760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060" y="2768581"/>
              <a:ext cx="654785" cy="654785"/>
            </a:xfrm>
            <a:prstGeom prst="rect">
              <a:avLst/>
            </a:prstGeom>
          </p:spPr>
        </p:pic>
      </p:grpSp>
      <p:graphicFrame>
        <p:nvGraphicFramePr>
          <p:cNvPr id="56" name="Diagram 55">
            <a:extLst>
              <a:ext uri="{FF2B5EF4-FFF2-40B4-BE49-F238E27FC236}">
                <a16:creationId xmlns:a16="http://schemas.microsoft.com/office/drawing/2014/main" id="{963C8C34-9A31-EF4D-84E9-89DC379F088F}"/>
              </a:ext>
            </a:extLst>
          </p:cNvPr>
          <p:cNvGraphicFramePr>
            <a:graphicFrameLocks/>
          </p:cNvGraphicFramePr>
          <p:nvPr/>
        </p:nvGraphicFramePr>
        <p:xfrm>
          <a:off x="6527799" y="4372890"/>
          <a:ext cx="5040313" cy="2104876"/>
        </p:xfrm>
        <a:graphic>
          <a:graphicData uri="http://schemas.openxmlformats.org/drawingml/2006/chart">
            <c:chart xmlns:c="http://schemas.openxmlformats.org/drawingml/2006/chart" xmlns:r="http://schemas.openxmlformats.org/officeDocument/2006/relationships" r:id="rId8"/>
          </a:graphicData>
        </a:graphic>
      </p:graphicFrame>
      <p:sp>
        <p:nvSpPr>
          <p:cNvPr id="57" name="Rektangel 56">
            <a:extLst>
              <a:ext uri="{FF2B5EF4-FFF2-40B4-BE49-F238E27FC236}">
                <a16:creationId xmlns:a16="http://schemas.microsoft.com/office/drawing/2014/main" id="{372A3590-8386-C143-92DD-7E88F356AFA5}"/>
              </a:ext>
            </a:extLst>
          </p:cNvPr>
          <p:cNvSpPr/>
          <p:nvPr/>
        </p:nvSpPr>
        <p:spPr>
          <a:xfrm>
            <a:off x="6523365" y="3867290"/>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Rektangel 57">
            <a:extLst>
              <a:ext uri="{FF2B5EF4-FFF2-40B4-BE49-F238E27FC236}">
                <a16:creationId xmlns:a16="http://schemas.microsoft.com/office/drawing/2014/main" id="{A309405C-C9AF-2E46-87F7-216BA07DD959}"/>
              </a:ext>
            </a:extLst>
          </p:cNvPr>
          <p:cNvSpPr/>
          <p:nvPr/>
        </p:nvSpPr>
        <p:spPr>
          <a:xfrm>
            <a:off x="6523365" y="3867290"/>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 name="Rektangel 58">
            <a:extLst>
              <a:ext uri="{FF2B5EF4-FFF2-40B4-BE49-F238E27FC236}">
                <a16:creationId xmlns:a16="http://schemas.microsoft.com/office/drawing/2014/main" id="{9EBF3E9D-FAF8-D54F-8AA4-930FA8024006}"/>
              </a:ext>
            </a:extLst>
          </p:cNvPr>
          <p:cNvSpPr/>
          <p:nvPr/>
        </p:nvSpPr>
        <p:spPr>
          <a:xfrm>
            <a:off x="6523365" y="3867290"/>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7.9: Kommunikationen/koordineringen med skolen har været god</a:t>
            </a:r>
          </a:p>
        </p:txBody>
      </p:sp>
      <p:cxnSp>
        <p:nvCxnSpPr>
          <p:cNvPr id="60" name="Lige forbindelse 59">
            <a:extLst>
              <a:ext uri="{FF2B5EF4-FFF2-40B4-BE49-F238E27FC236}">
                <a16:creationId xmlns:a16="http://schemas.microsoft.com/office/drawing/2014/main" id="{919D545E-AFD9-A248-9C51-C3D1B7DC95DF}"/>
              </a:ext>
            </a:extLst>
          </p:cNvPr>
          <p:cNvCxnSpPr>
            <a:cxnSpLocks/>
          </p:cNvCxnSpPr>
          <p:nvPr/>
        </p:nvCxnSpPr>
        <p:spPr>
          <a:xfrm flipV="1">
            <a:off x="6572147" y="4253949"/>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61" name="Rektangel 60">
            <a:extLst>
              <a:ext uri="{FF2B5EF4-FFF2-40B4-BE49-F238E27FC236}">
                <a16:creationId xmlns:a16="http://schemas.microsoft.com/office/drawing/2014/main" id="{14936836-F71D-914D-9733-3BBF51FC649F}"/>
              </a:ext>
            </a:extLst>
          </p:cNvPr>
          <p:cNvSpPr/>
          <p:nvPr/>
        </p:nvSpPr>
        <p:spPr>
          <a:xfrm>
            <a:off x="6523364" y="4292575"/>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sp>
        <p:nvSpPr>
          <p:cNvPr id="62" name="Rektangel 61">
            <a:extLst>
              <a:ext uri="{FF2B5EF4-FFF2-40B4-BE49-F238E27FC236}">
                <a16:creationId xmlns:a16="http://schemas.microsoft.com/office/drawing/2014/main" id="{09A9DB50-2DC7-0945-865F-E7C7B55B2A6A}"/>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Særligt blandt de små virksomheder, anses det som problematisk, når skolerne ikke har forståelse for sæsonbetonet arbejde, eller når alle virksomhedens lærlinge kaldes tilbage på skoleforløb på samme tid. </a:t>
            </a:r>
          </a:p>
        </p:txBody>
      </p:sp>
    </p:spTree>
    <p:extLst>
      <p:ext uri="{BB962C8B-B14F-4D97-AF65-F5344CB8AC3E}">
        <p14:creationId xmlns:p14="http://schemas.microsoft.com/office/powerpoint/2010/main" val="1802200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 som afbryder lærlingeforløb efter det store kørekort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hænder, at elever afbryder lærlingeforløb, efter de har fået det store kørekort. Dette påpeges i de kvalitative interviews blandt 10 virksomheder.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Desuden er der virksomheder, som først ansætter lærlinge efter, at de har fået det store kørekort. På den måde undgår de, at stå i en situation, hvor lærlingen afbryder forløbet, så snart vedkommende har fået det store kørekort.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Oplevede udfordringer blandt virksomhederne </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pSp>
        <p:nvGrpSpPr>
          <p:cNvPr id="12" name="Gruppe 11">
            <a:extLst>
              <a:ext uri="{FF2B5EF4-FFF2-40B4-BE49-F238E27FC236}">
                <a16:creationId xmlns:a16="http://schemas.microsoft.com/office/drawing/2014/main" id="{A3C495D2-EDAC-7B46-953F-A7F4F9E8D905}"/>
              </a:ext>
            </a:extLst>
          </p:cNvPr>
          <p:cNvGrpSpPr/>
          <p:nvPr/>
        </p:nvGrpSpPr>
        <p:grpSpPr>
          <a:xfrm>
            <a:off x="623392" y="2077991"/>
            <a:ext cx="4956162" cy="873932"/>
            <a:chOff x="610245" y="2918821"/>
            <a:chExt cx="4956162" cy="873932"/>
          </a:xfrm>
        </p:grpSpPr>
        <p:grpSp>
          <p:nvGrpSpPr>
            <p:cNvPr id="15" name="Gruppe 14">
              <a:extLst>
                <a:ext uri="{FF2B5EF4-FFF2-40B4-BE49-F238E27FC236}">
                  <a16:creationId xmlns:a16="http://schemas.microsoft.com/office/drawing/2014/main" id="{EC20614A-8ADA-DB4F-B296-4F3E98DCF72A}"/>
                </a:ext>
              </a:extLst>
            </p:cNvPr>
            <p:cNvGrpSpPr/>
            <p:nvPr/>
          </p:nvGrpSpPr>
          <p:grpSpPr>
            <a:xfrm>
              <a:off x="610245" y="2977264"/>
              <a:ext cx="4956162" cy="815489"/>
              <a:chOff x="3406989" y="4218225"/>
              <a:chExt cx="4486533" cy="815489"/>
            </a:xfrm>
          </p:grpSpPr>
          <p:sp>
            <p:nvSpPr>
              <p:cNvPr id="22" name="Tekstfelt 21">
                <a:extLst>
                  <a:ext uri="{FF2B5EF4-FFF2-40B4-BE49-F238E27FC236}">
                    <a16:creationId xmlns:a16="http://schemas.microsoft.com/office/drawing/2014/main" id="{397458D2-38C6-4B4C-9C88-5A93D37771BC}"/>
                  </a:ext>
                </a:extLst>
              </p:cNvPr>
              <p:cNvSpPr txBox="1"/>
              <p:nvPr/>
            </p:nvSpPr>
            <p:spPr>
              <a:xfrm>
                <a:off x="4791971" y="4218225"/>
                <a:ext cx="3101551" cy="600164"/>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har oplevet, at når jeg har smidt 15.000 kr. efter dem, og de har fået det store kørekort, så fordufter de.”</a:t>
                </a:r>
              </a:p>
            </p:txBody>
          </p:sp>
          <p:sp>
            <p:nvSpPr>
              <p:cNvPr id="23" name="Tekstfelt 22">
                <a:extLst>
                  <a:ext uri="{FF2B5EF4-FFF2-40B4-BE49-F238E27FC236}">
                    <a16:creationId xmlns:a16="http://schemas.microsoft.com/office/drawing/2014/main" id="{001B279B-C2E7-534D-8FDD-411571AB8EF2}"/>
                  </a:ext>
                </a:extLst>
              </p:cNvPr>
              <p:cNvSpPr txBox="1"/>
              <p:nvPr/>
            </p:nvSpPr>
            <p:spPr>
              <a:xfrm>
                <a:off x="3406989" y="4695160"/>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1" name="Grafik 20" descr="Lastbil kontur">
              <a:extLst>
                <a:ext uri="{FF2B5EF4-FFF2-40B4-BE49-F238E27FC236}">
                  <a16:creationId xmlns:a16="http://schemas.microsoft.com/office/drawing/2014/main" id="{7DF14622-D46B-0244-BAD5-697F68C669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023" y="2918821"/>
              <a:ext cx="654785" cy="654785"/>
            </a:xfrm>
            <a:prstGeom prst="rect">
              <a:avLst/>
            </a:prstGeom>
          </p:spPr>
        </p:pic>
      </p:grpSp>
      <p:grpSp>
        <p:nvGrpSpPr>
          <p:cNvPr id="24" name="Gruppe 23">
            <a:extLst>
              <a:ext uri="{FF2B5EF4-FFF2-40B4-BE49-F238E27FC236}">
                <a16:creationId xmlns:a16="http://schemas.microsoft.com/office/drawing/2014/main" id="{C18EE843-4DAF-2E45-BD23-E875E7A7283F}"/>
              </a:ext>
            </a:extLst>
          </p:cNvPr>
          <p:cNvGrpSpPr/>
          <p:nvPr/>
        </p:nvGrpSpPr>
        <p:grpSpPr>
          <a:xfrm>
            <a:off x="635013" y="2948042"/>
            <a:ext cx="4956162" cy="997162"/>
            <a:chOff x="610245" y="2918821"/>
            <a:chExt cx="4956162" cy="997162"/>
          </a:xfrm>
        </p:grpSpPr>
        <p:grpSp>
          <p:nvGrpSpPr>
            <p:cNvPr id="25" name="Gruppe 24">
              <a:extLst>
                <a:ext uri="{FF2B5EF4-FFF2-40B4-BE49-F238E27FC236}">
                  <a16:creationId xmlns:a16="http://schemas.microsoft.com/office/drawing/2014/main" id="{B61A11A5-6816-A448-9E94-9C0DF2CAB526}"/>
                </a:ext>
              </a:extLst>
            </p:cNvPr>
            <p:cNvGrpSpPr/>
            <p:nvPr/>
          </p:nvGrpSpPr>
          <p:grpSpPr>
            <a:xfrm>
              <a:off x="610245" y="2977264"/>
              <a:ext cx="4956162" cy="938719"/>
              <a:chOff x="3406989" y="4218225"/>
              <a:chExt cx="4486533" cy="938719"/>
            </a:xfrm>
          </p:grpSpPr>
          <p:sp>
            <p:nvSpPr>
              <p:cNvPr id="27" name="Tekstfelt 26">
                <a:extLst>
                  <a:ext uri="{FF2B5EF4-FFF2-40B4-BE49-F238E27FC236}">
                    <a16:creationId xmlns:a16="http://schemas.microsoft.com/office/drawing/2014/main" id="{1BF075C0-2DB4-1E4B-93D7-5F2BC7799270}"/>
                  </a:ext>
                </a:extLst>
              </p:cNvPr>
              <p:cNvSpPr txBox="1"/>
              <p:nvPr/>
            </p:nvSpPr>
            <p:spPr>
              <a:xfrm>
                <a:off x="4791971" y="4218225"/>
                <a:ext cx="3101551" cy="938719"/>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putter en masse penge i vores lærlinge, når vi giver dem det store kørekort; så forsvinder de. Jeg har en generel dårlig oplevelse med lærlinge i de senere år. Det er også derfor vi ikke tager dem længere.”</a:t>
                </a:r>
              </a:p>
            </p:txBody>
          </p:sp>
          <p:sp>
            <p:nvSpPr>
              <p:cNvPr id="28" name="Tekstfelt 27">
                <a:extLst>
                  <a:ext uri="{FF2B5EF4-FFF2-40B4-BE49-F238E27FC236}">
                    <a16:creationId xmlns:a16="http://schemas.microsoft.com/office/drawing/2014/main" id="{337A7D90-D01C-114D-AD2C-F35CDF7E0809}"/>
                  </a:ext>
                </a:extLst>
              </p:cNvPr>
              <p:cNvSpPr txBox="1"/>
              <p:nvPr/>
            </p:nvSpPr>
            <p:spPr>
              <a:xfrm>
                <a:off x="3406989" y="4695160"/>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6" name="Grafik 25" descr="Lastbil kontur">
              <a:extLst>
                <a:ext uri="{FF2B5EF4-FFF2-40B4-BE49-F238E27FC236}">
                  <a16:creationId xmlns:a16="http://schemas.microsoft.com/office/drawing/2014/main" id="{1B2BE5E4-3E1C-2744-AB1C-4998F82DD6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023" y="2918821"/>
              <a:ext cx="654785" cy="654785"/>
            </a:xfrm>
            <a:prstGeom prst="rect">
              <a:avLst/>
            </a:prstGeom>
          </p:spPr>
        </p:pic>
      </p:grpSp>
      <p:grpSp>
        <p:nvGrpSpPr>
          <p:cNvPr id="29" name="Gruppe 28">
            <a:extLst>
              <a:ext uri="{FF2B5EF4-FFF2-40B4-BE49-F238E27FC236}">
                <a16:creationId xmlns:a16="http://schemas.microsoft.com/office/drawing/2014/main" id="{D6D491BC-A248-0240-B7F8-D2C849C57E91}"/>
              </a:ext>
            </a:extLst>
          </p:cNvPr>
          <p:cNvGrpSpPr/>
          <p:nvPr/>
        </p:nvGrpSpPr>
        <p:grpSpPr>
          <a:xfrm>
            <a:off x="621703" y="4862199"/>
            <a:ext cx="4956162" cy="873932"/>
            <a:chOff x="610245" y="2918821"/>
            <a:chExt cx="4956162" cy="873932"/>
          </a:xfrm>
        </p:grpSpPr>
        <p:grpSp>
          <p:nvGrpSpPr>
            <p:cNvPr id="30" name="Gruppe 29">
              <a:extLst>
                <a:ext uri="{FF2B5EF4-FFF2-40B4-BE49-F238E27FC236}">
                  <a16:creationId xmlns:a16="http://schemas.microsoft.com/office/drawing/2014/main" id="{4136D153-E681-1245-AFCF-3401EA6CCF68}"/>
                </a:ext>
              </a:extLst>
            </p:cNvPr>
            <p:cNvGrpSpPr/>
            <p:nvPr/>
          </p:nvGrpSpPr>
          <p:grpSpPr>
            <a:xfrm>
              <a:off x="610245" y="2977264"/>
              <a:ext cx="4956162" cy="815489"/>
              <a:chOff x="3406989" y="4218225"/>
              <a:chExt cx="4486533" cy="815489"/>
            </a:xfrm>
          </p:grpSpPr>
          <p:sp>
            <p:nvSpPr>
              <p:cNvPr id="32" name="Tekstfelt 31">
                <a:extLst>
                  <a:ext uri="{FF2B5EF4-FFF2-40B4-BE49-F238E27FC236}">
                    <a16:creationId xmlns:a16="http://schemas.microsoft.com/office/drawing/2014/main" id="{FE924913-7034-F94D-BD1B-9650C94BC1EF}"/>
                  </a:ext>
                </a:extLst>
              </p:cNvPr>
              <p:cNvSpPr txBox="1"/>
              <p:nvPr/>
            </p:nvSpPr>
            <p:spPr>
              <a:xfrm>
                <a:off x="4791971" y="4218225"/>
                <a:ext cx="3101551" cy="769441"/>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har hørt fra flere, at efter lærlingen har fået det store kørekort, så smutter de. Derfor har vi altid først ansat dem som lærlinge, efter de har fået deres store kørekort."</a:t>
                </a:r>
              </a:p>
            </p:txBody>
          </p:sp>
          <p:sp>
            <p:nvSpPr>
              <p:cNvPr id="33" name="Tekstfelt 32">
                <a:extLst>
                  <a:ext uri="{FF2B5EF4-FFF2-40B4-BE49-F238E27FC236}">
                    <a16:creationId xmlns:a16="http://schemas.microsoft.com/office/drawing/2014/main" id="{23C90084-91C2-1541-9D94-359615DF9E10}"/>
                  </a:ext>
                </a:extLst>
              </p:cNvPr>
              <p:cNvSpPr txBox="1"/>
              <p:nvPr/>
            </p:nvSpPr>
            <p:spPr>
              <a:xfrm>
                <a:off x="3406989" y="4695160"/>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31" name="Grafik 30" descr="Lastbil kontur">
              <a:extLst>
                <a:ext uri="{FF2B5EF4-FFF2-40B4-BE49-F238E27FC236}">
                  <a16:creationId xmlns:a16="http://schemas.microsoft.com/office/drawing/2014/main" id="{BF39A3CE-6227-724F-8D41-A56ADC02D9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023" y="2918821"/>
              <a:ext cx="654785" cy="654785"/>
            </a:xfrm>
            <a:prstGeom prst="rect">
              <a:avLst/>
            </a:prstGeom>
          </p:spPr>
        </p:pic>
      </p:grpSp>
      <p:pic>
        <p:nvPicPr>
          <p:cNvPr id="5" name="Grafik 4" descr="Lastbil kontur">
            <a:extLst>
              <a:ext uri="{FF2B5EF4-FFF2-40B4-BE49-F238E27FC236}">
                <a16:creationId xmlns:a16="http://schemas.microsoft.com/office/drawing/2014/main" id="{AE01D5E7-893E-B540-BF09-4BFEF87BC851}"/>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163548" y="2717762"/>
            <a:ext cx="1770129" cy="1770129"/>
          </a:xfrm>
          <a:prstGeom prst="rect">
            <a:avLst/>
          </a:prstGeom>
        </p:spPr>
      </p:pic>
    </p:spTree>
    <p:extLst>
      <p:ext uri="{BB962C8B-B14F-4D97-AF65-F5344CB8AC3E}">
        <p14:creationId xmlns:p14="http://schemas.microsoft.com/office/powerpoint/2010/main" val="1453864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Tilbud om ansættelse efter endt uddannelsesforløb</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7.10 viser, at 72 pct. af virksomhederne i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spørgeskema-undersøgelsen</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erklærer sig meget enige eller enige i, at de hyrer lærlinge, når de er færdige med deres uddannelse.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de kvalitative telefoninterviews blandt 10 virksomheder uddyber flere oplæringsansvarlige, at det er normal kutyme at ansætte lærlinge efter endt uddannelse, hvis der er økonomi til det samt hvis lærlingen har levet op til virksomhedens forventninger.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Det anses som en klar fordel, at den pågældende lærling er oplært i netop den virksomhed, kender til rutinerne og måden at gå til arbejdet på.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Ansættelse på lærepladsen efter endt uddannelse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456611" y="1372446"/>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7: Lærepladser</a:t>
            </a:r>
          </a:p>
        </p:txBody>
      </p:sp>
      <p:graphicFrame>
        <p:nvGraphicFramePr>
          <p:cNvPr id="22" name="Diagram 21">
            <a:extLst>
              <a:ext uri="{FF2B5EF4-FFF2-40B4-BE49-F238E27FC236}">
                <a16:creationId xmlns:a16="http://schemas.microsoft.com/office/drawing/2014/main" id="{A71778A9-E955-DE4D-A783-5CB4BF6D19E7}"/>
              </a:ext>
            </a:extLst>
          </p:cNvPr>
          <p:cNvGraphicFramePr>
            <a:graphicFrameLocks/>
          </p:cNvGraphicFramePr>
          <p:nvPr/>
        </p:nvGraphicFramePr>
        <p:xfrm>
          <a:off x="6528619" y="2064264"/>
          <a:ext cx="5039494" cy="4338671"/>
        </p:xfrm>
        <a:graphic>
          <a:graphicData uri="http://schemas.openxmlformats.org/drawingml/2006/chart">
            <c:chart xmlns:c="http://schemas.openxmlformats.org/drawingml/2006/chart" xmlns:r="http://schemas.openxmlformats.org/officeDocument/2006/relationships" r:id="rId4"/>
          </a:graphicData>
        </a:graphic>
      </p:graphicFrame>
      <p:sp>
        <p:nvSpPr>
          <p:cNvPr id="23" name="Rektangel 22">
            <a:extLst>
              <a:ext uri="{FF2B5EF4-FFF2-40B4-BE49-F238E27FC236}">
                <a16:creationId xmlns:a16="http://schemas.microsoft.com/office/drawing/2014/main" id="{F90A4B1A-90B0-7C4E-A64A-AB5449CA00D8}"/>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Rektangel 23">
            <a:extLst>
              <a:ext uri="{FF2B5EF4-FFF2-40B4-BE49-F238E27FC236}">
                <a16:creationId xmlns:a16="http://schemas.microsoft.com/office/drawing/2014/main" id="{A36ED9D2-AFA6-564C-9DCF-D48061F809A3}"/>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7.10: Det kræver for mange ressourcer for os at have lærlinge</a:t>
            </a:r>
          </a:p>
        </p:txBody>
      </p:sp>
      <p:cxnSp>
        <p:nvCxnSpPr>
          <p:cNvPr id="25" name="Lige forbindelse 24">
            <a:extLst>
              <a:ext uri="{FF2B5EF4-FFF2-40B4-BE49-F238E27FC236}">
                <a16:creationId xmlns:a16="http://schemas.microsoft.com/office/drawing/2014/main" id="{46AC83CD-F601-5244-8C2C-5DEF2F6D8305}"/>
              </a:ext>
            </a:extLst>
          </p:cNvPr>
          <p:cNvCxnSpPr>
            <a:cxnSpLocks/>
          </p:cNvCxnSpPr>
          <p:nvPr/>
        </p:nvCxnSpPr>
        <p:spPr>
          <a:xfrm flipV="1">
            <a:off x="6600627" y="1727796"/>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6" name="Rektangel 25">
            <a:extLst>
              <a:ext uri="{FF2B5EF4-FFF2-40B4-BE49-F238E27FC236}">
                <a16:creationId xmlns:a16="http://schemas.microsoft.com/office/drawing/2014/main" id="{AB76E763-EF26-C54A-BBAB-FBCD24ED478D}"/>
              </a:ext>
            </a:extLst>
          </p:cNvPr>
          <p:cNvSpPr/>
          <p:nvPr/>
        </p:nvSpPr>
        <p:spPr>
          <a:xfrm>
            <a:off x="6528619" y="1726777"/>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Antal virksomheder: 50</a:t>
            </a:r>
          </a:p>
        </p:txBody>
      </p:sp>
      <p:grpSp>
        <p:nvGrpSpPr>
          <p:cNvPr id="21" name="Gruppe 20">
            <a:extLst>
              <a:ext uri="{FF2B5EF4-FFF2-40B4-BE49-F238E27FC236}">
                <a16:creationId xmlns:a16="http://schemas.microsoft.com/office/drawing/2014/main" id="{9FD94F6A-5D38-7443-A71F-4B7FE85FFBBF}"/>
              </a:ext>
            </a:extLst>
          </p:cNvPr>
          <p:cNvGrpSpPr/>
          <p:nvPr/>
        </p:nvGrpSpPr>
        <p:grpSpPr>
          <a:xfrm>
            <a:off x="522075" y="2992034"/>
            <a:ext cx="3989837" cy="873932"/>
            <a:chOff x="493285" y="2927605"/>
            <a:chExt cx="3989837" cy="873932"/>
          </a:xfrm>
        </p:grpSpPr>
        <p:grpSp>
          <p:nvGrpSpPr>
            <p:cNvPr id="27" name="Gruppe 26">
              <a:extLst>
                <a:ext uri="{FF2B5EF4-FFF2-40B4-BE49-F238E27FC236}">
                  <a16:creationId xmlns:a16="http://schemas.microsoft.com/office/drawing/2014/main" id="{D4F3A948-FDA2-FA49-ABA4-1074B006D1F5}"/>
                </a:ext>
              </a:extLst>
            </p:cNvPr>
            <p:cNvGrpSpPr/>
            <p:nvPr/>
          </p:nvGrpSpPr>
          <p:grpSpPr>
            <a:xfrm>
              <a:off x="493285" y="2977264"/>
              <a:ext cx="3989837" cy="824273"/>
              <a:chOff x="3301114" y="4218225"/>
              <a:chExt cx="3611776" cy="824273"/>
            </a:xfrm>
          </p:grpSpPr>
          <p:sp>
            <p:nvSpPr>
              <p:cNvPr id="29" name="Tekstfelt 28">
                <a:extLst>
                  <a:ext uri="{FF2B5EF4-FFF2-40B4-BE49-F238E27FC236}">
                    <a16:creationId xmlns:a16="http://schemas.microsoft.com/office/drawing/2014/main" id="{F69CD554-C6C9-404C-A02F-59B058F784B4}"/>
                  </a:ext>
                </a:extLst>
              </p:cNvPr>
              <p:cNvSpPr txBox="1"/>
              <p:nvPr/>
            </p:nvSpPr>
            <p:spPr>
              <a:xfrm>
                <a:off x="4513397" y="4218225"/>
                <a:ext cx="2399493" cy="400110"/>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”Dem som brænder for arbejdet, de bliver tilbudt en stilling.”</a:t>
                </a:r>
              </a:p>
            </p:txBody>
          </p:sp>
          <p:sp>
            <p:nvSpPr>
              <p:cNvPr id="30" name="Tekstfelt 29">
                <a:extLst>
                  <a:ext uri="{FF2B5EF4-FFF2-40B4-BE49-F238E27FC236}">
                    <a16:creationId xmlns:a16="http://schemas.microsoft.com/office/drawing/2014/main" id="{08A085F3-E0AA-E548-9739-2986534D7E8E}"/>
                  </a:ext>
                </a:extLst>
              </p:cNvPr>
              <p:cNvSpPr txBox="1"/>
              <p:nvPr/>
            </p:nvSpPr>
            <p:spPr>
              <a:xfrm>
                <a:off x="3301114"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8" name="Grafik 27" descr="Lastbil kontur">
              <a:extLst>
                <a:ext uri="{FF2B5EF4-FFF2-40B4-BE49-F238E27FC236}">
                  <a16:creationId xmlns:a16="http://schemas.microsoft.com/office/drawing/2014/main" id="{2F0F66B6-E3B9-FF42-8EDC-DDE8FA93E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060" y="2927605"/>
              <a:ext cx="654785" cy="654785"/>
            </a:xfrm>
            <a:prstGeom prst="rect">
              <a:avLst/>
            </a:prstGeom>
          </p:spPr>
        </p:pic>
      </p:grpSp>
      <p:grpSp>
        <p:nvGrpSpPr>
          <p:cNvPr id="31" name="Gruppe 30">
            <a:extLst>
              <a:ext uri="{FF2B5EF4-FFF2-40B4-BE49-F238E27FC236}">
                <a16:creationId xmlns:a16="http://schemas.microsoft.com/office/drawing/2014/main" id="{35D0D1FB-9C95-B147-B3DB-95925DB5784B}"/>
              </a:ext>
            </a:extLst>
          </p:cNvPr>
          <p:cNvGrpSpPr/>
          <p:nvPr/>
        </p:nvGrpSpPr>
        <p:grpSpPr>
          <a:xfrm>
            <a:off x="241520" y="3042763"/>
            <a:ext cx="5591203" cy="1914745"/>
            <a:chOff x="323145" y="3422286"/>
            <a:chExt cx="5591203" cy="1914745"/>
          </a:xfrm>
        </p:grpSpPr>
        <p:pic>
          <p:nvPicPr>
            <p:cNvPr id="32" name="Grafik 31" descr="Lagerbeholdning kontur">
              <a:extLst>
                <a:ext uri="{FF2B5EF4-FFF2-40B4-BE49-F238E27FC236}">
                  <a16:creationId xmlns:a16="http://schemas.microsoft.com/office/drawing/2014/main" id="{F008E7C5-4A48-A947-9608-708E8C8768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2211" y="3422286"/>
              <a:ext cx="602231" cy="602231"/>
            </a:xfrm>
            <a:prstGeom prst="rect">
              <a:avLst/>
            </a:prstGeom>
          </p:spPr>
        </p:pic>
        <p:grpSp>
          <p:nvGrpSpPr>
            <p:cNvPr id="33" name="Gruppe 32">
              <a:extLst>
                <a:ext uri="{FF2B5EF4-FFF2-40B4-BE49-F238E27FC236}">
                  <a16:creationId xmlns:a16="http://schemas.microsoft.com/office/drawing/2014/main" id="{52CC9BC9-5ABD-504F-B786-44769D4819D6}"/>
                </a:ext>
              </a:extLst>
            </p:cNvPr>
            <p:cNvGrpSpPr/>
            <p:nvPr/>
          </p:nvGrpSpPr>
          <p:grpSpPr>
            <a:xfrm>
              <a:off x="323145" y="4043076"/>
              <a:ext cx="4270392" cy="1293955"/>
              <a:chOff x="3305700" y="4082977"/>
              <a:chExt cx="3865747" cy="1293955"/>
            </a:xfrm>
          </p:grpSpPr>
          <p:sp>
            <p:nvSpPr>
              <p:cNvPr id="35" name="Tekstfelt 34">
                <a:extLst>
                  <a:ext uri="{FF2B5EF4-FFF2-40B4-BE49-F238E27FC236}">
                    <a16:creationId xmlns:a16="http://schemas.microsoft.com/office/drawing/2014/main" id="{EDC10ABC-2932-614F-B067-E3BDF4F22DC1}"/>
                  </a:ext>
                </a:extLst>
              </p:cNvPr>
              <p:cNvSpPr txBox="1"/>
              <p:nvPr/>
            </p:nvSpPr>
            <p:spPr>
              <a:xfrm>
                <a:off x="4767426" y="4082977"/>
                <a:ext cx="2404021" cy="553998"/>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 er en investering, og derfor tager vi altid lærlinge ind med henblik på ansættelse efter uddannelse.”</a:t>
                </a:r>
              </a:p>
            </p:txBody>
          </p:sp>
          <p:sp>
            <p:nvSpPr>
              <p:cNvPr id="36" name="Tekstfelt 35">
                <a:extLst>
                  <a:ext uri="{FF2B5EF4-FFF2-40B4-BE49-F238E27FC236}">
                    <a16:creationId xmlns:a16="http://schemas.microsoft.com/office/drawing/2014/main" id="{DACFD9EB-DC59-C04C-A2D6-C52AB2F3CFF8}"/>
                  </a:ext>
                </a:extLst>
              </p:cNvPr>
              <p:cNvSpPr txBox="1"/>
              <p:nvPr/>
            </p:nvSpPr>
            <p:spPr>
              <a:xfrm>
                <a:off x="3305700" y="5161488"/>
                <a:ext cx="109031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4" name="Tekstfelt 33">
              <a:extLst>
                <a:ext uri="{FF2B5EF4-FFF2-40B4-BE49-F238E27FC236}">
                  <a16:creationId xmlns:a16="http://schemas.microsoft.com/office/drawing/2014/main" id="{76E4154A-3D2A-3B47-AE7F-55AF9DDADD13}"/>
                </a:ext>
              </a:extLst>
            </p:cNvPr>
            <p:cNvSpPr txBox="1"/>
            <p:nvPr/>
          </p:nvSpPr>
          <p:spPr>
            <a:xfrm>
              <a:off x="4466917" y="3974866"/>
              <a:ext cx="1447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Lager-og terminal virksomhed</a:t>
              </a:r>
            </a:p>
          </p:txBody>
        </p:sp>
      </p:grpSp>
      <p:grpSp>
        <p:nvGrpSpPr>
          <p:cNvPr id="37" name="Gruppe 36">
            <a:extLst>
              <a:ext uri="{FF2B5EF4-FFF2-40B4-BE49-F238E27FC236}">
                <a16:creationId xmlns:a16="http://schemas.microsoft.com/office/drawing/2014/main" id="{15971ACC-5316-4B4C-8EE8-1222A9AB3C4B}"/>
              </a:ext>
            </a:extLst>
          </p:cNvPr>
          <p:cNvGrpSpPr/>
          <p:nvPr/>
        </p:nvGrpSpPr>
        <p:grpSpPr>
          <a:xfrm>
            <a:off x="1856251" y="5194597"/>
            <a:ext cx="3936716" cy="1358162"/>
            <a:chOff x="1937876" y="3700577"/>
            <a:chExt cx="3936716" cy="1358162"/>
          </a:xfrm>
        </p:grpSpPr>
        <p:pic>
          <p:nvPicPr>
            <p:cNvPr id="38" name="Grafik 37" descr="Lagerbeholdning kontur">
              <a:extLst>
                <a:ext uri="{FF2B5EF4-FFF2-40B4-BE49-F238E27FC236}">
                  <a16:creationId xmlns:a16="http://schemas.microsoft.com/office/drawing/2014/main" id="{CF13C1E1-EF53-134D-BA60-5EF281232B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2455" y="3700577"/>
              <a:ext cx="602231" cy="602231"/>
            </a:xfrm>
            <a:prstGeom prst="rect">
              <a:avLst/>
            </a:prstGeom>
          </p:spPr>
        </p:pic>
        <p:sp>
          <p:nvSpPr>
            <p:cNvPr id="41" name="Tekstfelt 40">
              <a:extLst>
                <a:ext uri="{FF2B5EF4-FFF2-40B4-BE49-F238E27FC236}">
                  <a16:creationId xmlns:a16="http://schemas.microsoft.com/office/drawing/2014/main" id="{3D9D50FF-04D0-5A44-B8AB-564B66CA998B}"/>
                </a:ext>
              </a:extLst>
            </p:cNvPr>
            <p:cNvSpPr txBox="1"/>
            <p:nvPr/>
          </p:nvSpPr>
          <p:spPr>
            <a:xfrm>
              <a:off x="1937876" y="4043076"/>
              <a:ext cx="2641543" cy="1015663"/>
            </a:xfrm>
            <a:prstGeom prst="wedgeRectCallout">
              <a:avLst>
                <a:gd name="adj1" fmla="val 57142"/>
                <a:gd name="adj2" fmla="val 367"/>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er bare meget nemmere at beholde en dygtig medarbejder, der kender til det hele, end at få en ny ind. De kender arbejdsgangene, arbejdskulturen, rutinerne og så er de godt inde i det sociale også.”</a:t>
              </a:r>
            </a:p>
          </p:txBody>
        </p:sp>
        <p:sp>
          <p:nvSpPr>
            <p:cNvPr id="40" name="Tekstfelt 39">
              <a:extLst>
                <a:ext uri="{FF2B5EF4-FFF2-40B4-BE49-F238E27FC236}">
                  <a16:creationId xmlns:a16="http://schemas.microsoft.com/office/drawing/2014/main" id="{59ED5247-035E-F146-AEE3-E907FE07D5C5}"/>
                </a:ext>
              </a:extLst>
            </p:cNvPr>
            <p:cNvSpPr txBox="1"/>
            <p:nvPr/>
          </p:nvSpPr>
          <p:spPr>
            <a:xfrm>
              <a:off x="4427161" y="4253157"/>
              <a:ext cx="1447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Lager-og terminal virksomhed</a:t>
              </a:r>
            </a:p>
          </p:txBody>
        </p:sp>
      </p:grpSp>
      <p:grpSp>
        <p:nvGrpSpPr>
          <p:cNvPr id="43" name="Gruppe 42">
            <a:extLst>
              <a:ext uri="{FF2B5EF4-FFF2-40B4-BE49-F238E27FC236}">
                <a16:creationId xmlns:a16="http://schemas.microsoft.com/office/drawing/2014/main" id="{D5108B28-D09E-FC45-8801-1DB53D2CA967}"/>
              </a:ext>
            </a:extLst>
          </p:cNvPr>
          <p:cNvGrpSpPr/>
          <p:nvPr/>
        </p:nvGrpSpPr>
        <p:grpSpPr>
          <a:xfrm>
            <a:off x="502955" y="4954860"/>
            <a:ext cx="3994839" cy="873932"/>
            <a:chOff x="493285" y="2927605"/>
            <a:chExt cx="3994839" cy="873932"/>
          </a:xfrm>
        </p:grpSpPr>
        <p:grpSp>
          <p:nvGrpSpPr>
            <p:cNvPr id="44" name="Gruppe 43">
              <a:extLst>
                <a:ext uri="{FF2B5EF4-FFF2-40B4-BE49-F238E27FC236}">
                  <a16:creationId xmlns:a16="http://schemas.microsoft.com/office/drawing/2014/main" id="{E7CED79C-B0B8-A047-9E29-AAEAEB79FF07}"/>
                </a:ext>
              </a:extLst>
            </p:cNvPr>
            <p:cNvGrpSpPr/>
            <p:nvPr/>
          </p:nvGrpSpPr>
          <p:grpSpPr>
            <a:xfrm>
              <a:off x="493285" y="2977264"/>
              <a:ext cx="3994839" cy="824273"/>
              <a:chOff x="3301114" y="4218225"/>
              <a:chExt cx="3616304" cy="824273"/>
            </a:xfrm>
          </p:grpSpPr>
          <p:sp>
            <p:nvSpPr>
              <p:cNvPr id="46" name="Tekstfelt 45">
                <a:extLst>
                  <a:ext uri="{FF2B5EF4-FFF2-40B4-BE49-F238E27FC236}">
                    <a16:creationId xmlns:a16="http://schemas.microsoft.com/office/drawing/2014/main" id="{4EF0B99C-34DF-D048-BD83-49E489454FFC}"/>
                  </a:ext>
                </a:extLst>
              </p:cNvPr>
              <p:cNvSpPr txBox="1"/>
              <p:nvPr/>
            </p:nvSpPr>
            <p:spPr>
              <a:xfrm>
                <a:off x="4513397" y="4218225"/>
                <a:ext cx="2404021" cy="400110"/>
              </a:xfrm>
              <a:prstGeom prst="wedgeRectCallout">
                <a:avLst>
                  <a:gd name="adj1" fmla="val -64771"/>
                  <a:gd name="adj2" fmla="val -5638"/>
                </a:avLst>
              </a:prstGeom>
              <a:noFill/>
              <a:ln w="25400">
                <a:solidFill>
                  <a:schemeClr val="accent2"/>
                </a:solidFill>
                <a:prstDash val="sysDash"/>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”Lærlinge er en investering i vores egen fremtid”</a:t>
                </a:r>
              </a:p>
            </p:txBody>
          </p:sp>
          <p:sp>
            <p:nvSpPr>
              <p:cNvPr id="47" name="Tekstfelt 46">
                <a:extLst>
                  <a:ext uri="{FF2B5EF4-FFF2-40B4-BE49-F238E27FC236}">
                    <a16:creationId xmlns:a16="http://schemas.microsoft.com/office/drawing/2014/main" id="{0BDC2F85-7CC5-CA47-8F42-60C1574C85F4}"/>
                  </a:ext>
                </a:extLst>
              </p:cNvPr>
              <p:cNvSpPr txBox="1"/>
              <p:nvPr/>
            </p:nvSpPr>
            <p:spPr>
              <a:xfrm>
                <a:off x="3301114"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45" name="Grafik 44" descr="Lastbil kontur">
              <a:extLst>
                <a:ext uri="{FF2B5EF4-FFF2-40B4-BE49-F238E27FC236}">
                  <a16:creationId xmlns:a16="http://schemas.microsoft.com/office/drawing/2014/main" id="{8ABD17C2-5442-BB44-8584-4FA93C3E3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060" y="2927605"/>
              <a:ext cx="654785" cy="654785"/>
            </a:xfrm>
            <a:prstGeom prst="rect">
              <a:avLst/>
            </a:prstGeom>
          </p:spPr>
        </p:pic>
      </p:grpSp>
    </p:spTree>
    <p:extLst>
      <p:ext uri="{BB962C8B-B14F-4D97-AF65-F5344CB8AC3E}">
        <p14:creationId xmlns:p14="http://schemas.microsoft.com/office/powerpoint/2010/main" val="167478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Det sociale miljø</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1565712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Kvinder på uddannelserne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Der er flere kvinder på lager- og terminaluddannelsen end på vejgodstransportuddannelsen. Kvindelige elever, der starter på vejgodstransportuddannelsen, har ofte en relation til branchen i forvejen via deres familie.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I de kvalitative interviews med frafaldne elever er der flere eksempler på, at undervisningsmiljøet ikke er optimalt for kvindelige elever, som i forvejen er stærkt underrepræsenterede på uddannelsen: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Nedenstående citat er et eksempel på nogle af de frafaldne elevers oplevelse af, at problemet ikke tages seriøst og ikke er blevet håndteret tilstrækkeligt af skolen:</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Kønsdiversitet på uddannelserne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8: Det sociale miljø</a:t>
            </a:r>
          </a:p>
        </p:txBody>
      </p:sp>
      <p:sp>
        <p:nvSpPr>
          <p:cNvPr id="23" name="Rektangel 22">
            <a:extLst>
              <a:ext uri="{FF2B5EF4-FFF2-40B4-BE49-F238E27FC236}">
                <a16:creationId xmlns:a16="http://schemas.microsoft.com/office/drawing/2014/main" id="{501F133D-CD5C-BC4D-80D9-01591C47421D}"/>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Den mandsdominerede kultur på skolerne stiller store krav til de kvindelige elever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Som konsekvens af at den ekskluderende tone ikke altid håndteres tilstrækkeligt fra skolens side, stilles der store krav til de enkelte kvindelige elevers robusthed, hvis de skal lykkes med at stå ved deres valg og i sidste ende gennemføre uddannelsen. Udfordringen uddybes i følgende citat.</a:t>
            </a: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Ud fra målsætningen om tiltrække flere kvindelige elever på transport-erhvervets uddannelser, finder MB et afgørende forbedringspotentiale ift. at sætte aktivt ind – blandt øvrige elever såvel som lærere – over for den nuværende tone og forståelse af transportfaget som et ‘mandefag’, så alle køn fremadrettet føler sig berettiget til at gå på uddannelsen.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Grafik 2" descr="Gruppe kontur">
            <a:extLst>
              <a:ext uri="{FF2B5EF4-FFF2-40B4-BE49-F238E27FC236}">
                <a16:creationId xmlns:a16="http://schemas.microsoft.com/office/drawing/2014/main" id="{ABD3FBAA-3BF5-9840-A486-A894B20EB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9187" y="5405676"/>
            <a:ext cx="1239764" cy="1239764"/>
          </a:xfrm>
          <a:prstGeom prst="rect">
            <a:avLst/>
          </a:prstGeom>
        </p:spPr>
      </p:pic>
      <p:grpSp>
        <p:nvGrpSpPr>
          <p:cNvPr id="12" name="Gruppe 11">
            <a:extLst>
              <a:ext uri="{FF2B5EF4-FFF2-40B4-BE49-F238E27FC236}">
                <a16:creationId xmlns:a16="http://schemas.microsoft.com/office/drawing/2014/main" id="{21EC0C9C-7DA6-BD49-9748-1A3D4B8F590D}"/>
              </a:ext>
            </a:extLst>
          </p:cNvPr>
          <p:cNvGrpSpPr/>
          <p:nvPr/>
        </p:nvGrpSpPr>
        <p:grpSpPr>
          <a:xfrm>
            <a:off x="999908" y="3210169"/>
            <a:ext cx="4591267" cy="933918"/>
            <a:chOff x="1029353" y="4911411"/>
            <a:chExt cx="4591267" cy="933918"/>
          </a:xfrm>
        </p:grpSpPr>
        <p:sp>
          <p:nvSpPr>
            <p:cNvPr id="15" name="Rektangel 6">
              <a:extLst>
                <a:ext uri="{FF2B5EF4-FFF2-40B4-BE49-F238E27FC236}">
                  <a16:creationId xmlns:a16="http://schemas.microsoft.com/office/drawing/2014/main" id="{D7F43311-4B82-3A43-AD3F-850315103A18}"/>
                </a:ext>
              </a:extLst>
            </p:cNvPr>
            <p:cNvSpPr/>
            <p:nvPr/>
          </p:nvSpPr>
          <p:spPr>
            <a:xfrm>
              <a:off x="2282231" y="4948026"/>
              <a:ext cx="3338389" cy="727940"/>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Vi var helt klart færre piger. Nogle mente, at vi piger ikke hørte til. Man skal helt klart bevise mere som pige”</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1" name="Grafik 20" descr="Kvinde med massiv udfyldning">
              <a:extLst>
                <a:ext uri="{FF2B5EF4-FFF2-40B4-BE49-F238E27FC236}">
                  <a16:creationId xmlns:a16="http://schemas.microsoft.com/office/drawing/2014/main" id="{19E534ED-BE1C-1949-B796-FB7B627E21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840" y="4911411"/>
              <a:ext cx="572400" cy="572400"/>
            </a:xfrm>
            <a:prstGeom prst="rect">
              <a:avLst/>
            </a:prstGeom>
          </p:spPr>
        </p:pic>
        <p:sp>
          <p:nvSpPr>
            <p:cNvPr id="22" name="Tekstfelt 21">
              <a:extLst>
                <a:ext uri="{FF2B5EF4-FFF2-40B4-BE49-F238E27FC236}">
                  <a16:creationId xmlns:a16="http://schemas.microsoft.com/office/drawing/2014/main" id="{4DE88417-ECB5-224A-81E2-E2F5E1A86EF0}"/>
                </a:ext>
              </a:extLst>
            </p:cNvPr>
            <p:cNvSpPr txBox="1"/>
            <p:nvPr/>
          </p:nvSpPr>
          <p:spPr>
            <a:xfrm>
              <a:off x="1029353" y="5445219"/>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grpSp>
        <p:nvGrpSpPr>
          <p:cNvPr id="24" name="Gruppe 23">
            <a:extLst>
              <a:ext uri="{FF2B5EF4-FFF2-40B4-BE49-F238E27FC236}">
                <a16:creationId xmlns:a16="http://schemas.microsoft.com/office/drawing/2014/main" id="{AF96DE9A-0890-A147-B85C-1A8979DCEB2A}"/>
              </a:ext>
            </a:extLst>
          </p:cNvPr>
          <p:cNvGrpSpPr/>
          <p:nvPr/>
        </p:nvGrpSpPr>
        <p:grpSpPr>
          <a:xfrm>
            <a:off x="999908" y="4995735"/>
            <a:ext cx="4591267" cy="1202104"/>
            <a:chOff x="1029353" y="4948026"/>
            <a:chExt cx="4591267" cy="1202104"/>
          </a:xfrm>
        </p:grpSpPr>
        <p:sp>
          <p:nvSpPr>
            <p:cNvPr id="25" name="Rektangel 6">
              <a:extLst>
                <a:ext uri="{FF2B5EF4-FFF2-40B4-BE49-F238E27FC236}">
                  <a16:creationId xmlns:a16="http://schemas.microsoft.com/office/drawing/2014/main" id="{4D133849-BD53-BE4B-8ACA-2615375B9F32}"/>
                </a:ext>
              </a:extLst>
            </p:cNvPr>
            <p:cNvSpPr/>
            <p:nvPr/>
          </p:nvSpPr>
          <p:spPr>
            <a:xfrm>
              <a:off x="2282231" y="4948026"/>
              <a:ext cx="3338389" cy="1181228"/>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var en lærer, der ikke troede på, at kvinder kunne klare det og en anden lærer, der ikke tog det seriøst. Vi sagde det til studievejlederne, at det var for dårligt. De tog en snak med ham, men der skete ikke nogen ændringer”</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6" name="Grafik 25" descr="Kvinde med massiv udfyldning">
              <a:extLst>
                <a:ext uri="{FF2B5EF4-FFF2-40B4-BE49-F238E27FC236}">
                  <a16:creationId xmlns:a16="http://schemas.microsoft.com/office/drawing/2014/main" id="{5659F22A-7AF0-384C-9EE9-BC3ABA5EB1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840" y="5216212"/>
              <a:ext cx="572400" cy="572400"/>
            </a:xfrm>
            <a:prstGeom prst="rect">
              <a:avLst/>
            </a:prstGeom>
          </p:spPr>
        </p:pic>
        <p:sp>
          <p:nvSpPr>
            <p:cNvPr id="27" name="Tekstfelt 26">
              <a:extLst>
                <a:ext uri="{FF2B5EF4-FFF2-40B4-BE49-F238E27FC236}">
                  <a16:creationId xmlns:a16="http://schemas.microsoft.com/office/drawing/2014/main" id="{22A96E0A-B571-D64E-94E4-BEAF4D9CDA6C}"/>
                </a:ext>
              </a:extLst>
            </p:cNvPr>
            <p:cNvSpPr txBox="1"/>
            <p:nvPr/>
          </p:nvSpPr>
          <p:spPr>
            <a:xfrm>
              <a:off x="1029353" y="5750020"/>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grpSp>
        <p:nvGrpSpPr>
          <p:cNvPr id="28" name="Gruppe 27">
            <a:extLst>
              <a:ext uri="{FF2B5EF4-FFF2-40B4-BE49-F238E27FC236}">
                <a16:creationId xmlns:a16="http://schemas.microsoft.com/office/drawing/2014/main" id="{6CE793E5-B202-3242-BA18-A960B8405BB8}"/>
              </a:ext>
            </a:extLst>
          </p:cNvPr>
          <p:cNvGrpSpPr/>
          <p:nvPr/>
        </p:nvGrpSpPr>
        <p:grpSpPr>
          <a:xfrm>
            <a:off x="6640290" y="2764999"/>
            <a:ext cx="4843059" cy="1648289"/>
            <a:chOff x="777562" y="4948025"/>
            <a:chExt cx="4843059" cy="1648289"/>
          </a:xfrm>
        </p:grpSpPr>
        <p:sp>
          <p:nvSpPr>
            <p:cNvPr id="29" name="Rektangel 6">
              <a:extLst>
                <a:ext uri="{FF2B5EF4-FFF2-40B4-BE49-F238E27FC236}">
                  <a16:creationId xmlns:a16="http://schemas.microsoft.com/office/drawing/2014/main" id="{4E54A0E5-1FEE-3B41-A5E8-1B7826641277}"/>
                </a:ext>
              </a:extLst>
            </p:cNvPr>
            <p:cNvSpPr/>
            <p:nvPr/>
          </p:nvSpPr>
          <p:spPr>
            <a:xfrm>
              <a:off x="2087945" y="4948025"/>
              <a:ext cx="3532676" cy="1648289"/>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”Hvis lærerne ikke tager det man siger seriøst, skal man have meget selvdisciplin og turde at sige noget igen. Det er en hård tone, der er i sådan et forløb, så det går ikke bare at være en stille mus. Det er ikke en ”</a:t>
              </a:r>
              <a:r>
                <a:rPr kumimoji="0" lang="da-DK" sz="1100" b="0" i="1" u="none" strike="noStrike" kern="1200" cap="none" spc="0" normalizeH="0" baseline="0" noProof="0" dirty="0" err="1">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pusse</a:t>
              </a: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-nusse” skole. Det er hårdt arbejde, så man skulle holde til at få vide at ”man skal lette røven og komme i gang eller at ”kvinder ikke er skabt til denne branche”.</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0" name="Grafik 29" descr="Kvinde med massiv udfyldning">
              <a:extLst>
                <a:ext uri="{FF2B5EF4-FFF2-40B4-BE49-F238E27FC236}">
                  <a16:creationId xmlns:a16="http://schemas.microsoft.com/office/drawing/2014/main" id="{6FAAF83C-4C60-5F4D-8850-08325C2F28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7049" y="5216212"/>
              <a:ext cx="572400" cy="572400"/>
            </a:xfrm>
            <a:prstGeom prst="rect">
              <a:avLst/>
            </a:prstGeom>
          </p:spPr>
        </p:pic>
        <p:sp>
          <p:nvSpPr>
            <p:cNvPr id="31" name="Tekstfelt 30">
              <a:extLst>
                <a:ext uri="{FF2B5EF4-FFF2-40B4-BE49-F238E27FC236}">
                  <a16:creationId xmlns:a16="http://schemas.microsoft.com/office/drawing/2014/main" id="{92437BD4-F548-8944-B515-9686DE654F36}"/>
                </a:ext>
              </a:extLst>
            </p:cNvPr>
            <p:cNvSpPr txBox="1"/>
            <p:nvPr/>
          </p:nvSpPr>
          <p:spPr>
            <a:xfrm>
              <a:off x="777562" y="5750020"/>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1601444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Opmærksomhed, anerkendelse og positive forventninger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 skal på skolerne opleve opmærksomhed, anerkendelse og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bekræftelse. Det er vigtigt at møde eleverne med positive forventninger og ikke - som nogle elever har oplevet – som ”problembørn”.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 har ofte en bagage af blandede skoleoplevelser med sig fra grundskolen, hvilket bør respekteres, men ikke definere elevens forløb på erhvervsuddannelsen. Det finder undersøgelsen en bred enighed om. Det er endvidere vigtigt, at eleverne møder en tilgang og opgaver, som passer til deres forudsætninger.</a:t>
            </a:r>
          </a:p>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Elevernes viden om </a:t>
            </a:r>
            <a:r>
              <a:rPr lang="da-DK" sz="1100" b="1"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rPr>
              <a:t>og afklaring i forhold til </a:t>
            </a: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uddannelsen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Flere undervisere og frafaldne elever peger på, at manglende viden om og afklaring i forhold til uddannelsen, er en årsag til frafald. Manglende oplysning og indsigt er således en udfordring, der også giver forskellige typer af elevforventninger. Undersøgelsen finder dog samtidig, at blandt hhv. de nuværende elever og dimittender angiver 60 pct. og 69 pct., at uddannelsen i meget høj eller i høj grad har levet op til deres forventninger.</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Hovedkonklusioner</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Lærernes forventninger til eleverne</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vigtigt tema i undersøgelsen er lærernes forventninger til eleverne. Her oplever kun 38 pct. af de frafaldne elever, at lærernes forventninger er passende. Hvis underviserne møder eleverne med for lave forventninger eller forventninger om dovenskab, pjækkeri og tyveri, kan dette demotivere eleven og medføre frafald. </a:t>
            </a:r>
          </a:p>
          <a:p>
            <a:pPr marL="457200" marR="0" lvl="1"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b="1"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100" b="1" i="1" dirty="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Forventningsafstemning mellem virksomhed og lærling</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Med forventningsafstemning kan virksomheden og den kommende lærling i fællesskab skabe gode rammer for det kommende forløb. 82 pct. af de adspurgte virksomheder afstemmer forventninger med deres lærlinge, inden lærlingeforløbet starter. Flere virksomheder angiver desuden, at dette er et nyere men vigtigt tiltag, som de har gode erfaringer med. </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2: Hovedkonklusioner</a:t>
            </a:r>
          </a:p>
        </p:txBody>
      </p:sp>
      <p:sp>
        <p:nvSpPr>
          <p:cNvPr id="12" name="Rektangel 11">
            <a:extLst>
              <a:ext uri="{FF2B5EF4-FFF2-40B4-BE49-F238E27FC236}">
                <a16:creationId xmlns:a16="http://schemas.microsoft.com/office/drawing/2014/main" id="{F7BB08F7-9408-AF47-8EE6-6C61080DDCD6}"/>
              </a:ext>
            </a:extLst>
          </p:cNvPr>
          <p:cNvSpPr/>
          <p:nvPr/>
        </p:nvSpPr>
        <p:spPr>
          <a:xfrm>
            <a:off x="3871728" y="1245542"/>
            <a:ext cx="4448544" cy="373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Forventningsafstemning er vigtig for fastholdelse</a:t>
            </a:r>
          </a:p>
        </p:txBody>
      </p:sp>
    </p:spTree>
    <p:extLst>
      <p:ext uri="{BB962C8B-B14F-4D97-AF65-F5344CB8AC3E}">
        <p14:creationId xmlns:p14="http://schemas.microsoft.com/office/powerpoint/2010/main" val="3349680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 fysiske rammer på institutionerne understøtter i mere eller mindre grad socialt samvær blandt eleverne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Figuren 8.1 viser, at 19 pct. af de nuværende og 20 pct. af dimittenderne er meget enige eller enige i, at de fysiske rammer på skolen er for dårlige til at kunne afholde sociale arrangementer eller hænge ud efter skoletid. 33 pct. af de frafaldne er enige i det samme.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 to institutionsbesøg har illustreret, at de fysiske rammer har stor betydning for niveauet af social aktivitet på skolerne. Der blev besøgt en skole med indendørs fysiske rammer som i mindre grad inviterer til socialt samvær, hvor der i høj grad manglede hyggelige kroge eller fællesrum, hvor eleverne kunne opholde sig: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Omvendt har institutionsbesøgene også fremvist en skole med åbne fællesarealer, sofaområder, bordfodbold og andre spillemaskiner, hvor eleverne kan samles og være sociale. Underviserne på den pågældende skole udtrykker, at eleverne i høj grad benytter sig af disse faciliteter i deres pauser. </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De fysiske rammer for sociale aktiviteter</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8: Det sociale miljø</a:t>
            </a:r>
          </a:p>
        </p:txBody>
      </p:sp>
      <p:sp>
        <p:nvSpPr>
          <p:cNvPr id="15" name="Rektangel 14">
            <a:extLst>
              <a:ext uri="{FF2B5EF4-FFF2-40B4-BE49-F238E27FC236}">
                <a16:creationId xmlns:a16="http://schemas.microsoft.com/office/drawing/2014/main" id="{BE5A4E1E-0706-664C-9E42-83DA7E282DCF}"/>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8.1: De fysiske rammer på skolen er for dårlige til at kunne afholde sociale arrangementer eller hænge ud efter skoletid</a:t>
            </a:r>
          </a:p>
        </p:txBody>
      </p:sp>
      <p:cxnSp>
        <p:nvCxnSpPr>
          <p:cNvPr id="21" name="Lige forbindelse 20">
            <a:extLst>
              <a:ext uri="{FF2B5EF4-FFF2-40B4-BE49-F238E27FC236}">
                <a16:creationId xmlns:a16="http://schemas.microsoft.com/office/drawing/2014/main" id="{936F150F-8176-8F42-B11F-EDD231132814}"/>
              </a:ext>
            </a:extLst>
          </p:cNvPr>
          <p:cNvCxnSpPr>
            <a:cxnSpLocks/>
          </p:cNvCxnSpPr>
          <p:nvPr/>
        </p:nvCxnSpPr>
        <p:spPr>
          <a:xfrm flipV="1">
            <a:off x="6601150" y="19039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9ED52457-B5FF-EF40-93B9-A97F73AAE64E}"/>
              </a:ext>
            </a:extLst>
          </p:cNvPr>
          <p:cNvSpPr/>
          <p:nvPr/>
        </p:nvSpPr>
        <p:spPr>
          <a:xfrm>
            <a:off x="6528618" y="19163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3" name="Diagram 22">
            <a:extLst>
              <a:ext uri="{FF2B5EF4-FFF2-40B4-BE49-F238E27FC236}">
                <a16:creationId xmlns:a16="http://schemas.microsoft.com/office/drawing/2014/main" id="{7F209D4E-983C-3C4D-9B84-01F25E48C603}"/>
              </a:ext>
            </a:extLst>
          </p:cNvPr>
          <p:cNvGraphicFramePr>
            <a:graphicFrameLocks/>
          </p:cNvGraphicFramePr>
          <p:nvPr/>
        </p:nvGraphicFramePr>
        <p:xfrm>
          <a:off x="6491289" y="2418706"/>
          <a:ext cx="5149850" cy="4021776"/>
        </p:xfrm>
        <a:graphic>
          <a:graphicData uri="http://schemas.openxmlformats.org/drawingml/2006/chart">
            <c:chart xmlns:c="http://schemas.openxmlformats.org/drawingml/2006/chart" xmlns:r="http://schemas.openxmlformats.org/officeDocument/2006/relationships" r:id="rId4"/>
          </a:graphicData>
        </a:graphic>
      </p:graphicFrame>
      <p:pic>
        <p:nvPicPr>
          <p:cNvPr id="3" name="Grafik 2" descr="Bestyrelseslokale kontur">
            <a:extLst>
              <a:ext uri="{FF2B5EF4-FFF2-40B4-BE49-F238E27FC236}">
                <a16:creationId xmlns:a16="http://schemas.microsoft.com/office/drawing/2014/main" id="{BD8E212E-0636-5E47-9ACD-93A48DF62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9982" y="5833872"/>
            <a:ext cx="1186841" cy="997438"/>
          </a:xfrm>
          <a:prstGeom prst="rect">
            <a:avLst/>
          </a:prstGeom>
        </p:spPr>
      </p:pic>
      <p:grpSp>
        <p:nvGrpSpPr>
          <p:cNvPr id="24" name="Gruppe 23">
            <a:extLst>
              <a:ext uri="{FF2B5EF4-FFF2-40B4-BE49-F238E27FC236}">
                <a16:creationId xmlns:a16="http://schemas.microsoft.com/office/drawing/2014/main" id="{A34C8570-D87F-3346-8239-C5915F238DF6}"/>
              </a:ext>
            </a:extLst>
          </p:cNvPr>
          <p:cNvGrpSpPr/>
          <p:nvPr/>
        </p:nvGrpSpPr>
        <p:grpSpPr>
          <a:xfrm>
            <a:off x="671006" y="3775525"/>
            <a:ext cx="4920169" cy="1079212"/>
            <a:chOff x="555125" y="5170556"/>
            <a:chExt cx="4920169" cy="1079212"/>
          </a:xfrm>
        </p:grpSpPr>
        <p:sp>
          <p:nvSpPr>
            <p:cNvPr id="25" name="Rektangel 6">
              <a:extLst>
                <a:ext uri="{FF2B5EF4-FFF2-40B4-BE49-F238E27FC236}">
                  <a16:creationId xmlns:a16="http://schemas.microsoft.com/office/drawing/2014/main" id="{218DEE30-03D1-A64C-A23E-3272008507D3}"/>
                </a:ext>
              </a:extLst>
            </p:cNvPr>
            <p:cNvSpPr/>
            <p:nvPr/>
          </p:nvSpPr>
          <p:spPr>
            <a:xfrm>
              <a:off x="1763059" y="5170556"/>
              <a:ext cx="3712235" cy="822204"/>
            </a:xfrm>
            <a:prstGeom prst="wedgeRectCallout">
              <a:avLst>
                <a:gd name="adj1" fmla="val -58614"/>
                <a:gd name="adj2" fmla="val 23237"/>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indendørs miljø mangler helt klart, men vores bygning er dog ikke bygget til det. Det skyldes blandt andet vores meget lange gange uden nogen former for kroge, der inviterer lidt mere til hygge”</a:t>
              </a:r>
            </a:p>
          </p:txBody>
        </p:sp>
        <p:pic>
          <p:nvPicPr>
            <p:cNvPr id="26" name="Grafik 25" descr="Kvinde med massiv udfyldning">
              <a:extLst>
                <a:ext uri="{FF2B5EF4-FFF2-40B4-BE49-F238E27FC236}">
                  <a16:creationId xmlns:a16="http://schemas.microsoft.com/office/drawing/2014/main" id="{5F217DDF-7612-E140-BF09-FFA78782FF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406" y="5277258"/>
              <a:ext cx="572400" cy="572400"/>
            </a:xfrm>
            <a:prstGeom prst="rect">
              <a:avLst/>
            </a:prstGeom>
          </p:spPr>
        </p:pic>
        <p:sp>
          <p:nvSpPr>
            <p:cNvPr id="27" name="Tekstfelt 26">
              <a:extLst>
                <a:ext uri="{FF2B5EF4-FFF2-40B4-BE49-F238E27FC236}">
                  <a16:creationId xmlns:a16="http://schemas.microsoft.com/office/drawing/2014/main" id="{E283E72C-1C46-AF43-8C84-6A40ABD9A26B}"/>
                </a:ext>
              </a:extLst>
            </p:cNvPr>
            <p:cNvSpPr txBox="1"/>
            <p:nvPr/>
          </p:nvSpPr>
          <p:spPr>
            <a:xfrm>
              <a:off x="555125" y="5849658"/>
              <a:ext cx="120490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Uddannelses-chef</a:t>
              </a:r>
            </a:p>
          </p:txBody>
        </p:sp>
      </p:grpSp>
    </p:spTree>
    <p:extLst>
      <p:ext uri="{BB962C8B-B14F-4D97-AF65-F5344CB8AC3E}">
        <p14:creationId xmlns:p14="http://schemas.microsoft.com/office/powerpoint/2010/main" val="228128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Tilknytning til klassen efter grundforløb og under hovedforløb</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8: Det sociale miljø</a:t>
            </a:r>
          </a:p>
        </p:txBody>
      </p:sp>
      <p:grpSp>
        <p:nvGrpSpPr>
          <p:cNvPr id="2" name="Gruppe 1">
            <a:extLst>
              <a:ext uri="{FF2B5EF4-FFF2-40B4-BE49-F238E27FC236}">
                <a16:creationId xmlns:a16="http://schemas.microsoft.com/office/drawing/2014/main" id="{6C07C349-2A90-4042-A9AF-5EC157C7929C}"/>
              </a:ext>
            </a:extLst>
          </p:cNvPr>
          <p:cNvGrpSpPr/>
          <p:nvPr/>
        </p:nvGrpSpPr>
        <p:grpSpPr>
          <a:xfrm>
            <a:off x="6528619" y="3055180"/>
            <a:ext cx="5115142" cy="3422586"/>
            <a:chOff x="6528617" y="2994089"/>
            <a:chExt cx="5115142" cy="3422586"/>
          </a:xfrm>
        </p:grpSpPr>
        <p:sp>
          <p:nvSpPr>
            <p:cNvPr id="15" name="Rektangel 14">
              <a:extLst>
                <a:ext uri="{FF2B5EF4-FFF2-40B4-BE49-F238E27FC236}">
                  <a16:creationId xmlns:a16="http://schemas.microsoft.com/office/drawing/2014/main" id="{BE5A4E1E-0706-664C-9E42-83DA7E282DCF}"/>
                </a:ext>
              </a:extLst>
            </p:cNvPr>
            <p:cNvSpPr/>
            <p:nvPr/>
          </p:nvSpPr>
          <p:spPr>
            <a:xfrm>
              <a:off x="6528619" y="2994089"/>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8.3: Jeg føler god tilknytning til min klasse på hovedforløbet</a:t>
              </a:r>
            </a:p>
          </p:txBody>
        </p:sp>
        <p:cxnSp>
          <p:nvCxnSpPr>
            <p:cNvPr id="21" name="Lige forbindelse 20">
              <a:extLst>
                <a:ext uri="{FF2B5EF4-FFF2-40B4-BE49-F238E27FC236}">
                  <a16:creationId xmlns:a16="http://schemas.microsoft.com/office/drawing/2014/main" id="{936F150F-8176-8F42-B11F-EDD231132814}"/>
                </a:ext>
              </a:extLst>
            </p:cNvPr>
            <p:cNvCxnSpPr>
              <a:cxnSpLocks/>
            </p:cNvCxnSpPr>
            <p:nvPr/>
          </p:nvCxnSpPr>
          <p:spPr>
            <a:xfrm flipV="1">
              <a:off x="6603770" y="3367909"/>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9ED52457-B5FF-EF40-93B9-A97F73AAE64E}"/>
                </a:ext>
              </a:extLst>
            </p:cNvPr>
            <p:cNvSpPr/>
            <p:nvPr/>
          </p:nvSpPr>
          <p:spPr>
            <a:xfrm>
              <a:off x="6528617" y="3391418"/>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4" name="Diagram 23">
              <a:extLst>
                <a:ext uri="{FF2B5EF4-FFF2-40B4-BE49-F238E27FC236}">
                  <a16:creationId xmlns:a16="http://schemas.microsoft.com/office/drawing/2014/main" id="{3CB8FD85-F02E-ED4A-A278-0D1E41FAE308}"/>
                </a:ext>
              </a:extLst>
            </p:cNvPr>
            <p:cNvGraphicFramePr>
              <a:graphicFrameLocks/>
            </p:cNvGraphicFramePr>
            <p:nvPr/>
          </p:nvGraphicFramePr>
          <p:xfrm>
            <a:off x="6528617" y="3562182"/>
            <a:ext cx="5115139" cy="2854493"/>
          </p:xfrm>
          <a:graphic>
            <a:graphicData uri="http://schemas.openxmlformats.org/drawingml/2006/chart">
              <c:chart xmlns:c="http://schemas.openxmlformats.org/drawingml/2006/chart" xmlns:r="http://schemas.openxmlformats.org/officeDocument/2006/relationships" r:id="rId4"/>
            </a:graphicData>
          </a:graphic>
        </p:graphicFrame>
      </p:grpSp>
      <p:sp>
        <p:nvSpPr>
          <p:cNvPr id="38" name="Rektangel 37">
            <a:extLst>
              <a:ext uri="{FF2B5EF4-FFF2-40B4-BE49-F238E27FC236}">
                <a16:creationId xmlns:a16="http://schemas.microsoft.com/office/drawing/2014/main" id="{D5ADF6FA-4E87-5D49-AF51-FD7941F29AEF}"/>
              </a:ext>
            </a:extLst>
          </p:cNvPr>
          <p:cNvSpPr/>
          <p:nvPr/>
        </p:nvSpPr>
        <p:spPr>
          <a:xfrm>
            <a:off x="635178" y="2999175"/>
            <a:ext cx="5103356"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8.2: Jeg føler god tilknytning til min klasse efter vores grundforløb</a:t>
            </a:r>
          </a:p>
        </p:txBody>
      </p:sp>
      <p:cxnSp>
        <p:nvCxnSpPr>
          <p:cNvPr id="39" name="Lige forbindelse 38">
            <a:extLst>
              <a:ext uri="{FF2B5EF4-FFF2-40B4-BE49-F238E27FC236}">
                <a16:creationId xmlns:a16="http://schemas.microsoft.com/office/drawing/2014/main" id="{A53665E7-CFB6-834A-9B5C-89D97FC30595}"/>
              </a:ext>
            </a:extLst>
          </p:cNvPr>
          <p:cNvCxnSpPr>
            <a:cxnSpLocks/>
          </p:cNvCxnSpPr>
          <p:nvPr/>
        </p:nvCxnSpPr>
        <p:spPr>
          <a:xfrm flipV="1">
            <a:off x="698543" y="3410325"/>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40" name="Rektangel 39">
            <a:extLst>
              <a:ext uri="{FF2B5EF4-FFF2-40B4-BE49-F238E27FC236}">
                <a16:creationId xmlns:a16="http://schemas.microsoft.com/office/drawing/2014/main" id="{55F087BF-EB68-0A4D-930F-3F2E6E86B357}"/>
              </a:ext>
            </a:extLst>
          </p:cNvPr>
          <p:cNvSpPr/>
          <p:nvPr/>
        </p:nvSpPr>
        <p:spPr>
          <a:xfrm>
            <a:off x="604748" y="340535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41" name="Diagram 40">
            <a:extLst>
              <a:ext uri="{FF2B5EF4-FFF2-40B4-BE49-F238E27FC236}">
                <a16:creationId xmlns:a16="http://schemas.microsoft.com/office/drawing/2014/main" id="{BFD3988F-5549-274A-9D0E-92973C1F8DD7}"/>
              </a:ext>
            </a:extLst>
          </p:cNvPr>
          <p:cNvGraphicFramePr>
            <a:graphicFrameLocks/>
          </p:cNvGraphicFramePr>
          <p:nvPr/>
        </p:nvGraphicFramePr>
        <p:xfrm>
          <a:off x="604750" y="3570275"/>
          <a:ext cx="5145571" cy="2854492"/>
        </p:xfrm>
        <a:graphic>
          <a:graphicData uri="http://schemas.openxmlformats.org/drawingml/2006/chart">
            <c:chart xmlns:c="http://schemas.openxmlformats.org/drawingml/2006/chart" xmlns:r="http://schemas.openxmlformats.org/officeDocument/2006/relationships" r:id="rId5"/>
          </a:graphicData>
        </a:graphic>
      </p:graphicFrame>
      <p:sp>
        <p:nvSpPr>
          <p:cNvPr id="23" name="Rektangel 22">
            <a:extLst>
              <a:ext uri="{FF2B5EF4-FFF2-40B4-BE49-F238E27FC236}">
                <a16:creationId xmlns:a16="http://schemas.microsoft.com/office/drawing/2014/main" id="{EF213D37-5F2E-C748-925F-53FDB47AA77F}"/>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Næsten halvdelen af de nuværende elever føler en god tilknytning til deres klasse efter deres grundforløb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Nedenstående figur 8.2 vidner om, at omtrent halvdelen (47 pct.) af de nuværende elever og 52 pct. af  dimittenderne angiver at være meget enige eller enige i at have følt tilknytning til klassen efter endt grundforløb. Det samme gør sig gældende for 38 pct. af de frafaldne elever.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Rektangel 24">
            <a:extLst>
              <a:ext uri="{FF2B5EF4-FFF2-40B4-BE49-F238E27FC236}">
                <a16:creationId xmlns:a16="http://schemas.microsoft.com/office/drawing/2014/main" id="{2F2648B8-AFFA-AA45-BCB3-828B371540D7}"/>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62 pct. af dimittenderne oplevede en god tilknytning til deres klasse på hovedforløbet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Nedenstående figur 8.3 viser, at 43 pct. af de nuværende elever og 62 pct. af  dimittenderne, er meget enige eller enige i at have følt god tilknytning til klassen på hovedforløbet. Det samme gør sig gældende for 24 pct. af de frafaldne elever. 52 pct. af de frafaldne elever har svaret ”ved-ikke” til udsagnet om tilknytning til klassen på hovedforløbet, hvilket muligvis kan være et udtryk for, at de aldrig nåede at gå på hovedforløbet.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90021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Forskel mellem nuværende elever/dimittender og frafaldne elever ift. vurdering af uddannelsen som social institution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de nuværende elever, angiver 70 pct., at de er meget enige eller enige i at have fået nye venner på uddannelsen. Det samme gør sig gældende for 66 pct. af dimittenderne, mens kun 39 pct. af de frafaldne elever angiver at have fået nye venner på uddannelsen. Dette fremgår af figur 8.4.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den frafaldne respondentgruppe angiver 38 pct. at være uenige eller meget uenige i at have fået nye venner på uddannelsen, mens kun 9 pct. af de nuværende elever og 6 pct. af dimittenderne er uenige eller meget uenige i udsagnet.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Mængden af sociale aktiviteter på skolerne</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8: Det sociale miljø</a:t>
            </a:r>
          </a:p>
        </p:txBody>
      </p:sp>
      <p:sp>
        <p:nvSpPr>
          <p:cNvPr id="15" name="Rektangel 14">
            <a:extLst>
              <a:ext uri="{FF2B5EF4-FFF2-40B4-BE49-F238E27FC236}">
                <a16:creationId xmlns:a16="http://schemas.microsoft.com/office/drawing/2014/main" id="{BE5A4E1E-0706-664C-9E42-83DA7E282DCF}"/>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8.4: Jeg fik nye venner på min uddannelse</a:t>
            </a:r>
          </a:p>
        </p:txBody>
      </p:sp>
      <p:cxnSp>
        <p:nvCxnSpPr>
          <p:cNvPr id="21" name="Lige forbindelse 20">
            <a:extLst>
              <a:ext uri="{FF2B5EF4-FFF2-40B4-BE49-F238E27FC236}">
                <a16:creationId xmlns:a16="http://schemas.microsoft.com/office/drawing/2014/main" id="{936F150F-8176-8F42-B11F-EDD231132814}"/>
              </a:ext>
            </a:extLst>
          </p:cNvPr>
          <p:cNvCxnSpPr>
            <a:cxnSpLocks/>
          </p:cNvCxnSpPr>
          <p:nvPr/>
        </p:nvCxnSpPr>
        <p:spPr>
          <a:xfrm flipV="1">
            <a:off x="6603774" y="1593144"/>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9ED52457-B5FF-EF40-93B9-A97F73AAE64E}"/>
              </a:ext>
            </a:extLst>
          </p:cNvPr>
          <p:cNvSpPr/>
          <p:nvPr/>
        </p:nvSpPr>
        <p:spPr>
          <a:xfrm>
            <a:off x="6528618" y="1605572"/>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a:t>
            </a:r>
          </a:p>
        </p:txBody>
      </p:sp>
      <p:graphicFrame>
        <p:nvGraphicFramePr>
          <p:cNvPr id="24" name="Diagram 23">
            <a:extLst>
              <a:ext uri="{FF2B5EF4-FFF2-40B4-BE49-F238E27FC236}">
                <a16:creationId xmlns:a16="http://schemas.microsoft.com/office/drawing/2014/main" id="{665B03BB-B4C4-9E48-A1C4-A0351602CBD9}"/>
              </a:ext>
            </a:extLst>
          </p:cNvPr>
          <p:cNvGraphicFramePr>
            <a:graphicFrameLocks/>
          </p:cNvGraphicFramePr>
          <p:nvPr/>
        </p:nvGraphicFramePr>
        <p:xfrm>
          <a:off x="6527802" y="2318596"/>
          <a:ext cx="5040311" cy="4098079"/>
        </p:xfrm>
        <a:graphic>
          <a:graphicData uri="http://schemas.openxmlformats.org/drawingml/2006/chart">
            <c:chart xmlns:c="http://schemas.openxmlformats.org/drawingml/2006/chart" xmlns:r="http://schemas.openxmlformats.org/officeDocument/2006/relationships" r:id="rId4"/>
          </a:graphicData>
        </a:graphic>
      </p:graphicFrame>
      <p:pic>
        <p:nvPicPr>
          <p:cNvPr id="9" name="Grafik 8" descr="Gruppe personer kontur">
            <a:extLst>
              <a:ext uri="{FF2B5EF4-FFF2-40B4-BE49-F238E27FC236}">
                <a16:creationId xmlns:a16="http://schemas.microsoft.com/office/drawing/2014/main" id="{A69315CA-A125-2F44-AE77-5BCC9574D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1408" y="4115232"/>
            <a:ext cx="1388771" cy="1388771"/>
          </a:xfrm>
          <a:prstGeom prst="rect">
            <a:avLst/>
          </a:prstGeom>
        </p:spPr>
      </p:pic>
    </p:spTree>
    <p:extLst>
      <p:ext uri="{BB962C8B-B14F-4D97-AF65-F5344CB8AC3E}">
        <p14:creationId xmlns:p14="http://schemas.microsoft.com/office/powerpoint/2010/main" val="3721784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Varierende socialt behov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Af de kvalitative interviews med frafaldne elever fremgår det, at der er stor variation i elevernes indstilling til sociale aktiviteter på uddannelserne. Dette står i stor kontrast til mange gymnasiale uddannelser, hvor det sociale aspekt for langt de fleste er en stor del af forløbet. Der ligger derfor en stor udfordring for transporterhvervsuddannelsesstederne i at balancere de til tider modstridende sociale behov hos eleverne.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Af figur 8.5 fremgår det, at andelen af respondenter, der har angivet at være meget enige eller enige  i at have savnet flere sociale arrangementer er nogenlunde så stor som andelen af respondenter, der erklærer sig uenige eller meget uenige i samme udsagn. Eksempelvis er 26 pct. af de adspurgte dimittender meget enige eller enige i behovet for flere sociale arrangementer, mens 27 pct. er meget uenige eller uenige. Denne omtrent ligelige fordeling gør sig gældende på tværs af både nuværende elever, dimittender og frafaldne elever og understreger den førnævnte variation i elevernes behov for sociale aktiviteter.</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Elevernes behov for sociale aktiviteter på uddannelserne</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8: Det sociale miljø</a:t>
            </a:r>
          </a:p>
        </p:txBody>
      </p:sp>
      <p:sp>
        <p:nvSpPr>
          <p:cNvPr id="23" name="Rektangel 22">
            <a:extLst>
              <a:ext uri="{FF2B5EF4-FFF2-40B4-BE49-F238E27FC236}">
                <a16:creationId xmlns:a16="http://schemas.microsoft.com/office/drawing/2014/main" id="{501F133D-CD5C-BC4D-80D9-01591C47421D}"/>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Diagram 10">
            <a:extLst>
              <a:ext uri="{FF2B5EF4-FFF2-40B4-BE49-F238E27FC236}">
                <a16:creationId xmlns:a16="http://schemas.microsoft.com/office/drawing/2014/main" id="{F2850479-2612-4D49-A1B5-C8A35CA75D43}"/>
              </a:ext>
            </a:extLst>
          </p:cNvPr>
          <p:cNvGraphicFramePr>
            <a:graphicFrameLocks/>
          </p:cNvGraphicFramePr>
          <p:nvPr/>
        </p:nvGraphicFramePr>
        <p:xfrm>
          <a:off x="6491288" y="2270407"/>
          <a:ext cx="5149850" cy="4146268"/>
        </p:xfrm>
        <a:graphic>
          <a:graphicData uri="http://schemas.openxmlformats.org/drawingml/2006/chart">
            <c:chart xmlns:c="http://schemas.openxmlformats.org/drawingml/2006/chart" xmlns:r="http://schemas.openxmlformats.org/officeDocument/2006/relationships" r:id="rId4"/>
          </a:graphicData>
        </a:graphic>
      </p:graphicFrame>
      <p:sp>
        <p:nvSpPr>
          <p:cNvPr id="21" name="Rektangel 20">
            <a:extLst>
              <a:ext uri="{FF2B5EF4-FFF2-40B4-BE49-F238E27FC236}">
                <a16:creationId xmlns:a16="http://schemas.microsoft.com/office/drawing/2014/main" id="{A4F67C79-F64D-CF46-BC81-CF225190B53B}"/>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8.5: Jeg savnede flere sociale arrangementer med mine klassekammerater efter skoletid</a:t>
            </a:r>
          </a:p>
        </p:txBody>
      </p:sp>
      <p:sp>
        <p:nvSpPr>
          <p:cNvPr id="22" name="Rektangel 21">
            <a:extLst>
              <a:ext uri="{FF2B5EF4-FFF2-40B4-BE49-F238E27FC236}">
                <a16:creationId xmlns:a16="http://schemas.microsoft.com/office/drawing/2014/main" id="{98FB4D6F-4AC2-A440-92E0-D78CF75497FF}"/>
              </a:ext>
            </a:extLst>
          </p:cNvPr>
          <p:cNvSpPr/>
          <p:nvPr/>
        </p:nvSpPr>
        <p:spPr>
          <a:xfrm>
            <a:off x="6528618" y="1768410"/>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a:t>
            </a:r>
          </a:p>
        </p:txBody>
      </p:sp>
      <p:cxnSp>
        <p:nvCxnSpPr>
          <p:cNvPr id="15" name="Lige forbindelse 14">
            <a:extLst>
              <a:ext uri="{FF2B5EF4-FFF2-40B4-BE49-F238E27FC236}">
                <a16:creationId xmlns:a16="http://schemas.microsoft.com/office/drawing/2014/main" id="{07FA4948-FE19-3145-ABDA-65DF2A2164EF}"/>
              </a:ext>
            </a:extLst>
          </p:cNvPr>
          <p:cNvCxnSpPr>
            <a:cxnSpLocks/>
          </p:cNvCxnSpPr>
          <p:nvPr/>
        </p:nvCxnSpPr>
        <p:spPr>
          <a:xfrm flipV="1">
            <a:off x="6603774" y="1768508"/>
            <a:ext cx="5039989" cy="12428"/>
          </a:xfrm>
          <a:prstGeom prst="line">
            <a:avLst/>
          </a:prstGeom>
        </p:spPr>
        <p:style>
          <a:lnRef idx="1">
            <a:schemeClr val="dk1"/>
          </a:lnRef>
          <a:fillRef idx="0">
            <a:schemeClr val="dk1"/>
          </a:fillRef>
          <a:effectRef idx="0">
            <a:schemeClr val="dk1"/>
          </a:effectRef>
          <a:fontRef idx="minor">
            <a:schemeClr val="tx1"/>
          </a:fontRef>
        </p:style>
      </p:cxnSp>
      <p:grpSp>
        <p:nvGrpSpPr>
          <p:cNvPr id="29" name="Gruppe 28">
            <a:extLst>
              <a:ext uri="{FF2B5EF4-FFF2-40B4-BE49-F238E27FC236}">
                <a16:creationId xmlns:a16="http://schemas.microsoft.com/office/drawing/2014/main" id="{9F39FCCC-45B5-D444-9BCB-88251E849152}"/>
              </a:ext>
            </a:extLst>
          </p:cNvPr>
          <p:cNvGrpSpPr/>
          <p:nvPr/>
        </p:nvGrpSpPr>
        <p:grpSpPr>
          <a:xfrm>
            <a:off x="596067" y="2875728"/>
            <a:ext cx="4949072" cy="941646"/>
            <a:chOff x="671549" y="4448838"/>
            <a:chExt cx="4949072" cy="941646"/>
          </a:xfrm>
        </p:grpSpPr>
        <p:sp>
          <p:nvSpPr>
            <p:cNvPr id="30" name="Rektangel 6">
              <a:extLst>
                <a:ext uri="{FF2B5EF4-FFF2-40B4-BE49-F238E27FC236}">
                  <a16:creationId xmlns:a16="http://schemas.microsoft.com/office/drawing/2014/main" id="{20DFA803-2FBD-1C42-85BE-3CB34DB978DA}"/>
                </a:ext>
              </a:extLst>
            </p:cNvPr>
            <p:cNvSpPr/>
            <p:nvPr/>
          </p:nvSpPr>
          <p:spPr>
            <a:xfrm>
              <a:off x="1952315" y="4448838"/>
              <a:ext cx="3668306" cy="927647"/>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sociale engagement var lidt delt op. Nogle var interesserede i det sociale og andre var ikke. 60 % var ikke og 40 % var, vil jeg antage. Det sociale aspekt var ikke vigtigt for mig, da jeg personligt ikke er så socialt anlagt normalt.”</a:t>
              </a:r>
              <a:endParaRPr kumimoji="0" lang="da-DK" sz="105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1" name="Grafik 30" descr="Kvinde med massiv udfyldning">
              <a:extLst>
                <a:ext uri="{FF2B5EF4-FFF2-40B4-BE49-F238E27FC236}">
                  <a16:creationId xmlns:a16="http://schemas.microsoft.com/office/drawing/2014/main" id="{286B7A19-BCAF-5E41-ABAB-7F1EBE97CC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036" y="4487344"/>
              <a:ext cx="572400" cy="572400"/>
            </a:xfrm>
            <a:prstGeom prst="rect">
              <a:avLst/>
            </a:prstGeom>
          </p:spPr>
        </p:pic>
        <p:sp>
          <p:nvSpPr>
            <p:cNvPr id="32" name="Tekstfelt 31">
              <a:extLst>
                <a:ext uri="{FF2B5EF4-FFF2-40B4-BE49-F238E27FC236}">
                  <a16:creationId xmlns:a16="http://schemas.microsoft.com/office/drawing/2014/main" id="{93B75B2C-A7A2-384D-93D9-702D94B85A5A}"/>
                </a:ext>
              </a:extLst>
            </p:cNvPr>
            <p:cNvSpPr txBox="1"/>
            <p:nvPr/>
          </p:nvSpPr>
          <p:spPr>
            <a:xfrm>
              <a:off x="671549" y="5021152"/>
              <a:ext cx="98922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9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grpSp>
        <p:nvGrpSpPr>
          <p:cNvPr id="2" name="Gruppe 1">
            <a:extLst>
              <a:ext uri="{FF2B5EF4-FFF2-40B4-BE49-F238E27FC236}">
                <a16:creationId xmlns:a16="http://schemas.microsoft.com/office/drawing/2014/main" id="{4956AA20-2095-6040-9D81-B2CE1F994479}"/>
              </a:ext>
            </a:extLst>
          </p:cNvPr>
          <p:cNvGrpSpPr/>
          <p:nvPr/>
        </p:nvGrpSpPr>
        <p:grpSpPr>
          <a:xfrm>
            <a:off x="573464" y="3812993"/>
            <a:ext cx="4971674" cy="783615"/>
            <a:chOff x="573464" y="3812993"/>
            <a:chExt cx="4971674" cy="783615"/>
          </a:xfrm>
        </p:grpSpPr>
        <p:grpSp>
          <p:nvGrpSpPr>
            <p:cNvPr id="24" name="Gruppe 23">
              <a:extLst>
                <a:ext uri="{FF2B5EF4-FFF2-40B4-BE49-F238E27FC236}">
                  <a16:creationId xmlns:a16="http://schemas.microsoft.com/office/drawing/2014/main" id="{98DBA66A-5D18-414A-883D-DC86078BA1BC}"/>
                </a:ext>
              </a:extLst>
            </p:cNvPr>
            <p:cNvGrpSpPr/>
            <p:nvPr/>
          </p:nvGrpSpPr>
          <p:grpSpPr>
            <a:xfrm>
              <a:off x="573464" y="3952486"/>
              <a:ext cx="4971674" cy="644122"/>
              <a:chOff x="671549" y="4448838"/>
              <a:chExt cx="4949072" cy="644122"/>
            </a:xfrm>
          </p:grpSpPr>
          <p:sp>
            <p:nvSpPr>
              <p:cNvPr id="25" name="Rektangel 6">
                <a:extLst>
                  <a:ext uri="{FF2B5EF4-FFF2-40B4-BE49-F238E27FC236}">
                    <a16:creationId xmlns:a16="http://schemas.microsoft.com/office/drawing/2014/main" id="{8775426F-344C-0B42-BA25-6B68F51C650D}"/>
                  </a:ext>
                </a:extLst>
              </p:cNvPr>
              <p:cNvSpPr/>
              <p:nvPr/>
            </p:nvSpPr>
            <p:spPr>
              <a:xfrm>
                <a:off x="1952315" y="4448838"/>
                <a:ext cx="3668306" cy="608217"/>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”Det skal ikke være sammenholdet på skolen, der sørger for, at man bliver på uddannelsen, det skal man fordi man gerne vil faget og uddannelsen.”</a:t>
                </a:r>
              </a:p>
            </p:txBody>
          </p:sp>
          <p:sp>
            <p:nvSpPr>
              <p:cNvPr id="27" name="Tekstfelt 26">
                <a:extLst>
                  <a:ext uri="{FF2B5EF4-FFF2-40B4-BE49-F238E27FC236}">
                    <a16:creationId xmlns:a16="http://schemas.microsoft.com/office/drawing/2014/main" id="{71B3D8D0-235B-A547-B0C9-5D896F5D1C69}"/>
                  </a:ext>
                </a:extLst>
              </p:cNvPr>
              <p:cNvSpPr txBox="1"/>
              <p:nvPr/>
            </p:nvSpPr>
            <p:spPr>
              <a:xfrm>
                <a:off x="671549" y="4862128"/>
                <a:ext cx="989224"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9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Dimittend</a:t>
                </a:r>
                <a:endPar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28" name="Grafik 27" descr="Mand">
              <a:extLst>
                <a:ext uri="{FF2B5EF4-FFF2-40B4-BE49-F238E27FC236}">
                  <a16:creationId xmlns:a16="http://schemas.microsoft.com/office/drawing/2014/main" id="{66660156-A9BA-264F-947C-B54C0F47A1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844" y="3812993"/>
              <a:ext cx="572401" cy="572401"/>
            </a:xfrm>
            <a:prstGeom prst="rect">
              <a:avLst/>
            </a:prstGeom>
          </p:spPr>
        </p:pic>
      </p:grpSp>
    </p:spTree>
    <p:extLst>
      <p:ext uri="{BB962C8B-B14F-4D97-AF65-F5344CB8AC3E}">
        <p14:creationId xmlns:p14="http://schemas.microsoft.com/office/powerpoint/2010/main" val="2352962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093160"/>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Forskel mellem yngre og ældre elever i forhold til socialt behov på uddannelsen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af de parametre, der adskiller elevernes varierende sociale behov er alder. Som litteraturstudiet også peger på, er der tale om forskellige sociale behov, alt efter om man snakker om unge eller gamle elever.</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8.6 indikerer, at 20 pct. af adspurgte elever over 25 år angiver at have savnet flere sociale arrangementer, mens dette er tilfældet for 36 pct. af eleverne under 25 år. Denne variation af svar fra elever over og under 25 år gælder på tværs af nuværende elever, dimittender og frafaldne elever og kan blandt ses som et udtryk for, at eleverne over 25 år i flere tilfælde vil have familie og i forvejen etablerede netværk at forholde sig til.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Udover forskellige sociale behov, kan aldersvariation i klasserne yderligere være med til at udfordre forudsætningerne for socialt samvær i klassen: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Variation i elevgruppens alder i forhold til socialt behov</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8: Det sociale miljø</a:t>
            </a:r>
          </a:p>
        </p:txBody>
      </p:sp>
      <p:graphicFrame>
        <p:nvGraphicFramePr>
          <p:cNvPr id="11" name="Diagram 10">
            <a:extLst>
              <a:ext uri="{FF2B5EF4-FFF2-40B4-BE49-F238E27FC236}">
                <a16:creationId xmlns:a16="http://schemas.microsoft.com/office/drawing/2014/main" id="{EFC04F6E-5848-4743-888A-386F4B929C71}"/>
              </a:ext>
            </a:extLst>
          </p:cNvPr>
          <p:cNvGraphicFramePr>
            <a:graphicFrameLocks/>
          </p:cNvGraphicFramePr>
          <p:nvPr/>
        </p:nvGraphicFramePr>
        <p:xfrm>
          <a:off x="6527800" y="2289078"/>
          <a:ext cx="5077326" cy="3986461"/>
        </p:xfrm>
        <a:graphic>
          <a:graphicData uri="http://schemas.openxmlformats.org/drawingml/2006/chart">
            <c:chart xmlns:c="http://schemas.openxmlformats.org/drawingml/2006/chart" xmlns:r="http://schemas.openxmlformats.org/officeDocument/2006/relationships" r:id="rId4"/>
          </a:graphicData>
        </a:graphic>
      </p:graphicFrame>
      <p:sp>
        <p:nvSpPr>
          <p:cNvPr id="15" name="Rektangel 14">
            <a:extLst>
              <a:ext uri="{FF2B5EF4-FFF2-40B4-BE49-F238E27FC236}">
                <a16:creationId xmlns:a16="http://schemas.microsoft.com/office/drawing/2014/main" id="{4D799C4F-4F1B-8F48-9F3C-2DBAD9E73AB3}"/>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8.6: Jeg savner flere sociale arrangementer med mine klassekammerater efter skoletid</a:t>
            </a: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2" name="Lige forbindelse 21">
            <a:extLst>
              <a:ext uri="{FF2B5EF4-FFF2-40B4-BE49-F238E27FC236}">
                <a16:creationId xmlns:a16="http://schemas.microsoft.com/office/drawing/2014/main" id="{ECCDFCE8-9D28-B84F-A66D-C320BDC0DCB4}"/>
              </a:ext>
            </a:extLst>
          </p:cNvPr>
          <p:cNvCxnSpPr>
            <a:cxnSpLocks/>
          </p:cNvCxnSpPr>
          <p:nvPr/>
        </p:nvCxnSpPr>
        <p:spPr>
          <a:xfrm flipV="1">
            <a:off x="6603774" y="1768508"/>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4" name="Rektangel 23">
            <a:extLst>
              <a:ext uri="{FF2B5EF4-FFF2-40B4-BE49-F238E27FC236}">
                <a16:creationId xmlns:a16="http://schemas.microsoft.com/office/drawing/2014/main" id="{34B8873C-EB22-CF46-8000-AC57A96236C7}"/>
              </a:ext>
            </a:extLst>
          </p:cNvPr>
          <p:cNvSpPr/>
          <p:nvPr/>
        </p:nvSpPr>
        <p:spPr>
          <a:xfrm>
            <a:off x="6528618" y="1780936"/>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Elever over 25 år (170), elever under 25 år (132)</a:t>
            </a:r>
          </a:p>
        </p:txBody>
      </p:sp>
      <p:grpSp>
        <p:nvGrpSpPr>
          <p:cNvPr id="25" name="Gruppe 24">
            <a:extLst>
              <a:ext uri="{FF2B5EF4-FFF2-40B4-BE49-F238E27FC236}">
                <a16:creationId xmlns:a16="http://schemas.microsoft.com/office/drawing/2014/main" id="{9C06ECE0-296A-8042-99D4-90F273B2E951}"/>
              </a:ext>
            </a:extLst>
          </p:cNvPr>
          <p:cNvGrpSpPr/>
          <p:nvPr/>
        </p:nvGrpSpPr>
        <p:grpSpPr>
          <a:xfrm>
            <a:off x="586874" y="4647370"/>
            <a:ext cx="4949072" cy="1104944"/>
            <a:chOff x="671549" y="4448838"/>
            <a:chExt cx="4949072" cy="1104944"/>
          </a:xfrm>
        </p:grpSpPr>
        <p:sp>
          <p:nvSpPr>
            <p:cNvPr id="26" name="Rektangel 6">
              <a:extLst>
                <a:ext uri="{FF2B5EF4-FFF2-40B4-BE49-F238E27FC236}">
                  <a16:creationId xmlns:a16="http://schemas.microsoft.com/office/drawing/2014/main" id="{3B51EADA-C985-1042-872A-4B95DD237621}"/>
                </a:ext>
              </a:extLst>
            </p:cNvPr>
            <p:cNvSpPr/>
            <p:nvPr/>
          </p:nvSpPr>
          <p:spPr>
            <a:xfrm>
              <a:off x="1952315" y="4448838"/>
              <a:ext cx="3668306" cy="856633"/>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”Folk kom langvejs fra, og så var jeg også ældre end de andre. Dem der gik på holdet var 16-18 år, og jeg var 20 der. Så jeg følte ikke jeg havde så meget til fælles med dem”</a:t>
              </a:r>
            </a:p>
          </p:txBody>
        </p:sp>
        <p:pic>
          <p:nvPicPr>
            <p:cNvPr id="27" name="Grafik 26" descr="Kvinde med massiv udfyldning">
              <a:extLst>
                <a:ext uri="{FF2B5EF4-FFF2-40B4-BE49-F238E27FC236}">
                  <a16:creationId xmlns:a16="http://schemas.microsoft.com/office/drawing/2014/main" id="{D68147F4-BF55-A34C-8AE1-B79732F514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036" y="4619864"/>
              <a:ext cx="572400" cy="572400"/>
            </a:xfrm>
            <a:prstGeom prst="rect">
              <a:avLst/>
            </a:prstGeom>
          </p:spPr>
        </p:pic>
        <p:sp>
          <p:nvSpPr>
            <p:cNvPr id="28" name="Tekstfelt 27">
              <a:extLst>
                <a:ext uri="{FF2B5EF4-FFF2-40B4-BE49-F238E27FC236}">
                  <a16:creationId xmlns:a16="http://schemas.microsoft.com/office/drawing/2014/main" id="{4B033996-009D-1249-9606-BF7C96FE098D}"/>
                </a:ext>
              </a:extLst>
            </p:cNvPr>
            <p:cNvSpPr txBox="1"/>
            <p:nvPr/>
          </p:nvSpPr>
          <p:spPr>
            <a:xfrm>
              <a:off x="671549" y="5153672"/>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1290223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3916934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For meget fravær og manglende motivation er oftest observeret af nuværende elever og dimittender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spørgeskemaundersøgelsen blev nuværende elever og dimittender bedt om at angive, hvad de mener har været årsager til kammeraters frafald på uddannelsen. Hele 46 pct.  af disse har angivet ”manglende motivation” og ”for meget fravær” som årsager til frafald blandt deres kammerater, mens 38 pct. peger på ”personlige problemer”. Dette fremgår af figur 9.1.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de elever, som er faldet fra, er det ligeledes for meget fravær, som benævnes som en årsag til deres eget frafald. Dette vidner nedenstående citat 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Desuden peger flere af de frafaldne elever på, at de havde mistet motivationen til at forsætte på uddannelsen; ofte fordi de ikke bestod de løbende prøver: </a:t>
            </a: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Årsager til frafald </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9: </a:t>
            </a:r>
            <a:r>
              <a:rPr kumimoji="0" lang="da-DK" sz="10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Rektangel 22">
            <a:extLst>
              <a:ext uri="{FF2B5EF4-FFF2-40B4-BE49-F238E27FC236}">
                <a16:creationId xmlns:a16="http://schemas.microsoft.com/office/drawing/2014/main" id="{5AFB980D-3911-6F41-A132-0D0E7A954050}"/>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9.1: Hvis du tænker på de kammerater, der er faldet fra uddannelsen, hvad mener du så har været årsager hertil? (Vælg op til tre)</a:t>
            </a:r>
          </a:p>
        </p:txBody>
      </p:sp>
      <p:cxnSp>
        <p:nvCxnSpPr>
          <p:cNvPr id="24" name="Lige forbindelse 23">
            <a:extLst>
              <a:ext uri="{FF2B5EF4-FFF2-40B4-BE49-F238E27FC236}">
                <a16:creationId xmlns:a16="http://schemas.microsoft.com/office/drawing/2014/main" id="{D07620D3-8CCB-1A48-AA68-C30C40C41388}"/>
              </a:ext>
            </a:extLst>
          </p:cNvPr>
          <p:cNvCxnSpPr>
            <a:cxnSpLocks/>
          </p:cNvCxnSpPr>
          <p:nvPr/>
        </p:nvCxnSpPr>
        <p:spPr>
          <a:xfrm flipV="1">
            <a:off x="6603774" y="1931346"/>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5" name="Rektangel 24">
            <a:extLst>
              <a:ext uri="{FF2B5EF4-FFF2-40B4-BE49-F238E27FC236}">
                <a16:creationId xmlns:a16="http://schemas.microsoft.com/office/drawing/2014/main" id="{2697D450-C204-AA42-AAAA-6A9FB31C8A5C}"/>
              </a:ext>
            </a:extLst>
          </p:cNvPr>
          <p:cNvSpPr/>
          <p:nvPr/>
        </p:nvSpPr>
        <p:spPr>
          <a:xfrm>
            <a:off x="6528618" y="194377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og dimittender (285)</a:t>
            </a:r>
          </a:p>
        </p:txBody>
      </p:sp>
      <p:graphicFrame>
        <p:nvGraphicFramePr>
          <p:cNvPr id="26" name="Diagram 25">
            <a:extLst>
              <a:ext uri="{FF2B5EF4-FFF2-40B4-BE49-F238E27FC236}">
                <a16:creationId xmlns:a16="http://schemas.microsoft.com/office/drawing/2014/main" id="{3DB2E4BF-ECDA-6F4C-ACB7-E30493E2F014}"/>
              </a:ext>
            </a:extLst>
          </p:cNvPr>
          <p:cNvGraphicFramePr>
            <a:graphicFrameLocks/>
          </p:cNvGraphicFramePr>
          <p:nvPr/>
        </p:nvGraphicFramePr>
        <p:xfrm>
          <a:off x="6491288" y="2292294"/>
          <a:ext cx="5149850" cy="4128322"/>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uppe 14">
            <a:extLst>
              <a:ext uri="{FF2B5EF4-FFF2-40B4-BE49-F238E27FC236}">
                <a16:creationId xmlns:a16="http://schemas.microsoft.com/office/drawing/2014/main" id="{0FE22D8E-1089-E342-85A5-8232630243AA}"/>
              </a:ext>
            </a:extLst>
          </p:cNvPr>
          <p:cNvGrpSpPr/>
          <p:nvPr/>
        </p:nvGrpSpPr>
        <p:grpSpPr>
          <a:xfrm>
            <a:off x="623888" y="3560692"/>
            <a:ext cx="4949072" cy="1104944"/>
            <a:chOff x="671549" y="4448838"/>
            <a:chExt cx="4949072" cy="1104944"/>
          </a:xfrm>
        </p:grpSpPr>
        <p:sp>
          <p:nvSpPr>
            <p:cNvPr id="18" name="Rektangel 6">
              <a:extLst>
                <a:ext uri="{FF2B5EF4-FFF2-40B4-BE49-F238E27FC236}">
                  <a16:creationId xmlns:a16="http://schemas.microsoft.com/office/drawing/2014/main" id="{58A2354F-4211-134E-8DE8-C286F7706CB1}"/>
                </a:ext>
              </a:extLst>
            </p:cNvPr>
            <p:cNvSpPr/>
            <p:nvPr/>
          </p:nvSpPr>
          <p:spPr>
            <a:xfrm>
              <a:off x="1952315" y="4448838"/>
              <a:ext cx="3668306" cy="856633"/>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valgte ikke selv at stoppe, men de smed mig ud pga. fravær. Jeg fik pludselig besked om at jeg havde for meget fravær og derfor ikke kunne forsætte på uddannelsen”</a:t>
              </a:r>
            </a:p>
          </p:txBody>
        </p:sp>
        <p:pic>
          <p:nvPicPr>
            <p:cNvPr id="21" name="Grafik 20" descr="Kvinde med massiv udfyldning">
              <a:extLst>
                <a:ext uri="{FF2B5EF4-FFF2-40B4-BE49-F238E27FC236}">
                  <a16:creationId xmlns:a16="http://schemas.microsoft.com/office/drawing/2014/main" id="{973C6465-DBEF-CE41-BBCB-A5CBAA5B1E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036" y="4619864"/>
              <a:ext cx="572400" cy="572400"/>
            </a:xfrm>
            <a:prstGeom prst="rect">
              <a:avLst/>
            </a:prstGeom>
          </p:spPr>
        </p:pic>
        <p:sp>
          <p:nvSpPr>
            <p:cNvPr id="22" name="Tekstfelt 21">
              <a:extLst>
                <a:ext uri="{FF2B5EF4-FFF2-40B4-BE49-F238E27FC236}">
                  <a16:creationId xmlns:a16="http://schemas.microsoft.com/office/drawing/2014/main" id="{C0389723-6BC6-A644-BFAD-959096128012}"/>
                </a:ext>
              </a:extLst>
            </p:cNvPr>
            <p:cNvSpPr txBox="1"/>
            <p:nvPr/>
          </p:nvSpPr>
          <p:spPr>
            <a:xfrm>
              <a:off x="671549" y="5153672"/>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grpSp>
        <p:nvGrpSpPr>
          <p:cNvPr id="27" name="Gruppe 26">
            <a:extLst>
              <a:ext uri="{FF2B5EF4-FFF2-40B4-BE49-F238E27FC236}">
                <a16:creationId xmlns:a16="http://schemas.microsoft.com/office/drawing/2014/main" id="{D1A9DB87-8568-C642-95C2-6FBAAF418EFE}"/>
              </a:ext>
            </a:extLst>
          </p:cNvPr>
          <p:cNvGrpSpPr/>
          <p:nvPr/>
        </p:nvGrpSpPr>
        <p:grpSpPr>
          <a:xfrm>
            <a:off x="625198" y="5475684"/>
            <a:ext cx="4949072" cy="1012179"/>
            <a:chOff x="671549" y="4541603"/>
            <a:chExt cx="4949072" cy="1012179"/>
          </a:xfrm>
        </p:grpSpPr>
        <p:sp>
          <p:nvSpPr>
            <p:cNvPr id="28" name="Rektangel 6">
              <a:extLst>
                <a:ext uri="{FF2B5EF4-FFF2-40B4-BE49-F238E27FC236}">
                  <a16:creationId xmlns:a16="http://schemas.microsoft.com/office/drawing/2014/main" id="{E9627444-F77A-9B40-ADD0-945987957042}"/>
                </a:ext>
              </a:extLst>
            </p:cNvPr>
            <p:cNvSpPr/>
            <p:nvPr/>
          </p:nvSpPr>
          <p:spPr>
            <a:xfrm>
              <a:off x="1952315" y="4541603"/>
              <a:ext cx="3668306" cy="704834"/>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tror egentlig, at det også var fordi, at uddannelsen hang mig langt ud af halsen, fordi jeg havde gået om, da jeg ikke bestod VAB”</a:t>
              </a:r>
            </a:p>
          </p:txBody>
        </p:sp>
        <p:pic>
          <p:nvPicPr>
            <p:cNvPr id="29" name="Grafik 28" descr="Kvinde med massiv udfyldning">
              <a:extLst>
                <a:ext uri="{FF2B5EF4-FFF2-40B4-BE49-F238E27FC236}">
                  <a16:creationId xmlns:a16="http://schemas.microsoft.com/office/drawing/2014/main" id="{2079701E-417B-5843-B019-9580D242A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036" y="4619864"/>
              <a:ext cx="572400" cy="572400"/>
            </a:xfrm>
            <a:prstGeom prst="rect">
              <a:avLst/>
            </a:prstGeom>
          </p:spPr>
        </p:pic>
        <p:sp>
          <p:nvSpPr>
            <p:cNvPr id="30" name="Tekstfelt 29">
              <a:extLst>
                <a:ext uri="{FF2B5EF4-FFF2-40B4-BE49-F238E27FC236}">
                  <a16:creationId xmlns:a16="http://schemas.microsoft.com/office/drawing/2014/main" id="{7F3B0319-5F19-9345-9353-840B8FA25DBE}"/>
                </a:ext>
              </a:extLst>
            </p:cNvPr>
            <p:cNvSpPr txBox="1"/>
            <p:nvPr/>
          </p:nvSpPr>
          <p:spPr>
            <a:xfrm>
              <a:off x="671549" y="5153672"/>
              <a:ext cx="9892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p:txBody>
        </p:sp>
      </p:grpSp>
    </p:spTree>
    <p:extLst>
      <p:ext uri="{BB962C8B-B14F-4D97-AF65-F5344CB8AC3E}">
        <p14:creationId xmlns:p14="http://schemas.microsoft.com/office/powerpoint/2010/main" val="4219683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Skolernes vejledningsindsats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beskrevet i de tidligere slides er der mange faktorer på transporterhvervsuddannelserne, der har betydning for, at nogle elever i sidste ende falder fra. Udover de tidligere beskrevne aspekter, der undervejs har betydning for fastholdelsen af eleverne, kommer det i de kvalitative interviews med frafaldne elever til udtryk, at flere adspurgte savner vejledning i situationer, hvor man er på kanten til at falde fra.</a:t>
            </a:r>
            <a:endPar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savnede at der var nogle vejledere at snakke med om at droppe ud. Jeg kunne godt have brugt nogle snakke om mine overvejelser. Det kunne være fedt med nogle løsninger til hvordan jeg kunne få lov til at gennemføre i stedet for at droppe ud”</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Frafalden elev</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ovenstående citat indikerer kan der altså være potentiale i en større vejledningsindsats, hvor der gennem vejledning er fokus på at vejlede i alternative og fleksible muligheder ud fra den situation, den pågældende elev er i, så elever på kanten til frafald ikke nødvendigvis står tilbage med oplevelsen af, at løbet er kørt, og at frafald dermed er eneste udvej. Dette uddybes i følgende citat: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havde mange samtaler med vejleder. Jeg havde ikke lyst til at stoppe, så det var en svær beslutning at træffe. Det eneste der var lidt træls, var at jeg godt kunne have brugt lidt mere vejledning ift. om det var andre muligheder inden for faget. Jeg var nok blevet, hvis de havde vejledt mig i alternative veje, hvor jeg kunne skåne mine led og samtidigt fortsætte”</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Frafalden elev</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Skolernes arbejde med frafald</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Den faglige stolthed er vigtig i bekæmpelsen af frafald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Foruden større vejledningsindsats, peger undervisere særligt på vigtigheden af den faglige stolthed i kampen mod frafald. Under workshop stod det tydeligt frem, hvordan der på tværs af uddannelsesinstitutioner er stor variation i måden hvorpå elever og undervisere taler om uddannelsen. I den forbindelse peger en af underviserne på følgende: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Lærere og elever taler til tider om uddannelserne, som om det bare er noget alle hurtigt kan gennemføre. De synes det er en lavstatus-uddannelse. Vi prøver derfor at opbygge den faglige stolthed tidligere i forløbet. Vi har haft undervisere som ikke talte uddannelsen ned, men bestemt heller ikke talte det op. Det skal starte med underviserne selv.”</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For at undgå frafald, er det væsentligt at opbygge faglig stolthed blandt eleverne, hvilket kræver, at underviserne selv besidder stor faglig stolthed og husker at påpege overfor eleverne, hvor vigtig uddannelsen og deres fremtidige jobfunktion er for samfundet: </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”Der er virkelig mange gode historier også, og de skal fortælles! Hvis chaufførerne holder stille eller lagertransport ikke vil lave noget i 14 dage, så er der altså ikke brød på hylderne.”</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9: </a:t>
            </a:r>
            <a:r>
              <a:rPr kumimoji="0" lang="da-DK" sz="10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Rektangel 11">
            <a:extLst>
              <a:ext uri="{FF2B5EF4-FFF2-40B4-BE49-F238E27FC236}">
                <a16:creationId xmlns:a16="http://schemas.microsoft.com/office/drawing/2014/main" id="{700A183C-92B3-8741-A855-20B6D839ECCE}"/>
              </a:ext>
            </a:extLst>
          </p:cNvPr>
          <p:cNvSpPr/>
          <p:nvPr/>
        </p:nvSpPr>
        <p:spPr>
          <a:xfrm>
            <a:off x="6403707" y="12777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2234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78658" y="112781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512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Når demotiverede elever fylder for meget i en klasse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Som det tidligere er blevet nævnt, kan det have en negativ indvirkning på de engagerede elever, hvis der sidder for mange demotiverede elever i samme klasse. Undervisere peger på, at det er et opmærksomhedspunkt hos dem, at demotiverede elever ikke må hive engagerede elever ned. En underviser beskriver desuden hvordan deres uddannelsesinstitution forsøger at komme problematikken til livs: </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Skolernes arbejde med frafald</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541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Det skal være populært og attraktivt at være en af de engagerede lærere</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Et vigtigt fokuspunkt i arbejdet mod frafald er lærernes engagement og deres lyst til at danne relationer til den enkelte elev. En måde hvorpå lærernes engagement kan øges, er ved at hylde de gode lærere og arbejde mod en kultur, hvor underviserne spiller hinanden gode. En underviser beskriver følgende i et kvalitativt interview: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9: </a:t>
            </a:r>
            <a:r>
              <a:rPr kumimoji="0" lang="da-DK" sz="10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Rektangel 11">
            <a:extLst>
              <a:ext uri="{FF2B5EF4-FFF2-40B4-BE49-F238E27FC236}">
                <a16:creationId xmlns:a16="http://schemas.microsoft.com/office/drawing/2014/main" id="{700A183C-92B3-8741-A855-20B6D839ECCE}"/>
              </a:ext>
            </a:extLst>
          </p:cNvPr>
          <p:cNvSpPr/>
          <p:nvPr/>
        </p:nvSpPr>
        <p:spPr>
          <a:xfrm>
            <a:off x="6403707" y="12777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uppe 14">
            <a:extLst>
              <a:ext uri="{FF2B5EF4-FFF2-40B4-BE49-F238E27FC236}">
                <a16:creationId xmlns:a16="http://schemas.microsoft.com/office/drawing/2014/main" id="{658C3C86-E4D5-D443-BD57-7D9471D3CAE6}"/>
              </a:ext>
            </a:extLst>
          </p:cNvPr>
          <p:cNvGrpSpPr/>
          <p:nvPr/>
        </p:nvGrpSpPr>
        <p:grpSpPr>
          <a:xfrm>
            <a:off x="567193" y="2951090"/>
            <a:ext cx="5002080" cy="1030567"/>
            <a:chOff x="618541" y="4448838"/>
            <a:chExt cx="5002080" cy="1030567"/>
          </a:xfrm>
        </p:grpSpPr>
        <p:sp>
          <p:nvSpPr>
            <p:cNvPr id="21" name="Rektangel 6">
              <a:extLst>
                <a:ext uri="{FF2B5EF4-FFF2-40B4-BE49-F238E27FC236}">
                  <a16:creationId xmlns:a16="http://schemas.microsoft.com/office/drawing/2014/main" id="{C5B7A8A6-6D6B-C14D-B2AD-398A149C4F8F}"/>
                </a:ext>
              </a:extLst>
            </p:cNvPr>
            <p:cNvSpPr/>
            <p:nvPr/>
          </p:nvSpPr>
          <p:spPr>
            <a:xfrm>
              <a:off x="1952315" y="4448838"/>
              <a:ext cx="3668306" cy="1011309"/>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snakker meget internt om, hvad vi skal gøre ved dem (de uengagerede elever). Kan vi skille nogen ad? Vi kører to parallelle hold, og så rykker vi rundt med dem, for at det ikke bliver til store grupper af uengagerede elever” </a:t>
              </a:r>
            </a:p>
          </p:txBody>
        </p:sp>
        <p:pic>
          <p:nvPicPr>
            <p:cNvPr id="22" name="Grafik 21" descr="Kvinde med massiv udfyldning">
              <a:extLst>
                <a:ext uri="{FF2B5EF4-FFF2-40B4-BE49-F238E27FC236}">
                  <a16:creationId xmlns:a16="http://schemas.microsoft.com/office/drawing/2014/main" id="{F6C8421D-EE42-0D4C-A9DE-5CB06404A5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028" y="4699376"/>
              <a:ext cx="572400" cy="572400"/>
            </a:xfrm>
            <a:prstGeom prst="rect">
              <a:avLst/>
            </a:prstGeom>
          </p:spPr>
        </p:pic>
        <p:sp>
          <p:nvSpPr>
            <p:cNvPr id="23" name="Tekstfelt 22">
              <a:extLst>
                <a:ext uri="{FF2B5EF4-FFF2-40B4-BE49-F238E27FC236}">
                  <a16:creationId xmlns:a16="http://schemas.microsoft.com/office/drawing/2014/main" id="{064D0CF8-FE0A-B846-8986-462B89503AB1}"/>
                </a:ext>
              </a:extLst>
            </p:cNvPr>
            <p:cNvSpPr txBox="1"/>
            <p:nvPr/>
          </p:nvSpPr>
          <p:spPr>
            <a:xfrm>
              <a:off x="618541" y="5233184"/>
              <a:ext cx="98922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a:t>
              </a:r>
            </a:p>
          </p:txBody>
        </p:sp>
      </p:grpSp>
      <p:grpSp>
        <p:nvGrpSpPr>
          <p:cNvPr id="24" name="Gruppe 23">
            <a:extLst>
              <a:ext uri="{FF2B5EF4-FFF2-40B4-BE49-F238E27FC236}">
                <a16:creationId xmlns:a16="http://schemas.microsoft.com/office/drawing/2014/main" id="{1EB313B1-49E8-904A-896D-475BEBDCDCFA}"/>
              </a:ext>
            </a:extLst>
          </p:cNvPr>
          <p:cNvGrpSpPr/>
          <p:nvPr/>
        </p:nvGrpSpPr>
        <p:grpSpPr>
          <a:xfrm>
            <a:off x="6481372" y="2760899"/>
            <a:ext cx="5015228" cy="1450703"/>
            <a:chOff x="658297" y="4015450"/>
            <a:chExt cx="5015228" cy="1450703"/>
          </a:xfrm>
        </p:grpSpPr>
        <p:sp>
          <p:nvSpPr>
            <p:cNvPr id="25" name="Rektangel 6">
              <a:extLst>
                <a:ext uri="{FF2B5EF4-FFF2-40B4-BE49-F238E27FC236}">
                  <a16:creationId xmlns:a16="http://schemas.microsoft.com/office/drawing/2014/main" id="{4F54C8F0-CAA8-C842-BDC0-DEEE06D722C3}"/>
                </a:ext>
              </a:extLst>
            </p:cNvPr>
            <p:cNvSpPr/>
            <p:nvPr/>
          </p:nvSpPr>
          <p:spPr>
            <a:xfrm>
              <a:off x="1952315" y="4015450"/>
              <a:ext cx="3721210" cy="1444698"/>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 henvender sig rigtig tit til mig. Jeg kan ikke gå gennem kantinen, uden at elever hiver fat i mig og vil snakke. Og det kan jeg mærke smitter af på mine kollegaer. Så vi prøver at peppe hinanden op og sige til eleverne ”I er i gang med en vigtig uddannelse, drenge og piger. I skal vise flaget”.</a:t>
              </a:r>
              <a:endParaRPr kumimoji="0" lang="da-DK" sz="110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6" name="Grafik 25" descr="Kvinde med massiv udfyldning">
              <a:extLst>
                <a:ext uri="{FF2B5EF4-FFF2-40B4-BE49-F238E27FC236}">
                  <a16:creationId xmlns:a16="http://schemas.microsoft.com/office/drawing/2014/main" id="{7FFE1430-1BE7-0E4F-96EB-9621F0F649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784" y="4686124"/>
              <a:ext cx="572400" cy="572400"/>
            </a:xfrm>
            <a:prstGeom prst="rect">
              <a:avLst/>
            </a:prstGeom>
          </p:spPr>
        </p:pic>
        <p:sp>
          <p:nvSpPr>
            <p:cNvPr id="27" name="Tekstfelt 26">
              <a:extLst>
                <a:ext uri="{FF2B5EF4-FFF2-40B4-BE49-F238E27FC236}">
                  <a16:creationId xmlns:a16="http://schemas.microsoft.com/office/drawing/2014/main" id="{C0A1B214-3CF7-5C4B-9FD2-C595D733694E}"/>
                </a:ext>
              </a:extLst>
            </p:cNvPr>
            <p:cNvSpPr txBox="1"/>
            <p:nvPr/>
          </p:nvSpPr>
          <p:spPr>
            <a:xfrm>
              <a:off x="658297" y="5219932"/>
              <a:ext cx="98922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a:t>
              </a:r>
            </a:p>
          </p:txBody>
        </p:sp>
      </p:grpSp>
    </p:spTree>
    <p:extLst>
      <p:ext uri="{BB962C8B-B14F-4D97-AF65-F5344CB8AC3E}">
        <p14:creationId xmlns:p14="http://schemas.microsoft.com/office/powerpoint/2010/main" val="724921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512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Når eleverne på grundforløbet er ved at miste modet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Af de kvalitative interviews blandt undervisere fremgår det, at de særlig oplever et frafald på grundforløbet, men når eleverne først er på hovedforløbet, så hænger de som oftest i. På baggrund heraf er det således vigtigt med indsatser, der retter sig mod frafald på grundforløbets del 1 og 2. En underviser peger her på, hvordan han forsøger at skabe motivation hos eleverne på GF2 ved at tage sine hovedforløbselever med over på grundforløbet og ‘gøre reklame’.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Skolernes arbejde med frafald</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541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Skolerne skal give støtte, når eleven er i lære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Undervisere påpeger, at elever til tider giver udtryk for, at virksomhederne presser dem for hårdt, når de er i lære, og at eleverne derfor glæder sig til at komme tilbage på skoleforløb og puste ud. Underviserne giver her udtryk for, at skolen har et ansvar for, at minde virksomhederne om, at de eleverne ikke må tælle med i normeringen på arbejdspladsen. Samtidig vurderer underviserne, at skolen har et ansvar for at hjælpe eleverne, så ikke det fører til et afbrudt lærlingeforløb og potentielt set et frafald. En underviser udtrykker følgende: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9: </a:t>
            </a:r>
            <a:r>
              <a:rPr kumimoji="0" lang="da-DK" sz="10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Rektangel 11">
            <a:extLst>
              <a:ext uri="{FF2B5EF4-FFF2-40B4-BE49-F238E27FC236}">
                <a16:creationId xmlns:a16="http://schemas.microsoft.com/office/drawing/2014/main" id="{700A183C-92B3-8741-A855-20B6D839ECCE}"/>
              </a:ext>
            </a:extLst>
          </p:cNvPr>
          <p:cNvSpPr/>
          <p:nvPr/>
        </p:nvSpPr>
        <p:spPr>
          <a:xfrm>
            <a:off x="6403707" y="12777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uppe 14">
            <a:extLst>
              <a:ext uri="{FF2B5EF4-FFF2-40B4-BE49-F238E27FC236}">
                <a16:creationId xmlns:a16="http://schemas.microsoft.com/office/drawing/2014/main" id="{5FEDC8F5-C4AC-0649-A684-D11172498C2C}"/>
              </a:ext>
            </a:extLst>
          </p:cNvPr>
          <p:cNvGrpSpPr/>
          <p:nvPr/>
        </p:nvGrpSpPr>
        <p:grpSpPr>
          <a:xfrm>
            <a:off x="589095" y="2918089"/>
            <a:ext cx="5002080" cy="1542157"/>
            <a:chOff x="618541" y="3923996"/>
            <a:chExt cx="5002080" cy="1542157"/>
          </a:xfrm>
        </p:grpSpPr>
        <p:sp>
          <p:nvSpPr>
            <p:cNvPr id="21" name="Rektangel 6">
              <a:extLst>
                <a:ext uri="{FF2B5EF4-FFF2-40B4-BE49-F238E27FC236}">
                  <a16:creationId xmlns:a16="http://schemas.microsoft.com/office/drawing/2014/main" id="{975DE4A3-6794-CE4D-9008-CC3AC7880867}"/>
                </a:ext>
              </a:extLst>
            </p:cNvPr>
            <p:cNvSpPr/>
            <p:nvPr/>
          </p:nvSpPr>
          <p:spPr>
            <a:xfrm>
              <a:off x="1952315" y="3923996"/>
              <a:ext cx="3668306" cy="1536152"/>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fortæller GF2-elever ‘hæng nu på! På hovedforløbet ser vi jer som helt andre personer’. Og så gør jeg det, at jeg tager mine elever fra hovedforløbet med over på grundforløbet, og så kan de fortælle hvor fedt det er på hovedforløbet, og jeg siger, at det kan godt være det er hårdt lige nu, men at de [eleverne] får gevinsten så snart de kommer over på hovedforløbet”. </a:t>
              </a:r>
            </a:p>
          </p:txBody>
        </p:sp>
        <p:pic>
          <p:nvPicPr>
            <p:cNvPr id="22" name="Grafik 21" descr="Kvinde med massiv udfyldning">
              <a:extLst>
                <a:ext uri="{FF2B5EF4-FFF2-40B4-BE49-F238E27FC236}">
                  <a16:creationId xmlns:a16="http://schemas.microsoft.com/office/drawing/2014/main" id="{F5761440-2305-F842-9335-2A30DECBEF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028" y="4686124"/>
              <a:ext cx="572400" cy="572400"/>
            </a:xfrm>
            <a:prstGeom prst="rect">
              <a:avLst/>
            </a:prstGeom>
          </p:spPr>
        </p:pic>
        <p:sp>
          <p:nvSpPr>
            <p:cNvPr id="23" name="Tekstfelt 22">
              <a:extLst>
                <a:ext uri="{FF2B5EF4-FFF2-40B4-BE49-F238E27FC236}">
                  <a16:creationId xmlns:a16="http://schemas.microsoft.com/office/drawing/2014/main" id="{16482A6C-8BEF-3C44-AF94-345BE7510995}"/>
                </a:ext>
              </a:extLst>
            </p:cNvPr>
            <p:cNvSpPr txBox="1"/>
            <p:nvPr/>
          </p:nvSpPr>
          <p:spPr>
            <a:xfrm>
              <a:off x="618541" y="5219932"/>
              <a:ext cx="98922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a:t>
              </a:r>
            </a:p>
          </p:txBody>
        </p:sp>
      </p:grpSp>
      <p:grpSp>
        <p:nvGrpSpPr>
          <p:cNvPr id="24" name="Gruppe 23">
            <a:extLst>
              <a:ext uri="{FF2B5EF4-FFF2-40B4-BE49-F238E27FC236}">
                <a16:creationId xmlns:a16="http://schemas.microsoft.com/office/drawing/2014/main" id="{3416C0B1-D386-BF48-985B-AE1FF71426C1}"/>
              </a:ext>
            </a:extLst>
          </p:cNvPr>
          <p:cNvGrpSpPr/>
          <p:nvPr/>
        </p:nvGrpSpPr>
        <p:grpSpPr>
          <a:xfrm>
            <a:off x="6441616" y="3324575"/>
            <a:ext cx="5054984" cy="925801"/>
            <a:chOff x="618541" y="4580108"/>
            <a:chExt cx="5054984" cy="925801"/>
          </a:xfrm>
        </p:grpSpPr>
        <p:sp>
          <p:nvSpPr>
            <p:cNvPr id="25" name="Rektangel 6">
              <a:extLst>
                <a:ext uri="{FF2B5EF4-FFF2-40B4-BE49-F238E27FC236}">
                  <a16:creationId xmlns:a16="http://schemas.microsoft.com/office/drawing/2014/main" id="{C7268985-03E9-0143-A3DA-318C71528952}"/>
                </a:ext>
              </a:extLst>
            </p:cNvPr>
            <p:cNvSpPr/>
            <p:nvPr/>
          </p:nvSpPr>
          <p:spPr>
            <a:xfrm>
              <a:off x="1952315" y="4580108"/>
              <a:ext cx="3721210" cy="880040"/>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opfordrer altid til, at man først selv prøver at løse problemerne i virksomheden, men hvis det er svært for eleven selv at råbe op, så kontakter jeg virksomheden”</a:t>
              </a:r>
              <a:endParaRPr kumimoji="0" lang="da-DK" sz="11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6" name="Grafik 25" descr="Kvinde med massiv udfyldning">
              <a:extLst>
                <a:ext uri="{FF2B5EF4-FFF2-40B4-BE49-F238E27FC236}">
                  <a16:creationId xmlns:a16="http://schemas.microsoft.com/office/drawing/2014/main" id="{2605E550-522B-8B44-AE82-1134D0DEC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028" y="4725880"/>
              <a:ext cx="572400" cy="572400"/>
            </a:xfrm>
            <a:prstGeom prst="rect">
              <a:avLst/>
            </a:prstGeom>
          </p:spPr>
        </p:pic>
        <p:sp>
          <p:nvSpPr>
            <p:cNvPr id="27" name="Tekstfelt 26">
              <a:extLst>
                <a:ext uri="{FF2B5EF4-FFF2-40B4-BE49-F238E27FC236}">
                  <a16:creationId xmlns:a16="http://schemas.microsoft.com/office/drawing/2014/main" id="{01AEAB97-21B6-5547-A45B-D5A8000CBE39}"/>
                </a:ext>
              </a:extLst>
            </p:cNvPr>
            <p:cNvSpPr txBox="1"/>
            <p:nvPr/>
          </p:nvSpPr>
          <p:spPr>
            <a:xfrm>
              <a:off x="618541" y="5259688"/>
              <a:ext cx="98922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a:t>
              </a:r>
            </a:p>
          </p:txBody>
        </p:sp>
      </p:grpSp>
    </p:spTree>
    <p:extLst>
      <p:ext uri="{BB962C8B-B14F-4D97-AF65-F5344CB8AC3E}">
        <p14:creationId xmlns:p14="http://schemas.microsoft.com/office/powerpoint/2010/main" val="388619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Skolernes vejledningsindsats fastholder elever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Et punkt som har været gennemgående i undersøgelsen er skolernes arbejde med vejledning af elever. Både elever og lærere peger på, at en aktiv og opsøgende vejledningsindsats kan hjælpe elever, der har behov for støtte, og i særdeleshed de elever, som ikke selv har ressourcer og overskud til at søge hjælp og vejledning. </a:t>
            </a:r>
          </a:p>
          <a:p>
            <a:pPr marL="628650" marR="0" lvl="1"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Styrkelse af den faglige stolthed i branchen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For at undgå frafald, er det væsentligt at opbygge en faglig stolthed blandt eleverne og i branchen. Det kræver, at stolthed dyrkes hele vejen rundt om eleverne og herunder, at underviserne selv besidder en faglig stolthed og påpeger over for eleverne, hvor vigtig uddannelsen og deres fremtidige jobfunktion er for samfundet.</a:t>
            </a:r>
          </a:p>
          <a:p>
            <a:pPr marL="628650" marR="0" lvl="1"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Hovedkonklusioner</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t" latinLnBrk="0" hangingPunct="1">
              <a:lnSpc>
                <a:spcPct val="100000"/>
              </a:lnSpc>
              <a:spcBef>
                <a:spcPts val="0"/>
              </a:spcBef>
              <a:spcAft>
                <a:spcPts val="0"/>
              </a:spcAft>
              <a:buClrTx/>
              <a:buSzTx/>
              <a:buFont typeface="Wingdings" pitchFamily="2" charset="2"/>
              <a:buChar char="Ø"/>
              <a:tabLst/>
              <a:defRPr/>
            </a:pP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Populært og attraktivt at være en af de engagerede lærere</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Engagerede lærere motiverer og fastholder elever. Derfor skal det være attraktivt at være en god underviser, som engagerer sig i arbejdet med sine elever. Det gælder derfor om fra skolernes side at fastholde engagementet blandt lærerne ved at skabe en kultur, hvor det at være den bedste og mest populære underviser og den eleverne går til med deres problemer, er noget der efterstræbes.</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Tidlig indsats på grundforløbet</a:t>
            </a:r>
            <a:endParaRPr kumimoji="0" lang="da-DK" sz="11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Undersøgelsen finder, at en stor del af frafaldet opstår på grundforløbet, hvorfor man med fordel kan sætte endnu mere ind her. Dette kan bl.a. være med mulighed for tidlig praktik eller ved, at elever fra hovedforløbet holder små informerende og motiverende oplæg for grundforløbseleverne, så grundforløbseleverne får nogle at spejle sig i samt information og viden om, hvad uddannelsen indeholder. Endvidere foreslås flere virksomhedsbesøg med deltagelse af lærlinge, som kan fortælle om deres oplevelser med uddannelsen. </a:t>
            </a: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2: Hovedkonklusioner</a:t>
            </a:r>
          </a:p>
        </p:txBody>
      </p:sp>
      <p:sp>
        <p:nvSpPr>
          <p:cNvPr id="12" name="Rektangel 11">
            <a:extLst>
              <a:ext uri="{FF2B5EF4-FFF2-40B4-BE49-F238E27FC236}">
                <a16:creationId xmlns:a16="http://schemas.microsoft.com/office/drawing/2014/main" id="{1A6ACF8F-1FEE-9E45-9B38-CAD8C5880225}"/>
              </a:ext>
            </a:extLst>
          </p:cNvPr>
          <p:cNvSpPr/>
          <p:nvPr/>
        </p:nvSpPr>
        <p:spPr>
          <a:xfrm>
            <a:off x="3576006" y="1280334"/>
            <a:ext cx="5039989" cy="325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Identificerede fokusområder til reducering af frafald</a:t>
            </a:r>
          </a:p>
        </p:txBody>
      </p:sp>
    </p:spTree>
    <p:extLst>
      <p:ext uri="{BB962C8B-B14F-4D97-AF65-F5344CB8AC3E}">
        <p14:creationId xmlns:p14="http://schemas.microsoft.com/office/powerpoint/2010/main" val="533687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11875"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Skolernes arbejde med fastholdelse på grundforløbet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Nedenstående figur 9.2 viser, at 49 pct. af de nuværende elever og 38 pct. af dimittenderne i meget høj grad eller i høj grad oplever/oplevede, at skolen arbejder for at fastholde eleverne under grundforløbet. Blandt de frafaldne elever er denne andel 20 pct. Blandt de nuværende elever og dimittenderne er det hhv. 7 pct. Og 11 pct., der i mindre grad eller slet ikke oplever, at skolen arbejder med fastholdelse af grundforløbselever. Blandt de frafaldne elever er denne andel 29 pct.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Skolernes arbejde med frafald</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Skolernes arbejde med fastholdelse på hovedforløbet</a:t>
            </a: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Nedenstående figur 9.3 viser, at 45 pct. af de nuværende elever og 50 pct. af dimittenderne i meget høj grad eller i høj grad oplever/oplevede, at skolen arbejder for at fastholde eleverne under hovedforløbet. Der er således flere dimittender, som i meget høj eller høj grad oplevede, at skolen arbejdede med fastholdelse på hovedforløbet sammenlignet med på grundforløbet.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9: </a:t>
            </a:r>
            <a:r>
              <a:rPr kumimoji="0" lang="da-DK" sz="10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2" name="Diagram 11">
            <a:extLst>
              <a:ext uri="{FF2B5EF4-FFF2-40B4-BE49-F238E27FC236}">
                <a16:creationId xmlns:a16="http://schemas.microsoft.com/office/drawing/2014/main" id="{46CC46A4-C634-FD49-9057-67DBAC15F99C}"/>
              </a:ext>
            </a:extLst>
          </p:cNvPr>
          <p:cNvGraphicFramePr>
            <a:graphicFrameLocks/>
          </p:cNvGraphicFramePr>
          <p:nvPr/>
        </p:nvGraphicFramePr>
        <p:xfrm>
          <a:off x="473075" y="3721122"/>
          <a:ext cx="5149850" cy="2793751"/>
        </p:xfrm>
        <a:graphic>
          <a:graphicData uri="http://schemas.openxmlformats.org/drawingml/2006/chart">
            <c:chart xmlns:c="http://schemas.openxmlformats.org/drawingml/2006/chart" xmlns:r="http://schemas.openxmlformats.org/officeDocument/2006/relationships" r:id="rId3"/>
          </a:graphicData>
        </a:graphic>
      </p:graphicFrame>
      <p:sp>
        <p:nvSpPr>
          <p:cNvPr id="15" name="Rektangel 14">
            <a:extLst>
              <a:ext uri="{FF2B5EF4-FFF2-40B4-BE49-F238E27FC236}">
                <a16:creationId xmlns:a16="http://schemas.microsoft.com/office/drawing/2014/main" id="{63CEFA9B-1F15-9348-8B06-BCBA26E2E611}"/>
              </a:ext>
            </a:extLst>
          </p:cNvPr>
          <p:cNvSpPr/>
          <p:nvPr/>
        </p:nvSpPr>
        <p:spPr>
          <a:xfrm>
            <a:off x="631466" y="3002556"/>
            <a:ext cx="5039989" cy="729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9.2: I hvilken grad oplever du, at skolen arbejder for at fastholde elever under grundforløbet?</a:t>
            </a:r>
          </a:p>
        </p:txBody>
      </p:sp>
      <p:cxnSp>
        <p:nvCxnSpPr>
          <p:cNvPr id="18" name="Lige forbindelse 17">
            <a:extLst>
              <a:ext uri="{FF2B5EF4-FFF2-40B4-BE49-F238E27FC236}">
                <a16:creationId xmlns:a16="http://schemas.microsoft.com/office/drawing/2014/main" id="{EE6B101A-E1D0-E84B-A6A0-32C4C3154224}"/>
              </a:ext>
            </a:extLst>
          </p:cNvPr>
          <p:cNvCxnSpPr>
            <a:cxnSpLocks/>
          </p:cNvCxnSpPr>
          <p:nvPr/>
        </p:nvCxnSpPr>
        <p:spPr>
          <a:xfrm flipV="1">
            <a:off x="720453" y="3435515"/>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1" name="Rektangel 20">
            <a:extLst>
              <a:ext uri="{FF2B5EF4-FFF2-40B4-BE49-F238E27FC236}">
                <a16:creationId xmlns:a16="http://schemas.microsoft.com/office/drawing/2014/main" id="{41B5B1D2-D4FC-D247-8B60-9999EF326EBA}"/>
              </a:ext>
            </a:extLst>
          </p:cNvPr>
          <p:cNvSpPr/>
          <p:nvPr/>
        </p:nvSpPr>
        <p:spPr>
          <a:xfrm>
            <a:off x="679997" y="3430917"/>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2" name="Diagram 21">
            <a:extLst>
              <a:ext uri="{FF2B5EF4-FFF2-40B4-BE49-F238E27FC236}">
                <a16:creationId xmlns:a16="http://schemas.microsoft.com/office/drawing/2014/main" id="{DFD3AA58-7E84-824D-9356-2027231472FA}"/>
              </a:ext>
            </a:extLst>
          </p:cNvPr>
          <p:cNvGraphicFramePr>
            <a:graphicFrameLocks/>
          </p:cNvGraphicFramePr>
          <p:nvPr/>
        </p:nvGraphicFramePr>
        <p:xfrm>
          <a:off x="6453463" y="3663249"/>
          <a:ext cx="5187674" cy="2814518"/>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Lige forbindelse 22">
            <a:extLst>
              <a:ext uri="{FF2B5EF4-FFF2-40B4-BE49-F238E27FC236}">
                <a16:creationId xmlns:a16="http://schemas.microsoft.com/office/drawing/2014/main" id="{A695CEBB-8BB6-AB4C-8B9D-761DE1DBAE49}"/>
              </a:ext>
            </a:extLst>
          </p:cNvPr>
          <p:cNvCxnSpPr>
            <a:cxnSpLocks/>
          </p:cNvCxnSpPr>
          <p:nvPr/>
        </p:nvCxnSpPr>
        <p:spPr>
          <a:xfrm flipV="1">
            <a:off x="6527306" y="3422785"/>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 name="Tekstfelt 1">
            <a:extLst>
              <a:ext uri="{FF2B5EF4-FFF2-40B4-BE49-F238E27FC236}">
                <a16:creationId xmlns:a16="http://schemas.microsoft.com/office/drawing/2014/main" id="{25C87243-D652-5041-A8F7-7D182AE9090C}"/>
              </a:ext>
            </a:extLst>
          </p:cNvPr>
          <p:cNvSpPr txBox="1"/>
          <p:nvPr/>
        </p:nvSpPr>
        <p:spPr>
          <a:xfrm>
            <a:off x="6472015" y="3417027"/>
            <a:ext cx="51315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sp>
        <p:nvSpPr>
          <p:cNvPr id="3" name="Tekstfelt 2">
            <a:extLst>
              <a:ext uri="{FF2B5EF4-FFF2-40B4-BE49-F238E27FC236}">
                <a16:creationId xmlns:a16="http://schemas.microsoft.com/office/drawing/2014/main" id="{6F5E61BC-B596-354B-BC16-55ED86BA5072}"/>
              </a:ext>
            </a:extLst>
          </p:cNvPr>
          <p:cNvSpPr txBox="1"/>
          <p:nvPr/>
        </p:nvSpPr>
        <p:spPr>
          <a:xfrm>
            <a:off x="6435028" y="3013237"/>
            <a:ext cx="50585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9.3: I hvilken grad oplever du, at skolen arbejder for at fastholde elever under hovedforløbet?</a:t>
            </a:r>
          </a:p>
        </p:txBody>
      </p:sp>
    </p:spTree>
    <p:extLst>
      <p:ext uri="{BB962C8B-B14F-4D97-AF65-F5344CB8AC3E}">
        <p14:creationId xmlns:p14="http://schemas.microsoft.com/office/powerpoint/2010/main" val="2830900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549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Mulighed for praktik flere steder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Foruden vigtigheden af undervisernes engagement, gode vejledningsindsatser og faglig stolthed blandt undervisere og elever, er det ligeledes væsentligt, at eleverne indgår i gode lærlingeforløb, hvor de prøver kræfter med forskelligartede arbejdsopgaver. I den forbindelse udtrykker undervisere et ønske om, at man som lærling har mulighed for at komme i praktik i flere virksomheder i løbet af hovedforløbet: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Et andet ændringsforslag fremlagt af en underviser handler om større kontrol med virksomhederne i forhold til deres håndtering af lærlinge. Underviseren foreslår at indføre en protokol over, hvad virksomheden skal sætte lærlingen til under forløbet. Underviseren foreslår herfra, at de virksomheder, der overholder protokollen, belønnes med et større tilskud for at skabe en yderligere motivation hos virksomhederne.</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Løsninger til at bekæmpe frafald</a:t>
            </a: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Vigtigheden af sammenhæng mellem skoleforløb og lærepladsforløb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Blandt elever og undervisere efterspørges det i stor stil, at der skabes en bedre sammenhæng mellem skoleforløb og lærepladsforløb. Dette indebærer nærmere, at eleverne efter et endt kursus på hovedforløbet, får lov til at anvende sine nyerhvervede kompetencer i praksis i virksomheden. Hvis virksomhederne er interesserede i, hvad eleven lærer på skoleforløb, kan det være medvirkende til, at endnu flere elever får gode lærepladsforløb og i sidste ende står med sit svendebrev i hånden. I nedenstående citat beskriver en virksomhed, hvordan de arbejder med at skabe sammenhæng: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En konkret måde, hvorpå sammenhængen kan sikres, er, som ovenstående citat illustrerer, at virksomhederne i højere grad undersøger, hvad skoleforløbet indeholder og sørger for, at deres lærlinge for prøvet det af i praksis. </a:t>
            </a: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9: </a:t>
            </a:r>
            <a:r>
              <a:rPr kumimoji="0" lang="da-DK" sz="10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Årsager til og løsninger til at reducere frafald </a:t>
            </a: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2" name="Gruppe 11">
            <a:extLst>
              <a:ext uri="{FF2B5EF4-FFF2-40B4-BE49-F238E27FC236}">
                <a16:creationId xmlns:a16="http://schemas.microsoft.com/office/drawing/2014/main" id="{D2FD3382-597C-3D4B-9076-A56967D19B3F}"/>
              </a:ext>
            </a:extLst>
          </p:cNvPr>
          <p:cNvGrpSpPr/>
          <p:nvPr/>
        </p:nvGrpSpPr>
        <p:grpSpPr>
          <a:xfrm>
            <a:off x="579101" y="2994991"/>
            <a:ext cx="5002080" cy="1138015"/>
            <a:chOff x="618541" y="4328138"/>
            <a:chExt cx="5002080" cy="1138015"/>
          </a:xfrm>
        </p:grpSpPr>
        <p:sp>
          <p:nvSpPr>
            <p:cNvPr id="15" name="Rektangel 6">
              <a:extLst>
                <a:ext uri="{FF2B5EF4-FFF2-40B4-BE49-F238E27FC236}">
                  <a16:creationId xmlns:a16="http://schemas.microsoft.com/office/drawing/2014/main" id="{BC17613E-C0F8-C54A-B947-7428A39C85A0}"/>
                </a:ext>
              </a:extLst>
            </p:cNvPr>
            <p:cNvSpPr/>
            <p:nvPr/>
          </p:nvSpPr>
          <p:spPr>
            <a:xfrm>
              <a:off x="1952315" y="4328138"/>
              <a:ext cx="3668306" cy="1132010"/>
            </a:xfrm>
            <a:prstGeom prst="wedgeRectCallout">
              <a:avLst>
                <a:gd name="adj1" fmla="val -63948"/>
                <a:gd name="adj2" fmla="val -2934"/>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Jeg bliver ked af at se en chauffør, der bliver uddannet og det eneste de har prøvet i vedkommendes lærlingeforløb, er at flytte paller. De skal ud at prøve noget mere. Vi skal flytte rundt med dem, de skal ud på nogle flere praktiksteder. De skal ikke låses til et praktiksted”</a:t>
              </a:r>
            </a:p>
          </p:txBody>
        </p:sp>
        <p:pic>
          <p:nvPicPr>
            <p:cNvPr id="18" name="Grafik 17" descr="Kvinde med massiv udfyldning">
              <a:extLst>
                <a:ext uri="{FF2B5EF4-FFF2-40B4-BE49-F238E27FC236}">
                  <a16:creationId xmlns:a16="http://schemas.microsoft.com/office/drawing/2014/main" id="{2B130E8C-8C11-9C45-8545-274050AC91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028" y="4686124"/>
              <a:ext cx="572400" cy="572400"/>
            </a:xfrm>
            <a:prstGeom prst="rect">
              <a:avLst/>
            </a:prstGeom>
          </p:spPr>
        </p:pic>
        <p:sp>
          <p:nvSpPr>
            <p:cNvPr id="21" name="Tekstfelt 20">
              <a:extLst>
                <a:ext uri="{FF2B5EF4-FFF2-40B4-BE49-F238E27FC236}">
                  <a16:creationId xmlns:a16="http://schemas.microsoft.com/office/drawing/2014/main" id="{3BD64B5E-DB1C-4A41-A2FE-0F832AD5223B}"/>
                </a:ext>
              </a:extLst>
            </p:cNvPr>
            <p:cNvSpPr txBox="1"/>
            <p:nvPr/>
          </p:nvSpPr>
          <p:spPr>
            <a:xfrm>
              <a:off x="618541" y="5219932"/>
              <a:ext cx="98922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Underviser</a:t>
              </a:r>
            </a:p>
          </p:txBody>
        </p:sp>
      </p:grpSp>
      <p:grpSp>
        <p:nvGrpSpPr>
          <p:cNvPr id="22" name="Gruppe 21">
            <a:extLst>
              <a:ext uri="{FF2B5EF4-FFF2-40B4-BE49-F238E27FC236}">
                <a16:creationId xmlns:a16="http://schemas.microsoft.com/office/drawing/2014/main" id="{F7E4E5F2-8547-1144-A0D4-069F4C0ACC21}"/>
              </a:ext>
            </a:extLst>
          </p:cNvPr>
          <p:cNvGrpSpPr/>
          <p:nvPr/>
        </p:nvGrpSpPr>
        <p:grpSpPr>
          <a:xfrm>
            <a:off x="6616493" y="3588024"/>
            <a:ext cx="4864239" cy="873932"/>
            <a:chOff x="493285" y="2927605"/>
            <a:chExt cx="4864239" cy="873932"/>
          </a:xfrm>
        </p:grpSpPr>
        <p:grpSp>
          <p:nvGrpSpPr>
            <p:cNvPr id="23" name="Gruppe 22">
              <a:extLst>
                <a:ext uri="{FF2B5EF4-FFF2-40B4-BE49-F238E27FC236}">
                  <a16:creationId xmlns:a16="http://schemas.microsoft.com/office/drawing/2014/main" id="{ACC2D094-3454-F04C-9DB2-2221049FFEDD}"/>
                </a:ext>
              </a:extLst>
            </p:cNvPr>
            <p:cNvGrpSpPr/>
            <p:nvPr/>
          </p:nvGrpSpPr>
          <p:grpSpPr>
            <a:xfrm>
              <a:off x="493285" y="2977264"/>
              <a:ext cx="4864239" cy="824273"/>
              <a:chOff x="3301114" y="4218225"/>
              <a:chExt cx="4403323" cy="824273"/>
            </a:xfrm>
          </p:grpSpPr>
          <p:sp>
            <p:nvSpPr>
              <p:cNvPr id="25" name="Tekstfelt 24">
                <a:extLst>
                  <a:ext uri="{FF2B5EF4-FFF2-40B4-BE49-F238E27FC236}">
                    <a16:creationId xmlns:a16="http://schemas.microsoft.com/office/drawing/2014/main" id="{6DA5D348-79F5-8141-9D7A-B970BF472C21}"/>
                  </a:ext>
                </a:extLst>
              </p:cNvPr>
              <p:cNvSpPr txBox="1"/>
              <p:nvPr/>
            </p:nvSpPr>
            <p:spPr>
              <a:xfrm>
                <a:off x="4513397" y="4218225"/>
                <a:ext cx="3191040" cy="738664"/>
              </a:xfrm>
              <a:prstGeom prst="wedgeRectCallout">
                <a:avLst>
                  <a:gd name="adj1" fmla="val -58756"/>
                  <a:gd name="adj2" fmla="val -3246"/>
                </a:avLst>
              </a:prstGeom>
              <a:noFill/>
              <a:ln w="25400">
                <a:solidFill>
                  <a:schemeClr val="accent2"/>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 undersøger hvad skoleforløbet indeholder, så vi, i den grad det er muligt, kan finde opgaver, der matcher det, som eleven har haft på skoleforløb”</a:t>
                </a:r>
              </a:p>
            </p:txBody>
          </p:sp>
          <p:sp>
            <p:nvSpPr>
              <p:cNvPr id="26" name="Tekstfelt 25">
                <a:extLst>
                  <a:ext uri="{FF2B5EF4-FFF2-40B4-BE49-F238E27FC236}">
                    <a16:creationId xmlns:a16="http://schemas.microsoft.com/office/drawing/2014/main" id="{80D35C89-8896-C54C-B902-FCEE7743ABFD}"/>
                  </a:ext>
                </a:extLst>
              </p:cNvPr>
              <p:cNvSpPr txBox="1"/>
              <p:nvPr/>
            </p:nvSpPr>
            <p:spPr>
              <a:xfrm>
                <a:off x="3301114" y="4703944"/>
                <a:ext cx="10903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Vejgodstransport-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Virksomhed </a:t>
                </a:r>
              </a:p>
            </p:txBody>
          </p:sp>
        </p:grpSp>
        <p:pic>
          <p:nvPicPr>
            <p:cNvPr id="24" name="Grafik 23" descr="Lastbil kontur">
              <a:extLst>
                <a:ext uri="{FF2B5EF4-FFF2-40B4-BE49-F238E27FC236}">
                  <a16:creationId xmlns:a16="http://schemas.microsoft.com/office/drawing/2014/main" id="{56F343A8-1C7D-D140-859B-11FAC0EC9F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060" y="2927605"/>
              <a:ext cx="654785" cy="654785"/>
            </a:xfrm>
            <a:prstGeom prst="rect">
              <a:avLst/>
            </a:prstGeom>
          </p:spPr>
        </p:pic>
      </p:grpSp>
    </p:spTree>
    <p:extLst>
      <p:ext uri="{BB962C8B-B14F-4D97-AF65-F5344CB8AC3E}">
        <p14:creationId xmlns:p14="http://schemas.microsoft.com/office/powerpoint/2010/main" val="14416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KAPITEL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Uddannelsernes fremtidsperspektiv</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2759358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Hver fjerde af de nuværende elever er enige i, at de har valgt uddannelsen, fordi de ikke ville gå i gymnasiet</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Som beskrevet tidligere i afsnittet om elevernes kendskab til uddannelsen ved uddannelsens start, så har 17 pct. af de nuværende elever og 25 pct. af dimittenderne angivet, at de er meget enige eller enige i, at de har valgt uddannelsen, fordi de ikke ville gå i gymnasiet.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Elevernes uddannelsesvalg</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10: Uddannelsernes fremtidsperspektiv</a:t>
            </a:r>
          </a:p>
        </p:txBody>
      </p:sp>
      <p:grpSp>
        <p:nvGrpSpPr>
          <p:cNvPr id="5" name="Gruppe 4">
            <a:extLst>
              <a:ext uri="{FF2B5EF4-FFF2-40B4-BE49-F238E27FC236}">
                <a16:creationId xmlns:a16="http://schemas.microsoft.com/office/drawing/2014/main" id="{19E6C3DA-1236-734F-A920-B9D078918679}"/>
              </a:ext>
            </a:extLst>
          </p:cNvPr>
          <p:cNvGrpSpPr/>
          <p:nvPr/>
        </p:nvGrpSpPr>
        <p:grpSpPr>
          <a:xfrm>
            <a:off x="623392" y="3183882"/>
            <a:ext cx="5281833" cy="607651"/>
            <a:chOff x="6528618" y="1491157"/>
            <a:chExt cx="5281833" cy="607651"/>
          </a:xfrm>
        </p:grpSpPr>
        <p:sp>
          <p:nvSpPr>
            <p:cNvPr id="15" name="Rektangel 14">
              <a:extLst>
                <a:ext uri="{FF2B5EF4-FFF2-40B4-BE49-F238E27FC236}">
                  <a16:creationId xmlns:a16="http://schemas.microsoft.com/office/drawing/2014/main" id="{2B273102-B3AF-7946-BCBD-1FBD7006E201}"/>
                </a:ext>
              </a:extLst>
            </p:cNvPr>
            <p:cNvSpPr/>
            <p:nvPr/>
          </p:nvSpPr>
          <p:spPr>
            <a:xfrm>
              <a:off x="6528619" y="1491157"/>
              <a:ext cx="5281832"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10.1: Jeg har valgt min uddannelse, fordi jeg ikke ville gå i gymnasiet</a:t>
              </a:r>
            </a:p>
          </p:txBody>
        </p:sp>
        <p:cxnSp>
          <p:nvCxnSpPr>
            <p:cNvPr id="21" name="Lige forbindelse 20">
              <a:extLst>
                <a:ext uri="{FF2B5EF4-FFF2-40B4-BE49-F238E27FC236}">
                  <a16:creationId xmlns:a16="http://schemas.microsoft.com/office/drawing/2014/main" id="{7F204DAE-695D-644B-A28A-E0731985C0FD}"/>
                </a:ext>
              </a:extLst>
            </p:cNvPr>
            <p:cNvCxnSpPr>
              <a:cxnSpLocks/>
            </p:cNvCxnSpPr>
            <p:nvPr/>
          </p:nvCxnSpPr>
          <p:spPr>
            <a:xfrm flipV="1">
              <a:off x="6595081" y="1862600"/>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449E14DC-C9DB-A640-8FE6-34F79C71A446}"/>
                </a:ext>
              </a:extLst>
            </p:cNvPr>
            <p:cNvSpPr/>
            <p:nvPr/>
          </p:nvSpPr>
          <p:spPr>
            <a:xfrm>
              <a:off x="6528618" y="186292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pSp>
      <p:grpSp>
        <p:nvGrpSpPr>
          <p:cNvPr id="6" name="Gruppe 5">
            <a:extLst>
              <a:ext uri="{FF2B5EF4-FFF2-40B4-BE49-F238E27FC236}">
                <a16:creationId xmlns:a16="http://schemas.microsoft.com/office/drawing/2014/main" id="{F629BB6F-6EC9-1B46-AC18-47F100724E39}"/>
              </a:ext>
            </a:extLst>
          </p:cNvPr>
          <p:cNvGrpSpPr/>
          <p:nvPr/>
        </p:nvGrpSpPr>
        <p:grpSpPr>
          <a:xfrm>
            <a:off x="7153725" y="4974170"/>
            <a:ext cx="3547930" cy="1739022"/>
            <a:chOff x="7257500" y="4610296"/>
            <a:chExt cx="3574748" cy="1806379"/>
          </a:xfrm>
        </p:grpSpPr>
        <p:graphicFrame>
          <p:nvGraphicFramePr>
            <p:cNvPr id="24" name="Chart 13">
              <a:extLst>
                <a:ext uri="{FF2B5EF4-FFF2-40B4-BE49-F238E27FC236}">
                  <a16:creationId xmlns:a16="http://schemas.microsoft.com/office/drawing/2014/main" id="{EDF0EDBC-03C8-EB48-A8F8-7795B7EF341F}"/>
                </a:ext>
              </a:extLst>
            </p:cNvPr>
            <p:cNvGraphicFramePr/>
            <p:nvPr/>
          </p:nvGraphicFramePr>
          <p:xfrm>
            <a:off x="8947638" y="4610296"/>
            <a:ext cx="1884610" cy="16454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13">
              <a:extLst>
                <a:ext uri="{FF2B5EF4-FFF2-40B4-BE49-F238E27FC236}">
                  <a16:creationId xmlns:a16="http://schemas.microsoft.com/office/drawing/2014/main" id="{255BF952-A872-9544-B290-6726305467CD}"/>
                </a:ext>
              </a:extLst>
            </p:cNvPr>
            <p:cNvGraphicFramePr/>
            <p:nvPr/>
          </p:nvGraphicFramePr>
          <p:xfrm>
            <a:off x="7257500" y="4617620"/>
            <a:ext cx="1884609" cy="1645443"/>
          </p:xfrm>
          <a:graphic>
            <a:graphicData uri="http://schemas.openxmlformats.org/drawingml/2006/chart">
              <c:chart xmlns:c="http://schemas.openxmlformats.org/drawingml/2006/chart" xmlns:r="http://schemas.openxmlformats.org/officeDocument/2006/relationships" r:id="rId5"/>
            </a:graphicData>
          </a:graphic>
        </p:graphicFrame>
        <p:sp>
          <p:nvSpPr>
            <p:cNvPr id="28" name="Oval 26">
              <a:extLst>
                <a:ext uri="{FF2B5EF4-FFF2-40B4-BE49-F238E27FC236}">
                  <a16:creationId xmlns:a16="http://schemas.microsoft.com/office/drawing/2014/main" id="{FBEC41D6-92EE-284C-909C-8A47F3414584}"/>
                </a:ext>
              </a:extLst>
            </p:cNvPr>
            <p:cNvSpPr/>
            <p:nvPr/>
          </p:nvSpPr>
          <p:spPr>
            <a:xfrm>
              <a:off x="7868932" y="5807956"/>
              <a:ext cx="635786" cy="606149"/>
            </a:xfrm>
            <a:prstGeom prst="ellipse">
              <a:avLst/>
            </a:prstGeom>
            <a:solidFill>
              <a:schemeClr val="bg2"/>
            </a:solidFill>
            <a:ln>
              <a:solidFill>
                <a:srgbClr val="91A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41">
              <a:extLst>
                <a:ext uri="{FF2B5EF4-FFF2-40B4-BE49-F238E27FC236}">
                  <a16:creationId xmlns:a16="http://schemas.microsoft.com/office/drawing/2014/main" id="{AC486DF6-4F97-0F41-A5EA-F9C5A20BD251}"/>
                </a:ext>
              </a:extLst>
            </p:cNvPr>
            <p:cNvSpPr>
              <a:spLocks/>
            </p:cNvSpPr>
            <p:nvPr/>
          </p:nvSpPr>
          <p:spPr bwMode="auto">
            <a:xfrm>
              <a:off x="8067237" y="5860467"/>
              <a:ext cx="239176" cy="524124"/>
            </a:xfrm>
            <a:custGeom>
              <a:avLst/>
              <a:gdLst>
                <a:gd name="connsiteX0" fmla="*/ 105255 w 191726"/>
                <a:gd name="connsiteY0" fmla="*/ 131176 h 440688"/>
                <a:gd name="connsiteX1" fmla="*/ 124543 w 191726"/>
                <a:gd name="connsiteY1" fmla="*/ 132664 h 440688"/>
                <a:gd name="connsiteX2" fmla="*/ 189454 w 191726"/>
                <a:gd name="connsiteY2" fmla="*/ 197582 h 440688"/>
                <a:gd name="connsiteX3" fmla="*/ 191570 w 191726"/>
                <a:gd name="connsiteY3" fmla="*/ 286846 h 440688"/>
                <a:gd name="connsiteX4" fmla="*/ 191570 w 191726"/>
                <a:gd name="connsiteY4" fmla="*/ 293549 h 440688"/>
                <a:gd name="connsiteX5" fmla="*/ 173931 w 191726"/>
                <a:gd name="connsiteY5" fmla="*/ 311543 h 440688"/>
                <a:gd name="connsiteX6" fmla="*/ 157351 w 191726"/>
                <a:gd name="connsiteY6" fmla="*/ 292844 h 440688"/>
                <a:gd name="connsiteX7" fmla="*/ 157351 w 191726"/>
                <a:gd name="connsiteY7" fmla="*/ 197582 h 440688"/>
                <a:gd name="connsiteX8" fmla="*/ 152765 w 191726"/>
                <a:gd name="connsiteY8" fmla="*/ 182764 h 440688"/>
                <a:gd name="connsiteX9" fmla="*/ 146768 w 191726"/>
                <a:gd name="connsiteY9" fmla="*/ 184175 h 440688"/>
                <a:gd name="connsiteX10" fmla="*/ 146768 w 191726"/>
                <a:gd name="connsiteY10" fmla="*/ 243449 h 440688"/>
                <a:gd name="connsiteX11" fmla="*/ 146768 w 191726"/>
                <a:gd name="connsiteY11" fmla="*/ 418800 h 440688"/>
                <a:gd name="connsiteX12" fmla="*/ 146768 w 191726"/>
                <a:gd name="connsiteY12" fmla="*/ 421270 h 440688"/>
                <a:gd name="connsiteX13" fmla="*/ 129482 w 191726"/>
                <a:gd name="connsiteY13" fmla="*/ 440675 h 440688"/>
                <a:gd name="connsiteX14" fmla="*/ 112196 w 191726"/>
                <a:gd name="connsiteY14" fmla="*/ 421270 h 440688"/>
                <a:gd name="connsiteX15" fmla="*/ 112196 w 191726"/>
                <a:gd name="connsiteY15" fmla="*/ 327773 h 440688"/>
                <a:gd name="connsiteX16" fmla="*/ 94910 w 191726"/>
                <a:gd name="connsiteY16" fmla="*/ 304134 h 440688"/>
                <a:gd name="connsiteX17" fmla="*/ 77976 w 191726"/>
                <a:gd name="connsiteY17" fmla="*/ 328126 h 440688"/>
                <a:gd name="connsiteX18" fmla="*/ 77624 w 191726"/>
                <a:gd name="connsiteY18" fmla="*/ 419153 h 440688"/>
                <a:gd name="connsiteX19" fmla="*/ 61396 w 191726"/>
                <a:gd name="connsiteY19" fmla="*/ 440675 h 440688"/>
                <a:gd name="connsiteX20" fmla="*/ 44110 w 191726"/>
                <a:gd name="connsiteY20" fmla="*/ 419153 h 440688"/>
                <a:gd name="connsiteX21" fmla="*/ 43757 w 191726"/>
                <a:gd name="connsiteY21" fmla="*/ 199699 h 440688"/>
                <a:gd name="connsiteX22" fmla="*/ 42346 w 191726"/>
                <a:gd name="connsiteY22" fmla="*/ 184528 h 440688"/>
                <a:gd name="connsiteX23" fmla="*/ 37760 w 191726"/>
                <a:gd name="connsiteY23" fmla="*/ 183823 h 440688"/>
                <a:gd name="connsiteX24" fmla="*/ 34585 w 191726"/>
                <a:gd name="connsiteY24" fmla="*/ 198288 h 440688"/>
                <a:gd name="connsiteX25" fmla="*/ 34585 w 191726"/>
                <a:gd name="connsiteY25" fmla="*/ 287904 h 440688"/>
                <a:gd name="connsiteX26" fmla="*/ 17652 w 191726"/>
                <a:gd name="connsiteY26" fmla="*/ 310132 h 440688"/>
                <a:gd name="connsiteX27" fmla="*/ 13 w 191726"/>
                <a:gd name="connsiteY27" fmla="*/ 286846 h 440688"/>
                <a:gd name="connsiteX28" fmla="*/ 2482 w 191726"/>
                <a:gd name="connsiteY28" fmla="*/ 191937 h 440688"/>
                <a:gd name="connsiteX29" fmla="*/ 61043 w 191726"/>
                <a:gd name="connsiteY29" fmla="*/ 132664 h 440688"/>
                <a:gd name="connsiteX30" fmla="*/ 82210 w 191726"/>
                <a:gd name="connsiteY30" fmla="*/ 131605 h 440688"/>
                <a:gd name="connsiteX31" fmla="*/ 94214 w 191726"/>
                <a:gd name="connsiteY31" fmla="*/ 0 h 440688"/>
                <a:gd name="connsiteX32" fmla="*/ 150588 w 191726"/>
                <a:gd name="connsiteY32" fmla="*/ 57672 h 440688"/>
                <a:gd name="connsiteX33" fmla="*/ 94214 w 191726"/>
                <a:gd name="connsiteY33" fmla="*/ 115344 h 440688"/>
                <a:gd name="connsiteX34" fmla="*/ 37840 w 191726"/>
                <a:gd name="connsiteY34" fmla="*/ 57672 h 440688"/>
                <a:gd name="connsiteX35" fmla="*/ 94214 w 191726"/>
                <a:gd name="connsiteY35" fmla="*/ 0 h 44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1726" h="440688">
                  <a:moveTo>
                    <a:pt x="105255" y="131176"/>
                  </a:moveTo>
                  <a:lnTo>
                    <a:pt x="124543" y="132664"/>
                  </a:lnTo>
                  <a:cubicBezTo>
                    <a:pt x="168993" y="133016"/>
                    <a:pt x="188748" y="152774"/>
                    <a:pt x="189454" y="197582"/>
                  </a:cubicBezTo>
                  <a:cubicBezTo>
                    <a:pt x="189806" y="227219"/>
                    <a:pt x="190865" y="257209"/>
                    <a:pt x="191570" y="286846"/>
                  </a:cubicBezTo>
                  <a:cubicBezTo>
                    <a:pt x="191570" y="289316"/>
                    <a:pt x="191923" y="291432"/>
                    <a:pt x="191570" y="293549"/>
                  </a:cubicBezTo>
                  <a:cubicBezTo>
                    <a:pt x="190159" y="304134"/>
                    <a:pt x="185220" y="311896"/>
                    <a:pt x="173931" y="311543"/>
                  </a:cubicBezTo>
                  <a:cubicBezTo>
                    <a:pt x="162643" y="310838"/>
                    <a:pt x="157351" y="303781"/>
                    <a:pt x="157351" y="292844"/>
                  </a:cubicBezTo>
                  <a:cubicBezTo>
                    <a:pt x="157351" y="261090"/>
                    <a:pt x="157704" y="229336"/>
                    <a:pt x="157351" y="197582"/>
                  </a:cubicBezTo>
                  <a:cubicBezTo>
                    <a:pt x="156998" y="192643"/>
                    <a:pt x="154176" y="187704"/>
                    <a:pt x="152765" y="182764"/>
                  </a:cubicBezTo>
                  <a:cubicBezTo>
                    <a:pt x="150648" y="183470"/>
                    <a:pt x="148532" y="183823"/>
                    <a:pt x="146768" y="184175"/>
                  </a:cubicBezTo>
                  <a:lnTo>
                    <a:pt x="146768" y="243449"/>
                  </a:lnTo>
                  <a:lnTo>
                    <a:pt x="146768" y="418800"/>
                  </a:lnTo>
                  <a:lnTo>
                    <a:pt x="146768" y="421270"/>
                  </a:lnTo>
                  <a:cubicBezTo>
                    <a:pt x="146062" y="433971"/>
                    <a:pt x="140418" y="440675"/>
                    <a:pt x="129482" y="440675"/>
                  </a:cubicBezTo>
                  <a:cubicBezTo>
                    <a:pt x="118898" y="440675"/>
                    <a:pt x="112548" y="433971"/>
                    <a:pt x="112196" y="421270"/>
                  </a:cubicBezTo>
                  <a:cubicBezTo>
                    <a:pt x="111843" y="390222"/>
                    <a:pt x="112196" y="358821"/>
                    <a:pt x="112196" y="327773"/>
                  </a:cubicBezTo>
                  <a:cubicBezTo>
                    <a:pt x="112196" y="312602"/>
                    <a:pt x="105846" y="303781"/>
                    <a:pt x="94910" y="304134"/>
                  </a:cubicBezTo>
                  <a:cubicBezTo>
                    <a:pt x="84326" y="304134"/>
                    <a:pt x="77976" y="313307"/>
                    <a:pt x="77976" y="328126"/>
                  </a:cubicBezTo>
                  <a:cubicBezTo>
                    <a:pt x="77624" y="358468"/>
                    <a:pt x="77976" y="388811"/>
                    <a:pt x="77624" y="419153"/>
                  </a:cubicBezTo>
                  <a:cubicBezTo>
                    <a:pt x="77624" y="433971"/>
                    <a:pt x="72685" y="440322"/>
                    <a:pt x="61396" y="440675"/>
                  </a:cubicBezTo>
                  <a:cubicBezTo>
                    <a:pt x="49754" y="441028"/>
                    <a:pt x="44110" y="434324"/>
                    <a:pt x="44110" y="419153"/>
                  </a:cubicBezTo>
                  <a:cubicBezTo>
                    <a:pt x="43757" y="346119"/>
                    <a:pt x="44110" y="272733"/>
                    <a:pt x="43757" y="199699"/>
                  </a:cubicBezTo>
                  <a:cubicBezTo>
                    <a:pt x="43757" y="194760"/>
                    <a:pt x="43052" y="189468"/>
                    <a:pt x="42346" y="184528"/>
                  </a:cubicBezTo>
                  <a:cubicBezTo>
                    <a:pt x="40935" y="184175"/>
                    <a:pt x="39524" y="184175"/>
                    <a:pt x="37760" y="183823"/>
                  </a:cubicBezTo>
                  <a:cubicBezTo>
                    <a:pt x="36702" y="188409"/>
                    <a:pt x="34585" y="193349"/>
                    <a:pt x="34585" y="198288"/>
                  </a:cubicBezTo>
                  <a:cubicBezTo>
                    <a:pt x="34232" y="227925"/>
                    <a:pt x="34585" y="257915"/>
                    <a:pt x="34585" y="287904"/>
                  </a:cubicBezTo>
                  <a:cubicBezTo>
                    <a:pt x="34585" y="302370"/>
                    <a:pt x="28941" y="310132"/>
                    <a:pt x="17652" y="310132"/>
                  </a:cubicBezTo>
                  <a:cubicBezTo>
                    <a:pt x="6010" y="310132"/>
                    <a:pt x="-340" y="302370"/>
                    <a:pt x="13" y="286846"/>
                  </a:cubicBezTo>
                  <a:cubicBezTo>
                    <a:pt x="719" y="255092"/>
                    <a:pt x="1777" y="223691"/>
                    <a:pt x="2482" y="191937"/>
                  </a:cubicBezTo>
                  <a:cubicBezTo>
                    <a:pt x="3188" y="153127"/>
                    <a:pt x="22238" y="133722"/>
                    <a:pt x="61043" y="132664"/>
                  </a:cubicBezTo>
                  <a:cubicBezTo>
                    <a:pt x="68099" y="132664"/>
                    <a:pt x="75154" y="132311"/>
                    <a:pt x="82210" y="131605"/>
                  </a:cubicBezTo>
                  <a:close/>
                  <a:moveTo>
                    <a:pt x="94214" y="0"/>
                  </a:moveTo>
                  <a:cubicBezTo>
                    <a:pt x="125349" y="0"/>
                    <a:pt x="150588" y="25821"/>
                    <a:pt x="150588" y="57672"/>
                  </a:cubicBezTo>
                  <a:cubicBezTo>
                    <a:pt x="150588" y="89523"/>
                    <a:pt x="125349" y="115344"/>
                    <a:pt x="94214" y="115344"/>
                  </a:cubicBezTo>
                  <a:cubicBezTo>
                    <a:pt x="63079" y="115344"/>
                    <a:pt x="37840" y="89523"/>
                    <a:pt x="37840" y="57672"/>
                  </a:cubicBezTo>
                  <a:cubicBezTo>
                    <a:pt x="37840" y="25821"/>
                    <a:pt x="63079" y="0"/>
                    <a:pt x="94214" y="0"/>
                  </a:cubicBezTo>
                  <a:close/>
                </a:path>
              </a:pathLst>
            </a:custGeom>
            <a:solidFill>
              <a:srgbClr val="91A1AD"/>
            </a:solidFill>
            <a:ln>
              <a:noFill/>
            </a:ln>
          </p:spPr>
          <p:txBody>
            <a:bodyPr vert="horz" wrap="square" lIns="68580" tIns="34290" rIns="68580" bIns="34290" numCol="1"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D8780E"/>
                </a:solidFill>
                <a:effectLst/>
                <a:uLnTx/>
                <a:uFillTx/>
                <a:latin typeface="Arial" panose="020B0604020202020204" pitchFamily="34" charset="0"/>
                <a:ea typeface="+mn-ea"/>
                <a:cs typeface="Arial" panose="020B0604020202020204" pitchFamily="34" charset="0"/>
              </a:endParaRPr>
            </a:p>
          </p:txBody>
        </p:sp>
        <p:sp>
          <p:nvSpPr>
            <p:cNvPr id="30" name="Oval 26">
              <a:extLst>
                <a:ext uri="{FF2B5EF4-FFF2-40B4-BE49-F238E27FC236}">
                  <a16:creationId xmlns:a16="http://schemas.microsoft.com/office/drawing/2014/main" id="{82D4B292-DF6F-684D-BA21-66F4D5DE69D6}"/>
                </a:ext>
              </a:extLst>
            </p:cNvPr>
            <p:cNvSpPr/>
            <p:nvPr/>
          </p:nvSpPr>
          <p:spPr>
            <a:xfrm>
              <a:off x="9574728" y="5810526"/>
              <a:ext cx="635786" cy="606149"/>
            </a:xfrm>
            <a:prstGeom prst="ellipse">
              <a:avLst/>
            </a:prstGeom>
            <a:solidFill>
              <a:schemeClr val="bg2"/>
            </a:solidFill>
            <a:ln>
              <a:solidFill>
                <a:srgbClr val="D48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37">
              <a:extLst>
                <a:ext uri="{FF2B5EF4-FFF2-40B4-BE49-F238E27FC236}">
                  <a16:creationId xmlns:a16="http://schemas.microsoft.com/office/drawing/2014/main" id="{E0EEE167-4BC8-EE4E-B8B6-752B6EE760BA}"/>
                </a:ext>
              </a:extLst>
            </p:cNvPr>
            <p:cNvSpPr/>
            <p:nvPr/>
          </p:nvSpPr>
          <p:spPr>
            <a:xfrm>
              <a:off x="9718193" y="5852000"/>
              <a:ext cx="343500" cy="523200"/>
            </a:xfrm>
            <a:custGeom>
              <a:avLst/>
              <a:gdLst>
                <a:gd name="connsiteX0" fmla="*/ 77682 w 260166"/>
                <a:gd name="connsiteY0" fmla="*/ 99353 h 414973"/>
                <a:gd name="connsiteX1" fmla="*/ 93622 w 260166"/>
                <a:gd name="connsiteY1" fmla="*/ 99353 h 414973"/>
                <a:gd name="connsiteX2" fmla="*/ 166544 w 260166"/>
                <a:gd name="connsiteY2" fmla="*/ 99353 h 414973"/>
                <a:gd name="connsiteX3" fmla="*/ 182427 w 260166"/>
                <a:gd name="connsiteY3" fmla="*/ 99353 h 414973"/>
                <a:gd name="connsiteX4" fmla="*/ 206704 w 260166"/>
                <a:gd name="connsiteY4" fmla="*/ 109409 h 414973"/>
                <a:gd name="connsiteX5" fmla="*/ 207112 w 260166"/>
                <a:gd name="connsiteY5" fmla="*/ 109903 h 414973"/>
                <a:gd name="connsiteX6" fmla="*/ 209069 w 260166"/>
                <a:gd name="connsiteY6" fmla="*/ 111629 h 414973"/>
                <a:gd name="connsiteX7" fmla="*/ 210608 w 260166"/>
                <a:gd name="connsiteY7" fmla="*/ 114141 h 414973"/>
                <a:gd name="connsiteX8" fmla="*/ 210897 w 260166"/>
                <a:gd name="connsiteY8" fmla="*/ 114490 h 414973"/>
                <a:gd name="connsiteX9" fmla="*/ 211470 w 260166"/>
                <a:gd name="connsiteY9" fmla="*/ 115547 h 414973"/>
                <a:gd name="connsiteX10" fmla="*/ 213474 w 260166"/>
                <a:gd name="connsiteY10" fmla="*/ 118815 h 414973"/>
                <a:gd name="connsiteX11" fmla="*/ 213948 w 260166"/>
                <a:gd name="connsiteY11" fmla="*/ 120112 h 414973"/>
                <a:gd name="connsiteX12" fmla="*/ 214062 w 260166"/>
                <a:gd name="connsiteY12" fmla="*/ 120322 h 414973"/>
                <a:gd name="connsiteX13" fmla="*/ 214271 w 260166"/>
                <a:gd name="connsiteY13" fmla="*/ 120994 h 414973"/>
                <a:gd name="connsiteX14" fmla="*/ 258868 w 260166"/>
                <a:gd name="connsiteY14" fmla="*/ 242906 h 414973"/>
                <a:gd name="connsiteX15" fmla="*/ 246226 w 260166"/>
                <a:gd name="connsiteY15" fmla="*/ 270133 h 414973"/>
                <a:gd name="connsiteX16" fmla="*/ 219000 w 260166"/>
                <a:gd name="connsiteY16" fmla="*/ 257491 h 414973"/>
                <a:gd name="connsiteX17" fmla="*/ 185459 w 260166"/>
                <a:gd name="connsiteY17" fmla="*/ 165544 h 414973"/>
                <a:gd name="connsiteX18" fmla="*/ 173897 w 260166"/>
                <a:gd name="connsiteY18" fmla="*/ 199093 h 414973"/>
                <a:gd name="connsiteX19" fmla="*/ 213447 w 260166"/>
                <a:gd name="connsiteY19" fmla="*/ 324402 h 414973"/>
                <a:gd name="connsiteX20" fmla="*/ 203230 w 260166"/>
                <a:gd name="connsiteY20" fmla="*/ 343731 h 414973"/>
                <a:gd name="connsiteX21" fmla="*/ 188319 w 260166"/>
                <a:gd name="connsiteY21" fmla="*/ 343731 h 414973"/>
                <a:gd name="connsiteX22" fmla="*/ 188319 w 260166"/>
                <a:gd name="connsiteY22" fmla="*/ 393297 h 414973"/>
                <a:gd name="connsiteX23" fmla="*/ 166642 w 260166"/>
                <a:gd name="connsiteY23" fmla="*/ 414973 h 414973"/>
                <a:gd name="connsiteX24" fmla="*/ 144966 w 260166"/>
                <a:gd name="connsiteY24" fmla="*/ 393297 h 414973"/>
                <a:gd name="connsiteX25" fmla="*/ 144966 w 260166"/>
                <a:gd name="connsiteY25" fmla="*/ 343731 h 414973"/>
                <a:gd name="connsiteX26" fmla="*/ 116800 w 260166"/>
                <a:gd name="connsiteY26" fmla="*/ 343731 h 414973"/>
                <a:gd name="connsiteX27" fmla="*/ 116800 w 260166"/>
                <a:gd name="connsiteY27" fmla="*/ 393297 h 414973"/>
                <a:gd name="connsiteX28" fmla="*/ 95124 w 260166"/>
                <a:gd name="connsiteY28" fmla="*/ 414973 h 414973"/>
                <a:gd name="connsiteX29" fmla="*/ 73447 w 260166"/>
                <a:gd name="connsiteY29" fmla="*/ 393297 h 414973"/>
                <a:gd name="connsiteX30" fmla="*/ 73447 w 260166"/>
                <a:gd name="connsiteY30" fmla="*/ 343731 h 414973"/>
                <a:gd name="connsiteX31" fmla="*/ 57431 w 260166"/>
                <a:gd name="connsiteY31" fmla="*/ 343731 h 414973"/>
                <a:gd name="connsiteX32" fmla="*/ 47214 w 260166"/>
                <a:gd name="connsiteY32" fmla="*/ 326611 h 414973"/>
                <a:gd name="connsiteX33" fmla="*/ 87098 w 260166"/>
                <a:gd name="connsiteY33" fmla="*/ 200669 h 414973"/>
                <a:gd name="connsiteX34" fmla="*/ 75734 w 260166"/>
                <a:gd name="connsiteY34" fmla="*/ 165156 h 414973"/>
                <a:gd name="connsiteX35" fmla="*/ 41167 w 260166"/>
                <a:gd name="connsiteY35" fmla="*/ 257491 h 414973"/>
                <a:gd name="connsiteX36" fmla="*/ 13940 w 260166"/>
                <a:gd name="connsiteY36" fmla="*/ 270133 h 414973"/>
                <a:gd name="connsiteX37" fmla="*/ 1298 w 260166"/>
                <a:gd name="connsiteY37" fmla="*/ 242906 h 414973"/>
                <a:gd name="connsiteX38" fmla="*/ 45518 w 260166"/>
                <a:gd name="connsiteY38" fmla="*/ 122026 h 414973"/>
                <a:gd name="connsiteX39" fmla="*/ 46047 w 260166"/>
                <a:gd name="connsiteY39" fmla="*/ 120322 h 414973"/>
                <a:gd name="connsiteX40" fmla="*/ 46336 w 260166"/>
                <a:gd name="connsiteY40" fmla="*/ 119789 h 414973"/>
                <a:gd name="connsiteX41" fmla="*/ 46692 w 260166"/>
                <a:gd name="connsiteY41" fmla="*/ 118815 h 414973"/>
                <a:gd name="connsiteX42" fmla="*/ 48197 w 260166"/>
                <a:gd name="connsiteY42" fmla="*/ 116361 h 414973"/>
                <a:gd name="connsiteX43" fmla="*/ 49212 w 260166"/>
                <a:gd name="connsiteY43" fmla="*/ 114490 h 414973"/>
                <a:gd name="connsiteX44" fmla="*/ 49723 w 260166"/>
                <a:gd name="connsiteY44" fmla="*/ 113871 h 414973"/>
                <a:gd name="connsiteX45" fmla="*/ 51097 w 260166"/>
                <a:gd name="connsiteY45" fmla="*/ 111629 h 414973"/>
                <a:gd name="connsiteX46" fmla="*/ 52844 w 260166"/>
                <a:gd name="connsiteY46" fmla="*/ 110088 h 414973"/>
                <a:gd name="connsiteX47" fmla="*/ 53405 w 260166"/>
                <a:gd name="connsiteY47" fmla="*/ 109409 h 414973"/>
                <a:gd name="connsiteX48" fmla="*/ 77682 w 260166"/>
                <a:gd name="connsiteY48" fmla="*/ 99353 h 414973"/>
                <a:gd name="connsiteX49" fmla="*/ 130083 w 260166"/>
                <a:gd name="connsiteY49" fmla="*/ 0 h 414973"/>
                <a:gd name="connsiteX50" fmla="*/ 173425 w 260166"/>
                <a:gd name="connsiteY50" fmla="*/ 43408 h 414973"/>
                <a:gd name="connsiteX51" fmla="*/ 130083 w 260166"/>
                <a:gd name="connsiteY51" fmla="*/ 86816 h 414973"/>
                <a:gd name="connsiteX52" fmla="*/ 86741 w 260166"/>
                <a:gd name="connsiteY52" fmla="*/ 43408 h 414973"/>
                <a:gd name="connsiteX53" fmla="*/ 130083 w 260166"/>
                <a:gd name="connsiteY53" fmla="*/ 0 h 41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66" h="414973">
                  <a:moveTo>
                    <a:pt x="77682" y="99353"/>
                  </a:moveTo>
                  <a:lnTo>
                    <a:pt x="93622" y="99353"/>
                  </a:lnTo>
                  <a:lnTo>
                    <a:pt x="166544" y="99353"/>
                  </a:lnTo>
                  <a:lnTo>
                    <a:pt x="182427" y="99353"/>
                  </a:lnTo>
                  <a:cubicBezTo>
                    <a:pt x="191908" y="99353"/>
                    <a:pt x="200491" y="103196"/>
                    <a:pt x="206704" y="109409"/>
                  </a:cubicBezTo>
                  <a:lnTo>
                    <a:pt x="207112" y="109903"/>
                  </a:lnTo>
                  <a:lnTo>
                    <a:pt x="209069" y="111629"/>
                  </a:lnTo>
                  <a:lnTo>
                    <a:pt x="210608" y="114141"/>
                  </a:lnTo>
                  <a:lnTo>
                    <a:pt x="210897" y="114490"/>
                  </a:lnTo>
                  <a:lnTo>
                    <a:pt x="211470" y="115547"/>
                  </a:lnTo>
                  <a:lnTo>
                    <a:pt x="213474" y="118815"/>
                  </a:lnTo>
                  <a:lnTo>
                    <a:pt x="213948" y="120112"/>
                  </a:lnTo>
                  <a:lnTo>
                    <a:pt x="214062" y="120322"/>
                  </a:lnTo>
                  <a:lnTo>
                    <a:pt x="214271" y="120994"/>
                  </a:lnTo>
                  <a:lnTo>
                    <a:pt x="258868" y="242906"/>
                  </a:lnTo>
                  <a:cubicBezTo>
                    <a:pt x="262896" y="253916"/>
                    <a:pt x="257236" y="266105"/>
                    <a:pt x="246226" y="270133"/>
                  </a:cubicBezTo>
                  <a:cubicBezTo>
                    <a:pt x="235217" y="274160"/>
                    <a:pt x="223027" y="268500"/>
                    <a:pt x="219000" y="257491"/>
                  </a:cubicBezTo>
                  <a:lnTo>
                    <a:pt x="185459" y="165544"/>
                  </a:lnTo>
                  <a:lnTo>
                    <a:pt x="173897" y="199093"/>
                  </a:lnTo>
                  <a:lnTo>
                    <a:pt x="213447" y="324402"/>
                  </a:lnTo>
                  <a:cubicBezTo>
                    <a:pt x="217773" y="335539"/>
                    <a:pt x="219890" y="344191"/>
                    <a:pt x="203230" y="343731"/>
                  </a:cubicBezTo>
                  <a:lnTo>
                    <a:pt x="188319" y="343731"/>
                  </a:lnTo>
                  <a:lnTo>
                    <a:pt x="188319" y="393297"/>
                  </a:lnTo>
                  <a:cubicBezTo>
                    <a:pt x="188319" y="405268"/>
                    <a:pt x="178614" y="414973"/>
                    <a:pt x="166642" y="414973"/>
                  </a:cubicBezTo>
                  <a:cubicBezTo>
                    <a:pt x="154671" y="414973"/>
                    <a:pt x="144966" y="405268"/>
                    <a:pt x="144966" y="393297"/>
                  </a:cubicBezTo>
                  <a:lnTo>
                    <a:pt x="144966" y="343731"/>
                  </a:lnTo>
                  <a:lnTo>
                    <a:pt x="116800" y="343731"/>
                  </a:lnTo>
                  <a:lnTo>
                    <a:pt x="116800" y="393297"/>
                  </a:lnTo>
                  <a:cubicBezTo>
                    <a:pt x="116800" y="405268"/>
                    <a:pt x="107095" y="414973"/>
                    <a:pt x="95124" y="414973"/>
                  </a:cubicBezTo>
                  <a:cubicBezTo>
                    <a:pt x="83152" y="414973"/>
                    <a:pt x="73447" y="405268"/>
                    <a:pt x="73447" y="393297"/>
                  </a:cubicBezTo>
                  <a:lnTo>
                    <a:pt x="73447" y="343731"/>
                  </a:lnTo>
                  <a:lnTo>
                    <a:pt x="57431" y="343731"/>
                  </a:lnTo>
                  <a:cubicBezTo>
                    <a:pt x="42612" y="343271"/>
                    <a:pt x="42428" y="341706"/>
                    <a:pt x="47214" y="326611"/>
                  </a:cubicBezTo>
                  <a:lnTo>
                    <a:pt x="87098" y="200669"/>
                  </a:lnTo>
                  <a:lnTo>
                    <a:pt x="75734" y="165156"/>
                  </a:lnTo>
                  <a:lnTo>
                    <a:pt x="41167" y="257491"/>
                  </a:lnTo>
                  <a:cubicBezTo>
                    <a:pt x="37139" y="268500"/>
                    <a:pt x="24949" y="274160"/>
                    <a:pt x="13940" y="270133"/>
                  </a:cubicBezTo>
                  <a:cubicBezTo>
                    <a:pt x="2930" y="266105"/>
                    <a:pt x="-2730" y="253916"/>
                    <a:pt x="1298" y="242906"/>
                  </a:cubicBezTo>
                  <a:lnTo>
                    <a:pt x="45518" y="122026"/>
                  </a:lnTo>
                  <a:lnTo>
                    <a:pt x="46047" y="120322"/>
                  </a:lnTo>
                  <a:lnTo>
                    <a:pt x="46336" y="119789"/>
                  </a:lnTo>
                  <a:lnTo>
                    <a:pt x="46692" y="118815"/>
                  </a:lnTo>
                  <a:lnTo>
                    <a:pt x="48197" y="116361"/>
                  </a:lnTo>
                  <a:lnTo>
                    <a:pt x="49212" y="114490"/>
                  </a:lnTo>
                  <a:lnTo>
                    <a:pt x="49723" y="113871"/>
                  </a:lnTo>
                  <a:lnTo>
                    <a:pt x="51097" y="111629"/>
                  </a:lnTo>
                  <a:lnTo>
                    <a:pt x="52844" y="110088"/>
                  </a:lnTo>
                  <a:lnTo>
                    <a:pt x="53405" y="109409"/>
                  </a:lnTo>
                  <a:cubicBezTo>
                    <a:pt x="59618" y="103196"/>
                    <a:pt x="68201" y="99353"/>
                    <a:pt x="77682" y="99353"/>
                  </a:cubicBezTo>
                  <a:close/>
                  <a:moveTo>
                    <a:pt x="130083" y="0"/>
                  </a:moveTo>
                  <a:cubicBezTo>
                    <a:pt x="154020" y="0"/>
                    <a:pt x="173425" y="19434"/>
                    <a:pt x="173425" y="43408"/>
                  </a:cubicBezTo>
                  <a:cubicBezTo>
                    <a:pt x="173425" y="67382"/>
                    <a:pt x="154020" y="86816"/>
                    <a:pt x="130083" y="86816"/>
                  </a:cubicBezTo>
                  <a:cubicBezTo>
                    <a:pt x="106146" y="86816"/>
                    <a:pt x="86741" y="67382"/>
                    <a:pt x="86741" y="43408"/>
                  </a:cubicBezTo>
                  <a:cubicBezTo>
                    <a:pt x="86741" y="19434"/>
                    <a:pt x="106146" y="0"/>
                    <a:pt x="130083" y="0"/>
                  </a:cubicBezTo>
                  <a:close/>
                </a:path>
              </a:pathLst>
            </a:custGeom>
            <a:solidFill>
              <a:srgbClr val="D48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ktangel 1">
              <a:extLst>
                <a:ext uri="{FF2B5EF4-FFF2-40B4-BE49-F238E27FC236}">
                  <a16:creationId xmlns:a16="http://schemas.microsoft.com/office/drawing/2014/main" id="{295DB809-6831-944B-A649-2E8CC08D30D5}"/>
                </a:ext>
              </a:extLst>
            </p:cNvPr>
            <p:cNvSpPr/>
            <p:nvPr/>
          </p:nvSpPr>
          <p:spPr>
            <a:xfrm>
              <a:off x="7728852" y="5131032"/>
              <a:ext cx="941904" cy="60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30%</a:t>
              </a:r>
            </a:p>
          </p:txBody>
        </p:sp>
        <p:sp>
          <p:nvSpPr>
            <p:cNvPr id="31" name="Rektangel 30">
              <a:extLst>
                <a:ext uri="{FF2B5EF4-FFF2-40B4-BE49-F238E27FC236}">
                  <a16:creationId xmlns:a16="http://schemas.microsoft.com/office/drawing/2014/main" id="{5FD668EE-A263-434B-AB79-6018C1BAB3D9}"/>
                </a:ext>
              </a:extLst>
            </p:cNvPr>
            <p:cNvSpPr/>
            <p:nvPr/>
          </p:nvSpPr>
          <p:spPr>
            <a:xfrm>
              <a:off x="9418991" y="5131032"/>
              <a:ext cx="941904" cy="60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15%</a:t>
              </a:r>
            </a:p>
          </p:txBody>
        </p:sp>
      </p:grpSp>
      <p:sp>
        <p:nvSpPr>
          <p:cNvPr id="32" name="Rektangel 31">
            <a:extLst>
              <a:ext uri="{FF2B5EF4-FFF2-40B4-BE49-F238E27FC236}">
                <a16:creationId xmlns:a16="http://schemas.microsoft.com/office/drawing/2014/main" id="{F670E1C0-F66A-A144-8715-263997EB50A4}"/>
              </a:ext>
            </a:extLst>
          </p:cNvPr>
          <p:cNvSpPr/>
          <p:nvPr/>
        </p:nvSpPr>
        <p:spPr>
          <a:xfrm>
            <a:off x="6528619" y="1353998"/>
            <a:ext cx="5039989" cy="3874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mænd end kvinder har valgt uddannelsen, fordi de ikke ville gå i gymnasiet</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Hvis man ser på den samlede gruppe af elever, så findes der en forskel blandt kvinder og mænd, hvor 15 pct. af kvinderne har angivet, at de er meget enige eller enige i, at de har valgt uddannelsen, fordi de ikke ville gå i gymnasiet, hvorimod at denne andel blandt mænd er 30 pct. Nedenstående fordeling i figur 10.2 indikerer, at der oftere ligger andre faktorer til baggrund for kvindernes uddannelsesvalg end for mændenes, hvilket bl.a. udtrykkes i nedenstående citat: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Generelt ser vi at, mange af de kvinder, der er tilknyttet vejgods- og lager- eller transportuddannelsen, har ladet deres uddannelsesvalg inspirere af familie, der </a:t>
            </a: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i </a:t>
            </a: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forvejen har en relation til branchen”</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 Uddannelseschef</a:t>
            </a: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Rektangel 33">
            <a:extLst>
              <a:ext uri="{FF2B5EF4-FFF2-40B4-BE49-F238E27FC236}">
                <a16:creationId xmlns:a16="http://schemas.microsoft.com/office/drawing/2014/main" id="{5628454C-670A-714F-8EB6-4E304BE0BE4C}"/>
              </a:ext>
            </a:extLst>
          </p:cNvPr>
          <p:cNvSpPr/>
          <p:nvPr/>
        </p:nvSpPr>
        <p:spPr>
          <a:xfrm>
            <a:off x="6536410" y="3831263"/>
            <a:ext cx="4669835" cy="462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10.2: Andelen som er meget enige eller enige i: ”Jeg har valgt min uddannelse, fordi jeg ikke ville gå i gymnasiet”</a:t>
            </a:r>
          </a:p>
        </p:txBody>
      </p:sp>
      <p:cxnSp>
        <p:nvCxnSpPr>
          <p:cNvPr id="35" name="Lige forbindelse 34">
            <a:extLst>
              <a:ext uri="{FF2B5EF4-FFF2-40B4-BE49-F238E27FC236}">
                <a16:creationId xmlns:a16="http://schemas.microsoft.com/office/drawing/2014/main" id="{0171C5B0-475C-F84C-92B3-C42748542F86}"/>
              </a:ext>
            </a:extLst>
          </p:cNvPr>
          <p:cNvCxnSpPr>
            <a:cxnSpLocks/>
          </p:cNvCxnSpPr>
          <p:nvPr/>
        </p:nvCxnSpPr>
        <p:spPr>
          <a:xfrm flipV="1">
            <a:off x="6629218" y="4715130"/>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36" name="Rektangel 35">
            <a:extLst>
              <a:ext uri="{FF2B5EF4-FFF2-40B4-BE49-F238E27FC236}">
                <a16:creationId xmlns:a16="http://schemas.microsoft.com/office/drawing/2014/main" id="{61094DD9-0D85-FB47-91DD-2075D8C34112}"/>
              </a:ext>
            </a:extLst>
          </p:cNvPr>
          <p:cNvSpPr/>
          <p:nvPr/>
        </p:nvSpPr>
        <p:spPr>
          <a:xfrm>
            <a:off x="6536410" y="4769265"/>
            <a:ext cx="4669835" cy="228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Mænd (235), kvinder (66)</a:t>
            </a:r>
          </a:p>
        </p:txBody>
      </p:sp>
      <p:graphicFrame>
        <p:nvGraphicFramePr>
          <p:cNvPr id="33" name="Diagram 32">
            <a:extLst>
              <a:ext uri="{FF2B5EF4-FFF2-40B4-BE49-F238E27FC236}">
                <a16:creationId xmlns:a16="http://schemas.microsoft.com/office/drawing/2014/main" id="{691BC36E-94AF-E24C-91DD-2BB104B4A78E}"/>
              </a:ext>
            </a:extLst>
          </p:cNvPr>
          <p:cNvGraphicFramePr>
            <a:graphicFrameLocks/>
          </p:cNvGraphicFramePr>
          <p:nvPr/>
        </p:nvGraphicFramePr>
        <p:xfrm>
          <a:off x="623888" y="3746732"/>
          <a:ext cx="5172420" cy="26699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23147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Varierende afklarethed i forhold til uddannelsesvalg hos nuværende elever, dimittender og frafaldne elever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37 pct. af de nuværende elever angiver, at de er meget enige eller enige i udsagnet ”jeg har i flere år vidst, hvad jeg ville”, mens det samme gør sig gældende for 52 pct. af de adspurgte dimittender og 30 pct. af de frafaldne elever. Andelen af respondenter, der modsat har angivet at være meget uenige eller uenige, er størst blandt de frafaldne elever (50 pct.). Af dimittenderne, der er meget uenige eller uenige, er andelen kun 23 pct., mens den for nuværende elever er 44 pct. Dette fremgår af figur 10.3.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Elevernes uddannelsesvalg</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10: Uddannelsernes fremtidsperspektiv</a:t>
            </a:r>
          </a:p>
        </p:txBody>
      </p:sp>
      <p:sp>
        <p:nvSpPr>
          <p:cNvPr id="15" name="Rektangel 14">
            <a:extLst>
              <a:ext uri="{FF2B5EF4-FFF2-40B4-BE49-F238E27FC236}">
                <a16:creationId xmlns:a16="http://schemas.microsoft.com/office/drawing/2014/main" id="{2B273102-B3AF-7946-BCBD-1FBD7006E201}"/>
              </a:ext>
            </a:extLst>
          </p:cNvPr>
          <p:cNvSpPr/>
          <p:nvPr/>
        </p:nvSpPr>
        <p:spPr>
          <a:xfrm>
            <a:off x="597634" y="3422249"/>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10.3: Jeg har i flere år vidst, hvad jeg ville</a:t>
            </a:r>
          </a:p>
        </p:txBody>
      </p:sp>
      <p:cxnSp>
        <p:nvCxnSpPr>
          <p:cNvPr id="21" name="Lige forbindelse 20">
            <a:extLst>
              <a:ext uri="{FF2B5EF4-FFF2-40B4-BE49-F238E27FC236}">
                <a16:creationId xmlns:a16="http://schemas.microsoft.com/office/drawing/2014/main" id="{7F204DAE-695D-644B-A28A-E0731985C0FD}"/>
              </a:ext>
            </a:extLst>
          </p:cNvPr>
          <p:cNvCxnSpPr>
            <a:cxnSpLocks/>
          </p:cNvCxnSpPr>
          <p:nvPr/>
        </p:nvCxnSpPr>
        <p:spPr>
          <a:xfrm flipV="1">
            <a:off x="672789" y="3661396"/>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449E14DC-C9DB-A640-8FE6-34F79C71A446}"/>
              </a:ext>
            </a:extLst>
          </p:cNvPr>
          <p:cNvSpPr/>
          <p:nvPr/>
        </p:nvSpPr>
        <p:spPr>
          <a:xfrm>
            <a:off x="597633" y="367382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4" name="Diagram 23">
            <a:extLst>
              <a:ext uri="{FF2B5EF4-FFF2-40B4-BE49-F238E27FC236}">
                <a16:creationId xmlns:a16="http://schemas.microsoft.com/office/drawing/2014/main" id="{440FDFED-0238-4443-906F-E95319144991}"/>
              </a:ext>
            </a:extLst>
          </p:cNvPr>
          <p:cNvGraphicFramePr>
            <a:graphicFrameLocks/>
          </p:cNvGraphicFramePr>
          <p:nvPr/>
        </p:nvGraphicFramePr>
        <p:xfrm>
          <a:off x="542702" y="3997387"/>
          <a:ext cx="5149850" cy="2745277"/>
        </p:xfrm>
        <a:graphic>
          <a:graphicData uri="http://schemas.openxmlformats.org/drawingml/2006/chart">
            <c:chart xmlns:c="http://schemas.openxmlformats.org/drawingml/2006/chart" xmlns:r="http://schemas.openxmlformats.org/officeDocument/2006/relationships" r:id="rId4"/>
          </a:graphicData>
        </a:graphic>
      </p:graphicFrame>
      <p:sp>
        <p:nvSpPr>
          <p:cNvPr id="34" name="Rektangel 33">
            <a:extLst>
              <a:ext uri="{FF2B5EF4-FFF2-40B4-BE49-F238E27FC236}">
                <a16:creationId xmlns:a16="http://schemas.microsoft.com/office/drawing/2014/main" id="{9A1F46C5-B8D8-FF42-96C5-E089422A337E}"/>
              </a:ext>
            </a:extLst>
          </p:cNvPr>
          <p:cNvSpPr/>
          <p:nvPr/>
        </p:nvSpPr>
        <p:spPr>
          <a:xfrm>
            <a:off x="6536411" y="3634533"/>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10.4: ”Jeg har i flere år vidst, hvad jeg ville” opdelt på køn</a:t>
            </a:r>
          </a:p>
        </p:txBody>
      </p:sp>
      <p:cxnSp>
        <p:nvCxnSpPr>
          <p:cNvPr id="35" name="Lige forbindelse 34">
            <a:extLst>
              <a:ext uri="{FF2B5EF4-FFF2-40B4-BE49-F238E27FC236}">
                <a16:creationId xmlns:a16="http://schemas.microsoft.com/office/drawing/2014/main" id="{685D63F9-1E5B-FD49-8C07-8CF896A010C2}"/>
              </a:ext>
            </a:extLst>
          </p:cNvPr>
          <p:cNvCxnSpPr>
            <a:cxnSpLocks/>
          </p:cNvCxnSpPr>
          <p:nvPr/>
        </p:nvCxnSpPr>
        <p:spPr>
          <a:xfrm flipV="1">
            <a:off x="6583549" y="4054060"/>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36" name="Rektangel 35">
            <a:extLst>
              <a:ext uri="{FF2B5EF4-FFF2-40B4-BE49-F238E27FC236}">
                <a16:creationId xmlns:a16="http://schemas.microsoft.com/office/drawing/2014/main" id="{80407970-8DBB-6E47-8624-12AE4FA0B062}"/>
              </a:ext>
            </a:extLst>
          </p:cNvPr>
          <p:cNvSpPr/>
          <p:nvPr/>
        </p:nvSpPr>
        <p:spPr>
          <a:xfrm>
            <a:off x="6536410" y="406917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Mænd (235), kvinder (66)</a:t>
            </a:r>
          </a:p>
        </p:txBody>
      </p:sp>
      <p:sp>
        <p:nvSpPr>
          <p:cNvPr id="37" name="Rektangel 36">
            <a:extLst>
              <a:ext uri="{FF2B5EF4-FFF2-40B4-BE49-F238E27FC236}">
                <a16:creationId xmlns:a16="http://schemas.microsoft.com/office/drawing/2014/main" id="{B05C3EEF-FD7C-6B4D-8144-C5C2C9AB9D97}"/>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Flere mænd end kvinder har angivet, at de i flere år har vidst, hvad de ville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Udover variationen mellem de førnævnte tre respondentgrupper (nuværende elever, dimittender og frafaldne elever), adskiller </a:t>
            </a:r>
            <a:r>
              <a:rPr kumimoji="0" lang="da-DK" sz="1100" b="0" i="0" u="none" strike="noStrike" kern="1200" cap="none" spc="0" normalizeH="0" baseline="0" noProof="0" dirty="0" err="1">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afklaretheden</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sig markant mellem køn. 48 pct. af de mandlige respondenter angiver at være meget enige eller enige i længe at have vidst, hvad de ville, mens dette kun gør sig gældende for 23 pct. af de kvindelige respondenter. Blandt respondenter, der er meget uenige eller uenige i udsagnet, udgør det 32 pct. af de mandlige respondenter og 47 pct. af de kvindelige respondenter.</a:t>
            </a:r>
          </a:p>
        </p:txBody>
      </p:sp>
      <p:graphicFrame>
        <p:nvGraphicFramePr>
          <p:cNvPr id="38" name="Diagram 37">
            <a:extLst>
              <a:ext uri="{FF2B5EF4-FFF2-40B4-BE49-F238E27FC236}">
                <a16:creationId xmlns:a16="http://schemas.microsoft.com/office/drawing/2014/main" id="{A8776B7C-7255-2744-8A7E-CE0DC334984D}"/>
              </a:ext>
            </a:extLst>
          </p:cNvPr>
          <p:cNvGraphicFramePr>
            <a:graphicFrameLocks/>
          </p:cNvGraphicFramePr>
          <p:nvPr/>
        </p:nvGraphicFramePr>
        <p:xfrm>
          <a:off x="6528619" y="4317486"/>
          <a:ext cx="5149850" cy="21933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92927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En stor andel af eleverne kender nogen, som er glade for deres arbejde i branchen</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Figur 10.5 indikerer, at der generelt er en stor andel af respondenterne på tværs af nuværende elever, dimittender og frafaldne elever, der er meget enige eller enige i udsagnet om, at de kender nogen, der er glade for deres arbejde inden for samme uddannelse. 75 pct. af de nuværende elever og 82 pct. af dimittenderne er meget enige eller enige, mens dette gør sig gældende for 55 pct. af de frafaldne elever. Dette kommer også til udtryk i de kvalitative interviews, hvor flere giver udtryk for følgende:</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”Min far har kørt lastbil, og der var jeg tit med ham ude. Også efter jeg blev ældre, havde jeg kammarater med. Ud og opleve naturen og være sig selv. Store maskiner og gejl”. </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 uddannelsessammenhænge er det ikke noget nyt, at det at kunne spejle sig i nogen, der tidligere har udvist tilfredshed med uddannelsen eller efterfølgende jobs, er er en væsentlig faktor. Ikke desto mindre hænger tendensen fra figuren sammen med de interviewede eksperters pointe om vigtigheden af, at elever og kommende  elever skal præsenteres for folk på uddannelsen, de kan spejle sig i. Dette kan have en stor betydning i forhold til at udvide uddannelsens målgruppe ved at inspirere personer, der ikke nødvendigvis har rollemodeller i egen omgangskreds med en relation til branchen, til at vælge - og i sidste ende gennemføre – uddannelsen.</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Omgangskreds, rollemodeller og uddannelsesvalg</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10: Uddannelsernes fremtidsperspektiv</a:t>
            </a:r>
          </a:p>
        </p:txBody>
      </p:sp>
      <p:sp>
        <p:nvSpPr>
          <p:cNvPr id="15" name="Rektangel 14">
            <a:extLst>
              <a:ext uri="{FF2B5EF4-FFF2-40B4-BE49-F238E27FC236}">
                <a16:creationId xmlns:a16="http://schemas.microsoft.com/office/drawing/2014/main" id="{2B273102-B3AF-7946-BCBD-1FBD7006E201}"/>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r>
              <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Figur 10.5: Jeg kender nogen, som er glade for deres arbejde inden for min uddannelse</a:t>
            </a:r>
          </a:p>
        </p:txBody>
      </p:sp>
      <p:cxnSp>
        <p:nvCxnSpPr>
          <p:cNvPr id="21" name="Lige forbindelse 20">
            <a:extLst>
              <a:ext uri="{FF2B5EF4-FFF2-40B4-BE49-F238E27FC236}">
                <a16:creationId xmlns:a16="http://schemas.microsoft.com/office/drawing/2014/main" id="{7F204DAE-695D-644B-A28A-E0731985C0FD}"/>
              </a:ext>
            </a:extLst>
          </p:cNvPr>
          <p:cNvCxnSpPr>
            <a:cxnSpLocks/>
          </p:cNvCxnSpPr>
          <p:nvPr/>
        </p:nvCxnSpPr>
        <p:spPr>
          <a:xfrm flipV="1">
            <a:off x="6603774" y="1743456"/>
            <a:ext cx="5039989" cy="12428"/>
          </a:xfrm>
          <a:prstGeom prst="line">
            <a:avLst/>
          </a:prstGeom>
        </p:spPr>
        <p:style>
          <a:lnRef idx="1">
            <a:schemeClr val="dk1"/>
          </a:lnRef>
          <a:fillRef idx="0">
            <a:schemeClr val="dk1"/>
          </a:fillRef>
          <a:effectRef idx="0">
            <a:schemeClr val="dk1"/>
          </a:effectRef>
          <a:fontRef idx="minor">
            <a:schemeClr val="tx1"/>
          </a:fontRef>
        </p:style>
      </p:cxnSp>
      <p:sp>
        <p:nvSpPr>
          <p:cNvPr id="22" name="Rektangel 21">
            <a:extLst>
              <a:ext uri="{FF2B5EF4-FFF2-40B4-BE49-F238E27FC236}">
                <a16:creationId xmlns:a16="http://schemas.microsoft.com/office/drawing/2014/main" id="{449E14DC-C9DB-A640-8FE6-34F79C71A446}"/>
              </a:ext>
            </a:extLst>
          </p:cNvPr>
          <p:cNvSpPr/>
          <p:nvPr/>
        </p:nvSpPr>
        <p:spPr>
          <a:xfrm>
            <a:off x="6528618" y="1755884"/>
            <a:ext cx="5039989" cy="2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Nuværende elever (198), dimittender (87), frafaldne elever (22) </a:t>
            </a:r>
          </a:p>
        </p:txBody>
      </p:sp>
      <p:graphicFrame>
        <p:nvGraphicFramePr>
          <p:cNvPr id="23" name="Diagram 22">
            <a:extLst>
              <a:ext uri="{FF2B5EF4-FFF2-40B4-BE49-F238E27FC236}">
                <a16:creationId xmlns:a16="http://schemas.microsoft.com/office/drawing/2014/main" id="{F837BD36-7EEC-AC4F-B53E-961A9AC4EA7B}"/>
              </a:ext>
            </a:extLst>
          </p:cNvPr>
          <p:cNvGraphicFramePr>
            <a:graphicFrameLocks/>
          </p:cNvGraphicFramePr>
          <p:nvPr/>
        </p:nvGraphicFramePr>
        <p:xfrm>
          <a:off x="6528618" y="2492375"/>
          <a:ext cx="5112520" cy="3924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9147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BILAG</a:t>
            </a: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Litteraturliste</a:t>
            </a: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1634198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36394"/>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Aarkrog, Vibe (2020). The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standing</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and status of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education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and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training</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in Denmark, Journal of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Education &amp; Training, 72:2, 170-188 </a:t>
            </a: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AKF (2009). Udarbejdet af: Torben Pilegaard Jensen, Leif Husted, Anen Katrine Kamstrup, Søren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Haselmann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og Sebastian Møller Daugaard. Unges frafald på erhvervsskolerne. Hvad gør de ”gode skoler”: 7-28</a:t>
            </a: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Bang, Sixten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Wie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(2014). Notat om fastholdelse på erhvervsuddannelsesinstitutionerne. Hvad ved vi fra forskningen om frafald og fastholdelse på de danske erhvervsuddannelsesinstitutioner. </a:t>
            </a: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Brown, Rikke, Arnt Louw Vestergaard, Noemi Katznelson (2011). Ungdom på erhvervsuddannelserne. Delrapport om valg, elever, læring og fælleskaber. Center for Ungdomsforskning (CEFU). 1. udgave: 1-83</a:t>
            </a:r>
          </a:p>
          <a:p>
            <a:pPr marL="0" marR="0" lvl="0" indent="0" algn="just" defTabSz="914400" rtl="0" eaLnBrk="1" fontAlgn="t" latinLnBrk="0" hangingPunct="1">
              <a:lnSpc>
                <a:spcPct val="100000"/>
              </a:lnSpc>
              <a:spcBef>
                <a:spcPts val="0"/>
              </a:spcBef>
              <a:spcAft>
                <a:spcPts val="0"/>
              </a:spcAft>
              <a:buClrTx/>
              <a:buSzTx/>
              <a:buFontTx/>
              <a:buNone/>
              <a:tabLs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Dyssegaard, C.B., de Hemmer Egeberg, J., Steenberg, K.,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Tiftikci</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N. &amp; Vestergaard, S. (2014) Forskningskortlægning af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håndterbare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forhold til gavn for fastholdelse, øget optag og forbedrede resultater i erhvervsuddannelserne. København: Institut for Uddannelse og Pædagogik, Aarhus Universitet. </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Helms, Christian, Klaus Nielsen (2013). Frafald på erhvervsuddannelserne – mod en mere nuanceret forståelse.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Utbildning</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&amp;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Lärande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2013, vol. 7 (1):14-31 </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Ingholt, Liselotte, Betina Bang Sørensen, Susan Andersen, Line Zinckernagel, Teresa Friis-Holmberg, Vibeke Asmussen Frank, Christiane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Stock</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Tine Tjørnhøj-Thomasen, Morten Hulvej Rod (2015). How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can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we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strengthen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students’ social relations in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order</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to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reduce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school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dropout? An intervention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development</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study</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within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four</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Danish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schools</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1-13</a:t>
            </a:r>
          </a:p>
          <a:p>
            <a:pPr lvl="0" algn="just" fontAlgn="t">
              <a:defRPr/>
            </a:pPr>
            <a:endParaRPr lang="da-DK" sz="1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da-DK" sz="1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Litteraturliste</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11: Litteraturliste</a:t>
            </a:r>
          </a:p>
        </p:txBody>
      </p:sp>
      <p:sp>
        <p:nvSpPr>
          <p:cNvPr id="15" name="Rektangel 14">
            <a:extLst>
              <a:ext uri="{FF2B5EF4-FFF2-40B4-BE49-F238E27FC236}">
                <a16:creationId xmlns:a16="http://schemas.microsoft.com/office/drawing/2014/main" id="{2B273102-B3AF-7946-BCBD-1FBD7006E201}"/>
              </a:ext>
            </a:extLst>
          </p:cNvPr>
          <p:cNvSpPr/>
          <p:nvPr/>
        </p:nvSpPr>
        <p:spPr>
          <a:xfrm>
            <a:off x="6528619" y="1353997"/>
            <a:ext cx="5039989" cy="47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Verdana" panose="020B0604030504040204" pitchFamily="34" charset="0"/>
                <a:ea typeface="Verdana" panose="020B0604030504040204" pitchFamily="34" charset="0"/>
                <a:cs typeface="Verdana" panose="020B0604030504040204" pitchFamily="34" charset="0"/>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kstfelt 1">
            <a:extLst>
              <a:ext uri="{FF2B5EF4-FFF2-40B4-BE49-F238E27FC236}">
                <a16:creationId xmlns:a16="http://schemas.microsoft.com/office/drawing/2014/main" id="{28C7501C-4B9E-D24C-8FA0-6BFC8787BDA8}"/>
              </a:ext>
            </a:extLst>
          </p:cNvPr>
          <p:cNvSpPr txBox="1"/>
          <p:nvPr/>
        </p:nvSpPr>
        <p:spPr>
          <a:xfrm>
            <a:off x="6528619" y="1353997"/>
            <a:ext cx="5230762" cy="5016758"/>
          </a:xfrm>
          <a:prstGeom prst="rect">
            <a:avLst/>
          </a:prstGeom>
          <a:noFill/>
        </p:spPr>
        <p:txBody>
          <a:bodyPr wrap="square" rtlCol="0">
            <a:spAutoFit/>
          </a:bodyPr>
          <a:lstStyle/>
          <a:p>
            <a:pPr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Katznelson, Noemi (2014). Eleverne og individuelle støtteordninger på erhvervsuddannelserne. I T. Størner, &amp; K. H. Sørensen, Elever i erhvervsuddannelserne. København: Forfatterne og Munksgaard. </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Larsen, L., &amp;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Thunqvist</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D. P. (2018). Balancing the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esteem</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of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education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and social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inclusion</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in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four</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Nordic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countries</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In C. Helms Jørgensen, O. J. Olsen, &amp; D. Persson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Thunquist</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(Eds.), </a:t>
            </a:r>
            <a:r>
              <a:rPr lang="da-DK" sz="1000" i="1"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i="1" dirty="0">
                <a:solidFill>
                  <a:srgbClr val="595959"/>
                </a:solidFill>
                <a:latin typeface="Verdana" panose="020B0604030504040204" pitchFamily="34" charset="0"/>
                <a:ea typeface="Verdana" panose="020B0604030504040204" pitchFamily="34" charset="0"/>
                <a:cs typeface="Verdana" panose="020B0604030504040204" pitchFamily="34" charset="0"/>
              </a:rPr>
              <a:t> Education in the Nordic </a:t>
            </a:r>
            <a:r>
              <a:rPr lang="da-DK" sz="1000" i="1" dirty="0" err="1">
                <a:solidFill>
                  <a:srgbClr val="595959"/>
                </a:solidFill>
                <a:latin typeface="Verdana" panose="020B0604030504040204" pitchFamily="34" charset="0"/>
                <a:ea typeface="Verdana" panose="020B0604030504040204" pitchFamily="34" charset="0"/>
                <a:cs typeface="Verdana" panose="020B0604030504040204" pitchFamily="34" charset="0"/>
              </a:rPr>
              <a:t>Countries</a:t>
            </a:r>
            <a:r>
              <a:rPr lang="da-DK" sz="1000" i="1" dirty="0">
                <a:solidFill>
                  <a:srgbClr val="595959"/>
                </a:solidFill>
                <a:latin typeface="Verdana" panose="020B0604030504040204" pitchFamily="34" charset="0"/>
                <a:ea typeface="Verdana" panose="020B0604030504040204" pitchFamily="34" charset="0"/>
                <a:cs typeface="Verdana" panose="020B0604030504040204" pitchFamily="34" charset="0"/>
              </a:rPr>
              <a:t>: Learning from </a:t>
            </a:r>
            <a:r>
              <a:rPr lang="da-DK" sz="1000" i="1" dirty="0" err="1">
                <a:solidFill>
                  <a:srgbClr val="595959"/>
                </a:solidFill>
                <a:latin typeface="Verdana" panose="020B0604030504040204" pitchFamily="34" charset="0"/>
                <a:ea typeface="Verdana" panose="020B0604030504040204" pitchFamily="34" charset="0"/>
                <a:cs typeface="Verdana" panose="020B0604030504040204" pitchFamily="34" charset="0"/>
              </a:rPr>
              <a:t>Diversity</a:t>
            </a:r>
            <a:r>
              <a:rPr lang="da-DK" sz="1000" i="1"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pp</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74-95).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Routledge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Routledge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Research in International and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Comparative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Education Vol. 1 No. 5. </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Louw, Arnt Vestergaard, Noemi Katznelson (2015).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Paradoxes</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in Danish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Education and Training. Nordic Studies in Education.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35 (2): 116-132</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Nielsen, Klaus, Christian Helms Jørgensen, Peter Koudahl, Martin D. Munk, Torben Pilegaard Jensen, Lene Tanggaard Pedersen, Lisbeth Grønborg, Louise Hvitved, Lene Ingemann, Charlotte Jonasson, Lena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Lippke</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(2013). Slutrapport: Erhvervsskoleelever i det danske erhvervsuddannelsessystem: 1-27</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Nielsen, K. T. P., Louw, A., &amp; Katznelson, N. (2021). </a:t>
            </a:r>
            <a:r>
              <a:rPr lang="da-DK" sz="1000" i="1" dirty="0">
                <a:solidFill>
                  <a:srgbClr val="595959"/>
                </a:solidFill>
                <a:latin typeface="Verdana" panose="020B0604030504040204" pitchFamily="34" charset="0"/>
                <a:ea typeface="Verdana" panose="020B0604030504040204" pitchFamily="34" charset="0"/>
                <a:cs typeface="Verdana" panose="020B0604030504040204" pitchFamily="34" charset="0"/>
              </a:rPr>
              <a:t>Plads til at lære – på lærepladsen: Dannelse i mødet mellem unge og arbejdsmarkedet (CEFU 2021)</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(1 udg.) Aalborg Universitetsforlag. Ungdomsliv Nr. 11 </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Undervisningsministeriet (2018). Frafald og fuldførelse på erhvervsuddannelserne. </a:t>
            </a:r>
          </a:p>
          <a:p>
            <a:pPr lvl="0" algn="just" fontAlgn="t">
              <a:defRPr/>
            </a:pPr>
            <a:endPar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lvl="0" algn="just" fontAlgn="t">
              <a:defRPr/>
            </a:pP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Wahlgren, Bjarne, Vibe Aarkrog, Kristina Mariager-Anderson, Susanne Gottlieb, Christian H. Larsen (2018). Unge voksnes beslutningsprocesser i relation til frafald: En empirisk undersøgelse blandt unge voksne i erhvervs-og almen voksenuddannelse. Nordic Journal of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Vocational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Education and Training, 2018, </a:t>
            </a:r>
            <a:r>
              <a:rPr lang="da-DK" sz="1000" dirty="0" err="1">
                <a:solidFill>
                  <a:srgbClr val="595959"/>
                </a:solidFill>
                <a:latin typeface="Verdana" panose="020B0604030504040204" pitchFamily="34" charset="0"/>
                <a:ea typeface="Verdana" panose="020B0604030504040204" pitchFamily="34" charset="0"/>
                <a:cs typeface="Verdana" panose="020B0604030504040204" pitchFamily="34" charset="0"/>
              </a:rPr>
              <a:t>Vol</a:t>
            </a:r>
            <a:r>
              <a:rPr lang="da-DK" sz="1000" dirty="0">
                <a:solidFill>
                  <a:srgbClr val="595959"/>
                </a:solidFill>
                <a:latin typeface="Verdana" panose="020B0604030504040204" pitchFamily="34" charset="0"/>
                <a:ea typeface="Verdana" panose="020B0604030504040204" pitchFamily="34" charset="0"/>
                <a:cs typeface="Verdana" panose="020B0604030504040204" pitchFamily="34" charset="0"/>
              </a:rPr>
              <a:t> 8 (1). 98-113</a:t>
            </a:r>
          </a:p>
        </p:txBody>
      </p:sp>
    </p:spTree>
    <p:extLst>
      <p:ext uri="{BB962C8B-B14F-4D97-AF65-F5344CB8AC3E}">
        <p14:creationId xmlns:p14="http://schemas.microsoft.com/office/powerpoint/2010/main" val="648113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51CDCB-8C16-5946-B699-D4D9831EDB58}"/>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Bagside</a:t>
            </a:r>
            <a:endParaRPr kumimoji="0" lang="da-DK"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Rektangel 9">
            <a:extLst>
              <a:ext uri="{FF2B5EF4-FFF2-40B4-BE49-F238E27FC236}">
                <a16:creationId xmlns:a16="http://schemas.microsoft.com/office/drawing/2014/main" id="{68389161-0747-A74A-BAA5-B2181AB95A89}"/>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6">
            <a:extLst>
              <a:ext uri="{FF2B5EF4-FFF2-40B4-BE49-F238E27FC236}">
                <a16:creationId xmlns:a16="http://schemas.microsoft.com/office/drawing/2014/main" id="{01216153-FA83-C741-B6A0-5D08FBF4A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Tree>
    <p:extLst>
      <p:ext uri="{BB962C8B-B14F-4D97-AF65-F5344CB8AC3E}">
        <p14:creationId xmlns:p14="http://schemas.microsoft.com/office/powerpoint/2010/main" val="408515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Lærepladsforløbet set fra flere vinkler</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En læreplads er afgørende og kan være svær at få</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For at eleven kan starte på uddannelsens hovedforløb, skal vedkommende have en læreplads. Her viser frafaldsundersøgelsen blandt nuværende elever, dimittender og frafaldne elever, at det særligt er de frafaldne elever samt kvindelige elever, der oplever, at det er svært at finde en læreplads. En måde hvorpå skolerne kan understøtte eleverne i jagten på lærepladsen er ved at tilbyde mere og bedre hjælp til ansøgning, samtaleforberedelse samt have en særlig opmærksomhed på kvindelige elever.</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Elevernes oplevelser af deres læreplads varierer fra meget tilfredsstillende til lav læring, dårlig behandling og stort pres</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Eleverne udtrykker forskellige oplevelser med deres lærepladsforløb. Nogle elever oplever, at forløbet levede op til deres forventninger, samt at oplæringen var god og virksomheden var fleksibel. Omvendt er der andre elever, der peger på manglende oplæring og dårlig behandling i virksomheden. Også undervisere påpeger, at elever til tider giver udtryk for, at virksomhederne presser dem for hårdt, når de er i lære. </a:t>
            </a:r>
            <a:endParaRPr kumimoji="0" lang="da-DK" sz="1100" b="1"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1" i="1"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1"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Virksomhederne er i vid udstrækning tilfredse med eleverne, men kender til dårlig arbejdsmentalitet</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82 pct. af  de adspurgte virksomheder tilkendegiver, at de alt i alt har været meget tilfredse eller tilfredse med at have lærlinge. På trods af en overordnet høj grad af tilfredshed, peger størstedelen af virksomhederne også på oplevede udfordringer ved at tage lærlinge. Virksomhederne peger her bl.a. på udfordringer med lærlinges arbejdsmentalitet, mobilbrug og for sent fremmøde.</a:t>
            </a: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Hovedkonklusioner</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Praksisnær undervisning skal prioriteres</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Undersøgelsen viser, at en praksisnær- og anvendelsesorienteret undervisning har den effekt, at eleverne er mere deltagende og motiverede for at lære. Det er derfor rigtig positivt, at hhv. 70 pct. af de nuværende elever og 66 pct. af dimittenderne er meget enige eller enige i, at undervisningen er/var tæt forbundet med praksis. Kun 39 pct. af de frafaldne elever er enige i dette. Frafaldne elever påpeger også netop, at en praksisfjern undervisning giver lav motivation for at lære.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Differentieret undervisning der møder elevernes niveau</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 adspurgte elever efterspørger en differentieret undervisning. Under den afholdte idé- og udviklingsworkshop med nuværende elever og dimittender blev det fremhævet, hvordan det er demotiverende, når der undervises efter laveste fællesnævner. Et fokuspunkt blandt underviserne bør derfor være at have flere fagligt relevante opgaver til de stærkeste elever, således at man undgår, at disse sidder med følelsen af at spilde tiden i undervisningen. </a:t>
            </a:r>
            <a:r>
              <a:rPr lang="da-DK" sz="1100" dirty="0">
                <a:solidFill>
                  <a:srgbClr val="595959"/>
                </a:solidFill>
                <a:latin typeface="Verdana" panose="020B0604030504040204" pitchFamily="34" charset="0"/>
                <a:ea typeface="Verdana" panose="020B0604030504040204" pitchFamily="34" charset="0"/>
                <a:cs typeface="Verdana" panose="020B0604030504040204" pitchFamily="34" charset="0"/>
              </a:rPr>
              <a:t>Samtidig vil underviserne med en differentieret undervisningsmetode kunne møde de fagligt svage elever på det niveau, de befinder sig på.</a:t>
            </a: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2: Hovedkonklusioner</a:t>
            </a:r>
          </a:p>
        </p:txBody>
      </p:sp>
    </p:spTree>
    <p:extLst>
      <p:ext uri="{BB962C8B-B14F-4D97-AF65-F5344CB8AC3E}">
        <p14:creationId xmlns:p14="http://schemas.microsoft.com/office/powerpoint/2010/main" val="340085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096885"/>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1A4B60"/>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9B87D898-8869-2C47-8907-DFB1CA3A2D90}"/>
              </a:ext>
            </a:extLst>
          </p:cNvPr>
          <p:cNvSpPr/>
          <p:nvPr/>
        </p:nvSpPr>
        <p:spPr>
          <a:xfrm>
            <a:off x="623392"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En mandsdomineret kultur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 kvindelige elever, som starter på vejgodstransportuddannelsen og lager-og terminaluddannelsen har ofte en relation til branchen i forvejen via familie eller nære bekendte. Flere af de kvindelige frafaldne elever påpeger, hvordan der på uddannelserne hersker en mandsdomineret kultur. Dette kommer til udtryk ved, at der er undervisere og mandlige elever, som ytrer eller signalerer, at kvinder ikke hører til på uddannelserne. Samtidig hersker der generelt set en hård tone, hvilket stiller store krav til elevernes robusthed. For at tiltrække flere kvindelige elever på uddannelserne er det afgørende, at man sætter hårdt ind over for diskriminerende toner og oplevelser med diskriminerende adfærd rettet mod de kvindelige elever, og at man i det hele taget arbejder med forståelsen og opfattelsen af brancherne som ”mande-brancher”.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Et varierende socialt behov og fysiske rammer, der i mere eller mindre grad understøtter elevernes samvær</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 fysiske rammer har stor betydning for niveauet af social aktivitet på skolerne. Åbne fællesarealer og sofaområder fremfor lange kolde gange inviterer i højere grad eleverne til socialt samvær, hvilket er en vigtig faktor for fastholdelse af eleverne. Dog er der stor variation i elevernes sociale behov og forventninger, hvilket eksempelvis illustreres ved, at 26 pct. af dimittenderne savnede flere sociale arrangementer på skolen, mens 27 pct. ikke savnede flere sociale arrangementer.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371222-8F63-400B-B275-E14F1A0F930A}" type="slidenum">
              <a:rPr kumimoji="0" lang="da-DK" sz="1100" b="0" i="0" u="none" strike="noStrike" kern="1200" cap="none" spc="0" normalizeH="0" baseline="0" noProof="0" smtClean="0">
                <a:ln>
                  <a:noFill/>
                </a:ln>
                <a:solidFill>
                  <a:srgbClr val="000000">
                    <a:lumMod val="75000"/>
                    <a:lumOff val="25000"/>
                  </a:srgbClr>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da-DK" sz="1100" b="0" i="0" u="none" strike="noStrike" kern="1200" cap="none" spc="0" normalizeH="0" baseline="0" noProof="0" dirty="0">
              <a:ln>
                <a:noFill/>
              </a:ln>
              <a:solidFill>
                <a:srgbClr val="000000">
                  <a:lumMod val="75000"/>
                  <a:lumOff val="25000"/>
                </a:srgbClr>
              </a:solidFill>
              <a:effectLst/>
              <a:uLnTx/>
              <a:uFillTx/>
              <a:latin typeface="Verdana" charset="0"/>
              <a:ea typeface="Verdana" charset="0"/>
              <a:cs typeface="Verdana" charset="0"/>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4B60"/>
                </a:solidFill>
                <a:effectLst/>
                <a:uLnTx/>
                <a:uFillTx/>
                <a:latin typeface="Verdana" charset="0"/>
                <a:ea typeface="Verdana" charset="0"/>
                <a:cs typeface="Verdana" charset="0"/>
              </a:rPr>
              <a:t>Hovedkonklusioner</a:t>
            </a:r>
            <a:endParaRPr kumimoji="0" lang="da-DK" sz="2400" b="0"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Lige forbindelse 16">
            <a:extLst>
              <a:ext uri="{FF2B5EF4-FFF2-40B4-BE49-F238E27FC236}">
                <a16:creationId xmlns:a16="http://schemas.microsoft.com/office/drawing/2014/main" id="{1B8FB2A6-F66D-7A41-B4B4-07776B026AC5}"/>
              </a:ext>
            </a:extLst>
          </p:cNvPr>
          <p:cNvCxnSpPr>
            <a:cxnSpLocks/>
          </p:cNvCxnSpPr>
          <p:nvPr/>
        </p:nvCxnSpPr>
        <p:spPr>
          <a:xfrm>
            <a:off x="6096000" y="1653436"/>
            <a:ext cx="0" cy="4622104"/>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70E5F677-912A-CD45-97EC-F3429EEFE3B5}"/>
              </a:ext>
            </a:extLst>
          </p:cNvPr>
          <p:cNvSpPr/>
          <p:nvPr/>
        </p:nvSpPr>
        <p:spPr>
          <a:xfrm>
            <a:off x="6528619" y="1353997"/>
            <a:ext cx="5039989" cy="476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4B60"/>
                </a:solidFill>
                <a:effectLst/>
                <a:uLnTx/>
                <a:uFillTx/>
                <a:latin typeface="Verdana" panose="020B0604030504040204" pitchFamily="34" charset="0"/>
                <a:ea typeface="Verdana" panose="020B0604030504040204" pitchFamily="34" charset="0"/>
                <a:cs typeface="Verdana" panose="020B0604030504040204" pitchFamily="34" charset="0"/>
              </a:rPr>
              <a:t>Elevernes uddannelsesvalg</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Flere af de interviewede undervisere vurderer, at ca. 3 ud af 4 elever vælger uddannelserne, fordi de ikke ved, hvad de ellers vil. Det er således et mindretal som, </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ifølge undervisere, virker afklarede i forhold til deres valg af uddannelse. Blandt de frafaldne elever er det 50 pct., som oplyser, at de </a:t>
            </a:r>
            <a:r>
              <a:rPr kumimoji="0" lang="da-DK" sz="1100" b="0" i="1"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ikke</a:t>
            </a:r>
            <a:r>
              <a:rPr kumimoji="0" lang="da-DK" sz="1100" b="0"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rPr>
              <a:t> ”…i flere år har vidst, hvad de ville”, mens det blandt dimittenderne og nuværende elever er hhv. er 23 pct. og 44 pct., der ikke har været afklarede. </a:t>
            </a:r>
            <a:r>
              <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Dette vidner om, at der er behov for en større afklaring af uddannelsesvalg hos eleverne inden uddannelsesstart. Her er det særligt i grundskolen, andre uddannelsesinstitutioner, uddannelsesvejledningsfunktioner, jobcentre mm., der kan give eleven viden om- og introduktion til uddannelsen, før den påbegyndes.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KAPITEL 2: Hovedkonklusioner</a:t>
            </a:r>
          </a:p>
        </p:txBody>
      </p:sp>
    </p:spTree>
    <p:extLst>
      <p:ext uri="{BB962C8B-B14F-4D97-AF65-F5344CB8AC3E}">
        <p14:creationId xmlns:p14="http://schemas.microsoft.com/office/powerpoint/2010/main" val="2622228844"/>
      </p:ext>
    </p:extLst>
  </p:cSld>
  <p:clrMapOvr>
    <a:masterClrMapping/>
  </p:clrMapOvr>
</p:sld>
</file>

<file path=ppt/theme/theme1.xml><?xml version="1.0" encoding="utf-8"?>
<a:theme xmlns:a="http://schemas.openxmlformats.org/drawingml/2006/main" name="MB PPT">
  <a:themeElements>
    <a:clrScheme name="MB PPT">
      <a:dk1>
        <a:srgbClr val="000000"/>
      </a:dk1>
      <a:lt1>
        <a:srgbClr val="FFFFFF"/>
      </a:lt1>
      <a:dk2>
        <a:srgbClr val="333333"/>
      </a:dk2>
      <a:lt2>
        <a:srgbClr val="E7E6E6"/>
      </a:lt2>
      <a:accent1>
        <a:srgbClr val="004B60"/>
      </a:accent1>
      <a:accent2>
        <a:srgbClr val="DC285C"/>
      </a:accent2>
      <a:accent3>
        <a:srgbClr val="FDF276"/>
      </a:accent3>
      <a:accent4>
        <a:srgbClr val="2C90CF"/>
      </a:accent4>
      <a:accent5>
        <a:srgbClr val="28A68D"/>
      </a:accent5>
      <a:accent6>
        <a:srgbClr val="F68B28"/>
      </a:accent6>
      <a:hlink>
        <a:srgbClr val="DB275C"/>
      </a:hlink>
      <a:folHlink>
        <a:srgbClr val="DB275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37785</TotalTime>
  <Words>20795</Words>
  <Application>Microsoft Office PowerPoint</Application>
  <PresentationFormat>Widescreen</PresentationFormat>
  <Paragraphs>1646</Paragraphs>
  <Slides>78</Slides>
  <Notes>78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78</vt:i4>
      </vt:variant>
    </vt:vector>
  </HeadingPairs>
  <TitlesOfParts>
    <vt:vector size="83" baseType="lpstr">
      <vt:lpstr>Arial</vt:lpstr>
      <vt:lpstr>Calibri</vt:lpstr>
      <vt:lpstr>Verdana</vt:lpstr>
      <vt:lpstr>Wingdings</vt:lpstr>
      <vt:lpstr>MB PPT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Forside</dc:title>
  <dc:creator>Sille Lange</dc:creator>
  <cp:lastModifiedBy>Christina Mie Pedersen</cp:lastModifiedBy>
  <cp:revision>1405</cp:revision>
  <dcterms:created xsi:type="dcterms:W3CDTF">2021-02-25T09:27:00Z</dcterms:created>
  <dcterms:modified xsi:type="dcterms:W3CDTF">2021-12-08T13:05:55Z</dcterms:modified>
</cp:coreProperties>
</file>