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8" r:id="rId4"/>
    <p:sldId id="256" r:id="rId5"/>
    <p:sldId id="261" r:id="rId6"/>
    <p:sldId id="260" r:id="rId7"/>
    <p:sldId id="262" r:id="rId8"/>
    <p:sldId id="267" r:id="rId9"/>
    <p:sldId id="263" r:id="rId10"/>
    <p:sldId id="265" r:id="rId11"/>
    <p:sldId id="266" r:id="rId12"/>
  </p:sldIdLst>
  <p:sldSz cx="12192000" cy="6858000"/>
  <p:notesSz cx="6724650" cy="97742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596" cy="490678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8469" y="0"/>
            <a:ext cx="2914595" cy="490678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032C982E-7860-4F46-9DCB-071FB1B1AD70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2375"/>
            <a:ext cx="5861050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1990" y="4703901"/>
            <a:ext cx="5380671" cy="3848360"/>
          </a:xfrm>
          <a:prstGeom prst="rect">
            <a:avLst/>
          </a:prstGeom>
        </p:spPr>
        <p:txBody>
          <a:bodyPr vert="horz" lIns="90864" tIns="45432" rIns="90864" bIns="45432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283560"/>
            <a:ext cx="2914596" cy="490678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08469" y="9283560"/>
            <a:ext cx="2914595" cy="490678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050A8004-A1F8-4097-A50A-F24AE41B6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1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8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0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33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7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90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93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0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2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70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2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0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5477-2000-4FEE-9AEE-9DD0E499CF7C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50F1-ADBA-4C25-8EAE-27EF27260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8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3564" y="1122362"/>
            <a:ext cx="5763491" cy="1934873"/>
          </a:xfrm>
        </p:spPr>
        <p:txBody>
          <a:bodyPr>
            <a:noAutofit/>
          </a:bodyPr>
          <a:lstStyle/>
          <a:p>
            <a:r>
              <a:rPr lang="da-DK" sz="9600" dirty="0" smtClean="0"/>
              <a:t>MENTOR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sz="4400" dirty="0" smtClean="0"/>
              <a:t>uddannelse</a:t>
            </a:r>
            <a:endParaRPr lang="da-DK" sz="9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27" y="2901233"/>
            <a:ext cx="2598882" cy="3716622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632144"/>
            <a:ext cx="5532581" cy="7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654" y="231487"/>
            <a:ext cx="2617543" cy="37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cs typeface="Arial" panose="020B0604020202020204" pitchFamily="34" charset="0"/>
              </a:rPr>
              <a:t>Turbotale </a:t>
            </a:r>
            <a:endParaRPr lang="da-DK" altLang="da-DK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8000" dirty="0">
                <a:cs typeface="Arial" panose="020B0604020202020204" pitchFamily="34" charset="0"/>
              </a:rPr>
              <a:t>Hvad håber du at få ud af </a:t>
            </a:r>
            <a:r>
              <a:rPr lang="da-DK" altLang="da-DK" sz="8000" dirty="0" smtClean="0">
                <a:cs typeface="Arial" panose="020B0604020202020204" pitchFamily="34" charset="0"/>
              </a:rPr>
              <a:t>denne Mentor uddannelse?</a:t>
            </a:r>
            <a:endParaRPr lang="da-DK" altLang="da-DK" sz="8000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0" y="757786"/>
            <a:ext cx="12192000" cy="1844675"/>
          </a:xfrm>
        </p:spPr>
        <p:txBody>
          <a:bodyPr/>
          <a:lstStyle/>
          <a:p>
            <a:pPr algn="ctr" eaLnBrk="1" hangingPunct="1"/>
            <a:r>
              <a:rPr lang="da-DK" altLang="da-DK" sz="9600" dirty="0">
                <a:cs typeface="Arial" panose="020B0604020202020204" pitchFamily="34" charset="0"/>
              </a:rPr>
              <a:t>Forventninger</a:t>
            </a:r>
            <a:r>
              <a:rPr lang="da-DK" altLang="da-DK" dirty="0" smtClean="0">
                <a:cs typeface="Arial" panose="020B0604020202020204" pitchFamily="34" charset="0"/>
              </a:rPr>
              <a:t> </a:t>
            </a:r>
            <a:endParaRPr lang="da-DK" altLang="da-DK" dirty="0" smtClean="0"/>
          </a:p>
        </p:txBody>
      </p:sp>
      <p:pic>
        <p:nvPicPr>
          <p:cNvPr id="11268" name="Picture 2" descr="C:\Documents and Settings\euc\Dokumenter\Billeder\imagesCAF8Z3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2674014"/>
            <a:ext cx="374332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9244"/>
          </a:xfrm>
          <a:prstGeom prst="rect">
            <a:avLst/>
          </a:prstGeom>
        </p:spPr>
      </p:pic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r>
              <a:rPr lang="da-DK" dirty="0" smtClean="0"/>
              <a:t>49234 Praktikvejledning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38990"/>
            <a:ext cx="10515600" cy="55826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Efter endt uddannelse kan deltageren: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Planlægge modtagelse af eleven/lærlingen, så denne føler sig velkommen og inkluderet i et arbejdsfællesskab (fx sjak).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Introducere arbejdsopgaver, så eleven/lærlingen opnår forståelse for uddannelsens faglige mål.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Integrere eleven/lærlingen i virksomhedens arbejdskultur.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Anvende metoder og redskaber, herunder kendskab til læringsstile og deres anvendelse i praksis til instruktion og vejledning, der bidrager til, at eleven/lærlingen bliver medspiller i virksomheden.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Give løbende, konstruktiv feedback, der støtter elevens/lærlingens ansvar for egen uddannelse, og som udvikler og fastholder eleven/lærlingen i uddannelsen.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- Gennemføre motiverende samtaler, der sikrer fagligprogression i elevens/lærlingens uddannelse og skaber sammenhæng i uddannelsesforløbet.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b="1" dirty="0" smtClean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r>
              <a:rPr lang="da-DK" dirty="0" smtClean="0"/>
              <a:t>40373 Sidemandsoplæring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38990"/>
            <a:ext cx="10515600" cy="5582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 smtClean="0"/>
          </a:p>
          <a:p>
            <a:r>
              <a:rPr lang="da-DK" dirty="0"/>
              <a:t>Deltageren kan efter gennemført uddannelse anvende oplæringsmetoder, oplæringsmaterialer og kommunikation, til at oplære andre. </a:t>
            </a:r>
            <a:endParaRPr lang="da-DK" dirty="0" smtClean="0"/>
          </a:p>
          <a:p>
            <a:r>
              <a:rPr lang="da-DK" dirty="0" smtClean="0"/>
              <a:t>Deltageren </a:t>
            </a:r>
            <a:r>
              <a:rPr lang="da-DK" dirty="0"/>
              <a:t>forstår også betydningen af sin kollegas kompetencer og indlæringsstil i forbindelse med oplæringen og kan anvende denne viden i sin oplæring af den enkelte.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193543" y="4401878"/>
            <a:ext cx="5694196" cy="19138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dirty="0" smtClean="0">
                <a:solidFill>
                  <a:srgbClr val="FF0000"/>
                </a:solidFill>
              </a:rPr>
              <a:t>Prøve i AMU</a:t>
            </a:r>
            <a:endParaRPr lang="da-DK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uc\Dokumenter\Billeder\Billede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607" y="1820606"/>
            <a:ext cx="2347914" cy="2335535"/>
          </a:xfrm>
          <a:prstGeom prst="rect">
            <a:avLst/>
          </a:prstGeom>
          <a:noFill/>
        </p:spPr>
      </p:pic>
      <p:pic>
        <p:nvPicPr>
          <p:cNvPr id="3076" name="Picture 4" descr="C:\Documents and Settings\euc\Dokumenter\Billeder\kaffekop_200x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17" y="763612"/>
            <a:ext cx="1905000" cy="1905000"/>
          </a:xfrm>
          <a:prstGeom prst="rect">
            <a:avLst/>
          </a:prstGeom>
          <a:noFill/>
        </p:spPr>
      </p:pic>
      <p:pic>
        <p:nvPicPr>
          <p:cNvPr id="3077" name="Picture 5" descr="C:\Documents and Settings\euc\Dokumenter\Billeder\toile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641" y="1335686"/>
            <a:ext cx="1949202" cy="1949202"/>
          </a:xfrm>
          <a:prstGeom prst="rect">
            <a:avLst/>
          </a:prstGeom>
          <a:noFill/>
        </p:spPr>
      </p:pic>
      <p:pic>
        <p:nvPicPr>
          <p:cNvPr id="3078" name="Picture 6" descr="C:\Documents and Settings\euc\Dokumenter\Billeder\Stop_PersonFig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935" y="4062003"/>
            <a:ext cx="2125960" cy="2219463"/>
          </a:xfrm>
          <a:prstGeom prst="rect">
            <a:avLst/>
          </a:prstGeom>
          <a:noFill/>
        </p:spPr>
      </p:pic>
      <p:pic>
        <p:nvPicPr>
          <p:cNvPr id="3079" name="Picture 7" descr="C:\Documents and Settings\euc\Dokumenter\Billeder\Nødudga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1048" y="4250128"/>
            <a:ext cx="1939082" cy="1939082"/>
          </a:xfrm>
          <a:prstGeom prst="rect">
            <a:avLst/>
          </a:prstGeom>
          <a:noFill/>
        </p:spPr>
      </p:pic>
      <p:pic>
        <p:nvPicPr>
          <p:cNvPr id="1027" name="Picture 3" descr="C:\Documents and Settings\euc\Dokumenter\Billeder\f5c935c7867d55abd2ac21a0cf4a251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052" y="983559"/>
            <a:ext cx="2004814" cy="2004814"/>
          </a:xfrm>
          <a:prstGeom prst="rect">
            <a:avLst/>
          </a:prstGeom>
          <a:noFill/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735" y="3611417"/>
            <a:ext cx="3120634" cy="3120634"/>
          </a:xfrm>
          <a:prstGeom prst="rect">
            <a:avLst/>
          </a:prstGeom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2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cs typeface="Arial" panose="020B0604020202020204" pitchFamily="34" charset="0"/>
              </a:rPr>
              <a:t>Turbotale </a:t>
            </a:r>
          </a:p>
        </p:txBody>
      </p:sp>
      <p:sp>
        <p:nvSpPr>
          <p:cNvPr id="7171" name="Pladsholder til indhold 2"/>
          <p:cNvSpPr>
            <a:spLocks noGrp="1"/>
          </p:cNvSpPr>
          <p:nvPr>
            <p:ph sz="half" idx="2"/>
          </p:nvPr>
        </p:nvSpPr>
        <p:spPr>
          <a:xfrm>
            <a:off x="1992313" y="1484314"/>
            <a:ext cx="8496300" cy="49688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a-DK" altLang="da-DK" dirty="0">
                <a:cs typeface="Arial" panose="020B0604020202020204" pitchFamily="34" charset="0"/>
              </a:rPr>
              <a:t>Find en makker.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a-DK" altLang="da-DK" dirty="0">
                <a:cs typeface="Arial" panose="020B0604020202020204" pitchFamily="34" charset="0"/>
              </a:rPr>
              <a:t>Stil jer med front mod hinanden.  </a:t>
            </a:r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da-DK" altLang="da-DK" dirty="0">
                <a:cs typeface="Arial" panose="020B0604020202020204" pitchFamily="34" charset="0"/>
              </a:rPr>
              <a:t>Nu skal i skiftes til at turbotale i et minut.</a:t>
            </a:r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da-DK" altLang="da-DK" dirty="0">
                <a:cs typeface="Arial" panose="020B0604020202020204" pitchFamily="34" charset="0"/>
              </a:rPr>
              <a:t>Hvis i ikke ved, hvad i skal sige, så sig højt: jeg ved ikke lige, hvad jeg skal sige. Der skal være uafbrudt turbotale.</a:t>
            </a: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da-DK" altLang="da-DK" dirty="0">
                <a:cs typeface="Arial" panose="020B0604020202020204" pitchFamily="34" charset="0"/>
              </a:rPr>
              <a:t>Jeg ”båtter” når i skal bytte. (vis)</a:t>
            </a: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da-DK" altLang="da-DK" dirty="0">
                <a:cs typeface="Arial" panose="020B0604020202020204" pitchFamily="34" charset="0"/>
              </a:rPr>
              <a:t>Den med de største sko starter.</a:t>
            </a:r>
          </a:p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da-DK" altLang="da-DK" dirty="0">
                <a:cs typeface="Arial" panose="020B0604020202020204" pitchFamily="34" charset="0"/>
              </a:rPr>
              <a:t>Første opgave på skærmen + læs højt.</a:t>
            </a: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0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cs typeface="Arial" panose="020B0604020202020204" pitchFamily="34" charset="0"/>
              </a:rPr>
              <a:t>Turbotale</a:t>
            </a:r>
            <a:r>
              <a:rPr lang="da-DK" alt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8000" dirty="0" smtClean="0">
                <a:cs typeface="Arial" panose="020B0604020202020204" pitchFamily="34" charset="0"/>
              </a:rPr>
              <a:t>Min erfaring med at være Mentor?</a:t>
            </a:r>
            <a:endParaRPr lang="da-DK" altLang="da-DK" sz="8000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cs typeface="Arial" panose="020B0604020202020204" pitchFamily="34" charset="0"/>
              </a:rPr>
              <a:t>Turbotale </a:t>
            </a:r>
            <a:endParaRPr lang="da-DK" altLang="da-DK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8000" dirty="0">
                <a:cs typeface="Arial" panose="020B0604020202020204" pitchFamily="34" charset="0"/>
              </a:rPr>
              <a:t>Hvad ved jeg om </a:t>
            </a:r>
            <a:r>
              <a:rPr lang="da-DK" altLang="da-DK" sz="8000" dirty="0" smtClean="0">
                <a:cs typeface="Arial" panose="020B0604020202020204" pitchFamily="34" charset="0"/>
              </a:rPr>
              <a:t>Mentor arbejdet i </a:t>
            </a:r>
            <a:r>
              <a:rPr lang="da-DK" altLang="da-DK" sz="8000" smtClean="0">
                <a:cs typeface="Arial" panose="020B0604020202020204" pitchFamily="34" charset="0"/>
              </a:rPr>
              <a:t>min virksomhed?</a:t>
            </a:r>
            <a:endParaRPr lang="da-DK" altLang="da-DK" sz="8000" dirty="0"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2" y="365126"/>
            <a:ext cx="4405146" cy="5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17" ma:contentTypeDescription="Opret et nyt dokument." ma:contentTypeScope="" ma:versionID="7513db21cb739c5e31dc7bf35aa4566a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87d36121a0a57e8caa824ad18ea8c0b2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79119-DE2A-4713-A9A1-4297366CF4E8}"/>
</file>

<file path=customXml/itemProps2.xml><?xml version="1.0" encoding="utf-8"?>
<ds:datastoreItem xmlns:ds="http://schemas.openxmlformats.org/officeDocument/2006/customXml" ds:itemID="{7A44C875-5243-40B3-A28C-EE4433A67737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283</Words>
  <Application>Microsoft Office PowerPoint</Application>
  <PresentationFormat>Widescreen</PresentationFormat>
  <Paragraphs>29</Paragraphs>
  <Slides>11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Office-tema</vt:lpstr>
      <vt:lpstr>MENTOR uddannelse</vt:lpstr>
      <vt:lpstr>PowerPoint-præsentation</vt:lpstr>
      <vt:lpstr>49234 Praktikvejledning </vt:lpstr>
      <vt:lpstr>40373 Sidemandsoplæring </vt:lpstr>
      <vt:lpstr>PowerPoint-præsentation</vt:lpstr>
      <vt:lpstr>PowerPoint-præsentation</vt:lpstr>
      <vt:lpstr>Turbotale </vt:lpstr>
      <vt:lpstr>Turbotale </vt:lpstr>
      <vt:lpstr>Turbotale </vt:lpstr>
      <vt:lpstr>Turbotale </vt:lpstr>
      <vt:lpstr>Forventninger </vt:lpstr>
    </vt:vector>
  </TitlesOfParts>
  <Company>EUC Lillebælt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40503 Praktikvejledernes kommunikation </dc:title>
  <dc:creator>Jette Grundahl Lindskov</dc:creator>
  <cp:lastModifiedBy>Jette Grundahl Lindskov</cp:lastModifiedBy>
  <cp:revision>22</cp:revision>
  <cp:lastPrinted>2022-11-23T12:26:31Z</cp:lastPrinted>
  <dcterms:created xsi:type="dcterms:W3CDTF">2017-05-16T06:06:16Z</dcterms:created>
  <dcterms:modified xsi:type="dcterms:W3CDTF">2023-06-19T09:29:48Z</dcterms:modified>
</cp:coreProperties>
</file>