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6" r:id="rId5"/>
    <p:sldId id="264" r:id="rId6"/>
    <p:sldId id="310" r:id="rId7"/>
    <p:sldId id="318" r:id="rId8"/>
    <p:sldId id="319" r:id="rId9"/>
    <p:sldId id="308" r:id="rId10"/>
    <p:sldId id="311" r:id="rId11"/>
    <p:sldId id="312" r:id="rId12"/>
    <p:sldId id="313" r:id="rId13"/>
    <p:sldId id="279" r:id="rId14"/>
    <p:sldId id="280" r:id="rId15"/>
    <p:sldId id="281" r:id="rId16"/>
    <p:sldId id="282" r:id="rId17"/>
    <p:sldId id="283" r:id="rId18"/>
    <p:sldId id="284" r:id="rId19"/>
    <p:sldId id="285" r:id="rId20"/>
    <p:sldId id="286" r:id="rId21"/>
    <p:sldId id="287" r:id="rId22"/>
    <p:sldId id="288" r:id="rId23"/>
    <p:sldId id="289" r:id="rId24"/>
    <p:sldId id="316" r:id="rId25"/>
    <p:sldId id="290" r:id="rId26"/>
    <p:sldId id="291" r:id="rId27"/>
    <p:sldId id="298" r:id="rId28"/>
    <p:sldId id="292" r:id="rId29"/>
    <p:sldId id="293" r:id="rId30"/>
    <p:sldId id="294" r:id="rId31"/>
    <p:sldId id="295" r:id="rId32"/>
    <p:sldId id="296" r:id="rId33"/>
    <p:sldId id="314" r:id="rId34"/>
    <p:sldId id="315" r:id="rId35"/>
    <p:sldId id="302" r:id="rId36"/>
    <p:sldId id="309" r:id="rId37"/>
    <p:sldId id="297" r:id="rId38"/>
    <p:sldId id="299" r:id="rId39"/>
    <p:sldId id="300" r:id="rId40"/>
    <p:sldId id="301" r:id="rId41"/>
    <p:sldId id="303" r:id="rId42"/>
    <p:sldId id="320" r:id="rId43"/>
    <p:sldId id="259" r:id="rId44"/>
  </p:sldIdLst>
  <p:sldSz cx="12192000" cy="6858000"/>
  <p:notesSz cx="6669088"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5BA"/>
    <a:srgbClr val="25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65D175-1A80-4F44-A4F0-5750E6B3B524}" v="1" dt="2024-11-12T15:20:14.2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23" autoAdjust="0"/>
  </p:normalViewPr>
  <p:slideViewPr>
    <p:cSldViewPr snapToGrid="0">
      <p:cViewPr varScale="1">
        <p:scale>
          <a:sx n="104" d="100"/>
          <a:sy n="104" d="100"/>
        </p:scale>
        <p:origin x="834"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ma Aziza Strube-Weber" userId="792ac03e-5e72-4d88-b09d-032b547bf435" providerId="ADAL" clId="{1165D175-1A80-4F44-A4F0-5750E6B3B524}"/>
    <pc:docChg chg="custSel modSld">
      <pc:chgData name="Kamma Aziza Strube-Weber" userId="792ac03e-5e72-4d88-b09d-032b547bf435" providerId="ADAL" clId="{1165D175-1A80-4F44-A4F0-5750E6B3B524}" dt="2024-11-12T15:19:31.161" v="0" actId="3626"/>
      <pc:docMkLst>
        <pc:docMk/>
      </pc:docMkLst>
      <pc:sldChg chg="modSp mod">
        <pc:chgData name="Kamma Aziza Strube-Weber" userId="792ac03e-5e72-4d88-b09d-032b547bf435" providerId="ADAL" clId="{1165D175-1A80-4F44-A4F0-5750E6B3B524}" dt="2024-11-12T15:19:31.161" v="0" actId="3626"/>
        <pc:sldMkLst>
          <pc:docMk/>
          <pc:sldMk cId="3873814800" sldId="279"/>
        </pc:sldMkLst>
        <pc:spChg chg="mod">
          <ac:chgData name="Kamma Aziza Strube-Weber" userId="792ac03e-5e72-4d88-b09d-032b547bf435" providerId="ADAL" clId="{1165D175-1A80-4F44-A4F0-5750E6B3B524}" dt="2024-11-12T15:19:31.161" v="0" actId="3626"/>
          <ac:spMkLst>
            <pc:docMk/>
            <pc:sldMk cId="3873814800" sldId="279"/>
            <ac:spMk id="10" creationId="{ED951A9C-0EF2-BA45-0338-A2C986CDAB17}"/>
          </ac:spMkLst>
        </pc:spChg>
      </pc:sldChg>
    </pc:docChg>
  </pc:docChgLst>
  <pc:docChgLst>
    <pc:chgData name="Michael Ørum Henriksen" userId="ea4e8251-cdde-49cd-82a2-f7c5a559db37" providerId="ADAL" clId="{19FE42EC-A4EA-494C-B641-BE7D1E29C8F5}"/>
    <pc:docChg chg="custSel addSld delSld modSld">
      <pc:chgData name="Michael Ørum Henriksen" userId="ea4e8251-cdde-49cd-82a2-f7c5a559db37" providerId="ADAL" clId="{19FE42EC-A4EA-494C-B641-BE7D1E29C8F5}" dt="2023-11-24T07:34:52.381" v="890" actId="1076"/>
      <pc:docMkLst>
        <pc:docMk/>
      </pc:docMkLst>
      <pc:sldChg chg="addSp delSp modSp mod">
        <pc:chgData name="Michael Ørum Henriksen" userId="ea4e8251-cdde-49cd-82a2-f7c5a559db37" providerId="ADAL" clId="{19FE42EC-A4EA-494C-B641-BE7D1E29C8F5}" dt="2023-11-02T13:54:28.913" v="7" actId="14100"/>
        <pc:sldMkLst>
          <pc:docMk/>
          <pc:sldMk cId="1348740020" sldId="256"/>
        </pc:sldMkLst>
        <pc:picChg chg="del">
          <ac:chgData name="Michael Ørum Henriksen" userId="ea4e8251-cdde-49cd-82a2-f7c5a559db37" providerId="ADAL" clId="{19FE42EC-A4EA-494C-B641-BE7D1E29C8F5}" dt="2023-11-02T13:54:15.848" v="4" actId="478"/>
          <ac:picMkLst>
            <pc:docMk/>
            <pc:sldMk cId="1348740020" sldId="256"/>
            <ac:picMk id="4" creationId="{41E9E810-D731-D9C0-5FB5-96CAEE4F0032}"/>
          </ac:picMkLst>
        </pc:picChg>
        <pc:picChg chg="add mod">
          <ac:chgData name="Michael Ørum Henriksen" userId="ea4e8251-cdde-49cd-82a2-f7c5a559db37" providerId="ADAL" clId="{19FE42EC-A4EA-494C-B641-BE7D1E29C8F5}" dt="2023-11-02T13:54:28.913" v="7" actId="14100"/>
          <ac:picMkLst>
            <pc:docMk/>
            <pc:sldMk cId="1348740020" sldId="256"/>
            <ac:picMk id="6" creationId="{1FC71A26-1318-E1B2-4199-E4FE3365796B}"/>
          </ac:picMkLst>
        </pc:picChg>
      </pc:sldChg>
      <pc:sldChg chg="modNotesTx">
        <pc:chgData name="Michael Ørum Henriksen" userId="ea4e8251-cdde-49cd-82a2-f7c5a559db37" providerId="ADAL" clId="{19FE42EC-A4EA-494C-B641-BE7D1E29C8F5}" dt="2023-11-03T08:49:01.959" v="131" actId="20577"/>
        <pc:sldMkLst>
          <pc:docMk/>
          <pc:sldMk cId="2406008255" sldId="264"/>
        </pc:sldMkLst>
      </pc:sldChg>
      <pc:sldChg chg="addSp modSp mod modAnim modNotesTx">
        <pc:chgData name="Michael Ørum Henriksen" userId="ea4e8251-cdde-49cd-82a2-f7c5a559db37" providerId="ADAL" clId="{19FE42EC-A4EA-494C-B641-BE7D1E29C8F5}" dt="2023-11-24T07:34:52.381" v="890" actId="1076"/>
        <pc:sldMkLst>
          <pc:docMk/>
          <pc:sldMk cId="3873814800" sldId="279"/>
        </pc:sldMkLst>
        <pc:spChg chg="add mod">
          <ac:chgData name="Michael Ørum Henriksen" userId="ea4e8251-cdde-49cd-82a2-f7c5a559db37" providerId="ADAL" clId="{19FE42EC-A4EA-494C-B641-BE7D1E29C8F5}" dt="2023-11-10T14:11:40.954" v="789" actId="20577"/>
          <ac:spMkLst>
            <pc:docMk/>
            <pc:sldMk cId="3873814800" sldId="279"/>
            <ac:spMk id="7" creationId="{A001503C-E491-293B-68A8-E96353ADA4AC}"/>
          </ac:spMkLst>
        </pc:spChg>
        <pc:spChg chg="add mod">
          <ac:chgData name="Michael Ørum Henriksen" userId="ea4e8251-cdde-49cd-82a2-f7c5a559db37" providerId="ADAL" clId="{19FE42EC-A4EA-494C-B641-BE7D1E29C8F5}" dt="2023-11-24T07:34:52.381" v="890" actId="1076"/>
          <ac:spMkLst>
            <pc:docMk/>
            <pc:sldMk cId="3873814800" sldId="279"/>
            <ac:spMk id="10" creationId="{ED951A9C-0EF2-BA45-0338-A2C986CDAB17}"/>
          </ac:spMkLst>
        </pc:spChg>
        <pc:spChg chg="add mod">
          <ac:chgData name="Michael Ørum Henriksen" userId="ea4e8251-cdde-49cd-82a2-f7c5a559db37" providerId="ADAL" clId="{19FE42EC-A4EA-494C-B641-BE7D1E29C8F5}" dt="2023-11-24T07:34:49.308" v="889" actId="1076"/>
          <ac:spMkLst>
            <pc:docMk/>
            <pc:sldMk cId="3873814800" sldId="279"/>
            <ac:spMk id="17" creationId="{77BBB086-6311-E9EE-E0FC-626EF1A72AC7}"/>
          </ac:spMkLst>
        </pc:spChg>
        <pc:cxnChg chg="add mod">
          <ac:chgData name="Michael Ørum Henriksen" userId="ea4e8251-cdde-49cd-82a2-f7c5a559db37" providerId="ADAL" clId="{19FE42EC-A4EA-494C-B641-BE7D1E29C8F5}" dt="2023-11-10T14:16:43.470" v="859" actId="14100"/>
          <ac:cxnSpMkLst>
            <pc:docMk/>
            <pc:sldMk cId="3873814800" sldId="279"/>
            <ac:cxnSpMk id="14" creationId="{66252B71-F031-724F-0E44-7EDE57E440BE}"/>
          </ac:cxnSpMkLst>
        </pc:cxnChg>
      </pc:sldChg>
      <pc:sldChg chg="addSp delSp modSp mod delAnim modAnim modNotesTx">
        <pc:chgData name="Michael Ørum Henriksen" userId="ea4e8251-cdde-49cd-82a2-f7c5a559db37" providerId="ADAL" clId="{19FE42EC-A4EA-494C-B641-BE7D1E29C8F5}" dt="2023-11-10T14:14:58.812" v="790" actId="21"/>
        <pc:sldMkLst>
          <pc:docMk/>
          <pc:sldMk cId="354922897" sldId="280"/>
        </pc:sldMkLst>
        <pc:spChg chg="add del mod">
          <ac:chgData name="Michael Ørum Henriksen" userId="ea4e8251-cdde-49cd-82a2-f7c5a559db37" providerId="ADAL" clId="{19FE42EC-A4EA-494C-B641-BE7D1E29C8F5}" dt="2023-11-10T14:14:58.812" v="790" actId="21"/>
          <ac:spMkLst>
            <pc:docMk/>
            <pc:sldMk cId="354922897" sldId="280"/>
            <ac:spMk id="3" creationId="{64FCC82F-9435-4FA5-3B3D-FBE7297249B6}"/>
          </ac:spMkLst>
        </pc:spChg>
      </pc:sldChg>
      <pc:sldChg chg="modNotesTx">
        <pc:chgData name="Michael Ørum Henriksen" userId="ea4e8251-cdde-49cd-82a2-f7c5a559db37" providerId="ADAL" clId="{19FE42EC-A4EA-494C-B641-BE7D1E29C8F5}" dt="2023-11-03T08:18:14.511" v="105" actId="20577"/>
        <pc:sldMkLst>
          <pc:docMk/>
          <pc:sldMk cId="1258984827" sldId="281"/>
        </pc:sldMkLst>
      </pc:sldChg>
      <pc:sldChg chg="modNotesTx">
        <pc:chgData name="Michael Ørum Henriksen" userId="ea4e8251-cdde-49cd-82a2-f7c5a559db37" providerId="ADAL" clId="{19FE42EC-A4EA-494C-B641-BE7D1E29C8F5}" dt="2023-11-03T09:05:54.806" v="387" actId="20577"/>
        <pc:sldMkLst>
          <pc:docMk/>
          <pc:sldMk cId="1023375512" sldId="282"/>
        </pc:sldMkLst>
      </pc:sldChg>
      <pc:sldChg chg="addSp modSp mod">
        <pc:chgData name="Michael Ørum Henriksen" userId="ea4e8251-cdde-49cd-82a2-f7c5a559db37" providerId="ADAL" clId="{19FE42EC-A4EA-494C-B641-BE7D1E29C8F5}" dt="2023-11-03T07:44:00.860" v="50" actId="20577"/>
        <pc:sldMkLst>
          <pc:docMk/>
          <pc:sldMk cId="2770062949" sldId="284"/>
        </pc:sldMkLst>
        <pc:spChg chg="mod">
          <ac:chgData name="Michael Ørum Henriksen" userId="ea4e8251-cdde-49cd-82a2-f7c5a559db37" providerId="ADAL" clId="{19FE42EC-A4EA-494C-B641-BE7D1E29C8F5}" dt="2023-11-03T07:44:00.860" v="50" actId="20577"/>
          <ac:spMkLst>
            <pc:docMk/>
            <pc:sldMk cId="2770062949" sldId="284"/>
            <ac:spMk id="3" creationId="{62E8C881-9BEB-78E4-538D-1D793C93531C}"/>
          </ac:spMkLst>
        </pc:spChg>
        <pc:picChg chg="add mod">
          <ac:chgData name="Michael Ørum Henriksen" userId="ea4e8251-cdde-49cd-82a2-f7c5a559db37" providerId="ADAL" clId="{19FE42EC-A4EA-494C-B641-BE7D1E29C8F5}" dt="2023-11-03T07:43:56.801" v="9" actId="1076"/>
          <ac:picMkLst>
            <pc:docMk/>
            <pc:sldMk cId="2770062949" sldId="284"/>
            <ac:picMk id="6" creationId="{31C80955-261D-8143-4600-85326E4647B7}"/>
          </ac:picMkLst>
        </pc:picChg>
      </pc:sldChg>
      <pc:sldChg chg="modSp mod">
        <pc:chgData name="Michael Ørum Henriksen" userId="ea4e8251-cdde-49cd-82a2-f7c5a559db37" providerId="ADAL" clId="{19FE42EC-A4EA-494C-B641-BE7D1E29C8F5}" dt="2023-11-03T09:06:15.468" v="388" actId="1076"/>
        <pc:sldMkLst>
          <pc:docMk/>
          <pc:sldMk cId="3694613135" sldId="285"/>
        </pc:sldMkLst>
        <pc:cxnChg chg="mod">
          <ac:chgData name="Michael Ørum Henriksen" userId="ea4e8251-cdde-49cd-82a2-f7c5a559db37" providerId="ADAL" clId="{19FE42EC-A4EA-494C-B641-BE7D1E29C8F5}" dt="2023-11-03T09:06:15.468" v="388" actId="1076"/>
          <ac:cxnSpMkLst>
            <pc:docMk/>
            <pc:sldMk cId="3694613135" sldId="285"/>
            <ac:cxnSpMk id="8" creationId="{0C7A5148-5320-2869-CD7F-934A49FC5DD2}"/>
          </ac:cxnSpMkLst>
        </pc:cxnChg>
      </pc:sldChg>
      <pc:sldChg chg="addSp delSp modSp mod delAnim modAnim">
        <pc:chgData name="Michael Ørum Henriksen" userId="ea4e8251-cdde-49cd-82a2-f7c5a559db37" providerId="ADAL" clId="{19FE42EC-A4EA-494C-B641-BE7D1E29C8F5}" dt="2023-11-08T13:03:44.048" v="640"/>
        <pc:sldMkLst>
          <pc:docMk/>
          <pc:sldMk cId="84126216" sldId="287"/>
        </pc:sldMkLst>
        <pc:picChg chg="add mod">
          <ac:chgData name="Michael Ørum Henriksen" userId="ea4e8251-cdde-49cd-82a2-f7c5a559db37" providerId="ADAL" clId="{19FE42EC-A4EA-494C-B641-BE7D1E29C8F5}" dt="2023-11-08T13:03:38.646" v="639" actId="1076"/>
          <ac:picMkLst>
            <pc:docMk/>
            <pc:sldMk cId="84126216" sldId="287"/>
            <ac:picMk id="5" creationId="{4C9774B7-921E-079F-F655-43EFFA144EA6}"/>
          </ac:picMkLst>
        </pc:picChg>
        <pc:picChg chg="del">
          <ac:chgData name="Michael Ørum Henriksen" userId="ea4e8251-cdde-49cd-82a2-f7c5a559db37" providerId="ADAL" clId="{19FE42EC-A4EA-494C-B641-BE7D1E29C8F5}" dt="2023-11-08T13:02:54.764" v="637" actId="478"/>
          <ac:picMkLst>
            <pc:docMk/>
            <pc:sldMk cId="84126216" sldId="287"/>
            <ac:picMk id="8" creationId="{1E30E1F9-90A3-B91A-B4CF-4EFD5CAFFB4D}"/>
          </ac:picMkLst>
        </pc:picChg>
      </pc:sldChg>
      <pc:sldChg chg="modNotesTx">
        <pc:chgData name="Michael Ørum Henriksen" userId="ea4e8251-cdde-49cd-82a2-f7c5a559db37" providerId="ADAL" clId="{19FE42EC-A4EA-494C-B641-BE7D1E29C8F5}" dt="2023-11-03T08:26:51.669" v="112" actId="20577"/>
        <pc:sldMkLst>
          <pc:docMk/>
          <pc:sldMk cId="2339452803" sldId="288"/>
        </pc:sldMkLst>
      </pc:sldChg>
      <pc:sldChg chg="addSp modSp mod">
        <pc:chgData name="Michael Ørum Henriksen" userId="ea4e8251-cdde-49cd-82a2-f7c5a559db37" providerId="ADAL" clId="{19FE42EC-A4EA-494C-B641-BE7D1E29C8F5}" dt="2023-11-03T07:52:22.790" v="60" actId="14100"/>
        <pc:sldMkLst>
          <pc:docMk/>
          <pc:sldMk cId="2482808546" sldId="289"/>
        </pc:sldMkLst>
        <pc:spChg chg="add mod">
          <ac:chgData name="Michael Ørum Henriksen" userId="ea4e8251-cdde-49cd-82a2-f7c5a559db37" providerId="ADAL" clId="{19FE42EC-A4EA-494C-B641-BE7D1E29C8F5}" dt="2023-11-03T07:52:22.790" v="60" actId="14100"/>
          <ac:spMkLst>
            <pc:docMk/>
            <pc:sldMk cId="2482808546" sldId="289"/>
            <ac:spMk id="3" creationId="{A454083E-49F5-70D3-7D5D-9189BF78E21F}"/>
          </ac:spMkLst>
        </pc:spChg>
      </pc:sldChg>
      <pc:sldChg chg="addSp modSp mod modNotesTx">
        <pc:chgData name="Michael Ørum Henriksen" userId="ea4e8251-cdde-49cd-82a2-f7c5a559db37" providerId="ADAL" clId="{19FE42EC-A4EA-494C-B641-BE7D1E29C8F5}" dt="2023-11-03T09:08:04.894" v="423" actId="403"/>
        <pc:sldMkLst>
          <pc:docMk/>
          <pc:sldMk cId="1687487390" sldId="290"/>
        </pc:sldMkLst>
        <pc:spChg chg="add mod">
          <ac:chgData name="Michael Ørum Henriksen" userId="ea4e8251-cdde-49cd-82a2-f7c5a559db37" providerId="ADAL" clId="{19FE42EC-A4EA-494C-B641-BE7D1E29C8F5}" dt="2023-11-03T09:08:04.894" v="423" actId="403"/>
          <ac:spMkLst>
            <pc:docMk/>
            <pc:sldMk cId="1687487390" sldId="290"/>
            <ac:spMk id="3" creationId="{2233317C-A73F-1120-6AAC-29726E46DDA8}"/>
          </ac:spMkLst>
        </pc:spChg>
      </pc:sldChg>
      <pc:sldChg chg="addSp modSp mod modNotesTx">
        <pc:chgData name="Michael Ørum Henriksen" userId="ea4e8251-cdde-49cd-82a2-f7c5a559db37" providerId="ADAL" clId="{19FE42EC-A4EA-494C-B641-BE7D1E29C8F5}" dt="2023-11-03T09:09:40.632" v="428" actId="20577"/>
        <pc:sldMkLst>
          <pc:docMk/>
          <pc:sldMk cId="3707492424" sldId="293"/>
        </pc:sldMkLst>
        <pc:spChg chg="add mod">
          <ac:chgData name="Michael Ørum Henriksen" userId="ea4e8251-cdde-49cd-82a2-f7c5a559db37" providerId="ADAL" clId="{19FE42EC-A4EA-494C-B641-BE7D1E29C8F5}" dt="2023-11-03T07:45:50.803" v="54" actId="207"/>
          <ac:spMkLst>
            <pc:docMk/>
            <pc:sldMk cId="3707492424" sldId="293"/>
            <ac:spMk id="3" creationId="{F8C0CEFD-FB04-8A44-D6C6-4FDF583448E1}"/>
          </ac:spMkLst>
        </pc:spChg>
      </pc:sldChg>
      <pc:sldChg chg="modNotesTx">
        <pc:chgData name="Michael Ørum Henriksen" userId="ea4e8251-cdde-49cd-82a2-f7c5a559db37" providerId="ADAL" clId="{19FE42EC-A4EA-494C-B641-BE7D1E29C8F5}" dt="2023-11-03T08:27:19.110" v="117" actId="20577"/>
        <pc:sldMkLst>
          <pc:docMk/>
          <pc:sldMk cId="2590114241" sldId="294"/>
        </pc:sldMkLst>
      </pc:sldChg>
      <pc:sldChg chg="addSp modSp mod modNotesTx">
        <pc:chgData name="Michael Ørum Henriksen" userId="ea4e8251-cdde-49cd-82a2-f7c5a559db37" providerId="ADAL" clId="{19FE42EC-A4EA-494C-B641-BE7D1E29C8F5}" dt="2023-11-03T09:10:47.665" v="484" actId="113"/>
        <pc:sldMkLst>
          <pc:docMk/>
          <pc:sldMk cId="1401761514" sldId="295"/>
        </pc:sldMkLst>
        <pc:spChg chg="add mod">
          <ac:chgData name="Michael Ørum Henriksen" userId="ea4e8251-cdde-49cd-82a2-f7c5a559db37" providerId="ADAL" clId="{19FE42EC-A4EA-494C-B641-BE7D1E29C8F5}" dt="2023-11-03T09:10:47.665" v="484" actId="113"/>
          <ac:spMkLst>
            <pc:docMk/>
            <pc:sldMk cId="1401761514" sldId="295"/>
            <ac:spMk id="3" creationId="{78CE8681-E9C7-B81B-BF79-3E145E04F1B4}"/>
          </ac:spMkLst>
        </pc:spChg>
        <pc:picChg chg="mod">
          <ac:chgData name="Michael Ørum Henriksen" userId="ea4e8251-cdde-49cd-82a2-f7c5a559db37" providerId="ADAL" clId="{19FE42EC-A4EA-494C-B641-BE7D1E29C8F5}" dt="2023-11-03T09:10:35.717" v="478" actId="1076"/>
          <ac:picMkLst>
            <pc:docMk/>
            <pc:sldMk cId="1401761514" sldId="295"/>
            <ac:picMk id="6" creationId="{CA31A468-F2F8-3E99-F40A-D26C7F14AB92}"/>
          </ac:picMkLst>
        </pc:picChg>
      </pc:sldChg>
      <pc:sldChg chg="modTransition">
        <pc:chgData name="Michael Ørum Henriksen" userId="ea4e8251-cdde-49cd-82a2-f7c5a559db37" providerId="ADAL" clId="{19FE42EC-A4EA-494C-B641-BE7D1E29C8F5}" dt="2023-11-03T07:54:23.878" v="73"/>
        <pc:sldMkLst>
          <pc:docMk/>
          <pc:sldMk cId="2690098345" sldId="297"/>
        </pc:sldMkLst>
      </pc:sldChg>
      <pc:sldChg chg="modTransition">
        <pc:chgData name="Michael Ørum Henriksen" userId="ea4e8251-cdde-49cd-82a2-f7c5a559db37" providerId="ADAL" clId="{19FE42EC-A4EA-494C-B641-BE7D1E29C8F5}" dt="2023-11-03T07:54:20.747" v="72"/>
        <pc:sldMkLst>
          <pc:docMk/>
          <pc:sldMk cId="2182207090" sldId="299"/>
        </pc:sldMkLst>
      </pc:sldChg>
      <pc:sldChg chg="modAnim modNotesTx">
        <pc:chgData name="Michael Ørum Henriksen" userId="ea4e8251-cdde-49cd-82a2-f7c5a559db37" providerId="ADAL" clId="{19FE42EC-A4EA-494C-B641-BE7D1E29C8F5}" dt="2023-11-03T08:27:45.195" v="122" actId="20577"/>
        <pc:sldMkLst>
          <pc:docMk/>
          <pc:sldMk cId="1828247544" sldId="300"/>
        </pc:sldMkLst>
      </pc:sldChg>
      <pc:sldChg chg="modSp">
        <pc:chgData name="Michael Ørum Henriksen" userId="ea4e8251-cdde-49cd-82a2-f7c5a559db37" providerId="ADAL" clId="{19FE42EC-A4EA-494C-B641-BE7D1E29C8F5}" dt="2023-11-16T08:34:53.040" v="864" actId="6549"/>
        <pc:sldMkLst>
          <pc:docMk/>
          <pc:sldMk cId="3244844184" sldId="301"/>
        </pc:sldMkLst>
        <pc:spChg chg="mod">
          <ac:chgData name="Michael Ørum Henriksen" userId="ea4e8251-cdde-49cd-82a2-f7c5a559db37" providerId="ADAL" clId="{19FE42EC-A4EA-494C-B641-BE7D1E29C8F5}" dt="2023-11-16T08:34:53.040" v="864" actId="6549"/>
          <ac:spMkLst>
            <pc:docMk/>
            <pc:sldMk cId="3244844184" sldId="301"/>
            <ac:spMk id="3" creationId="{62E8C881-9BEB-78E4-538D-1D793C93531C}"/>
          </ac:spMkLst>
        </pc:spChg>
      </pc:sldChg>
      <pc:sldChg chg="modSp mod">
        <pc:chgData name="Michael Ørum Henriksen" userId="ea4e8251-cdde-49cd-82a2-f7c5a559db37" providerId="ADAL" clId="{19FE42EC-A4EA-494C-B641-BE7D1E29C8F5}" dt="2023-11-16T08:35:24.215" v="888" actId="6549"/>
        <pc:sldMkLst>
          <pc:docMk/>
          <pc:sldMk cId="4074507065" sldId="303"/>
        </pc:sldMkLst>
        <pc:spChg chg="mod">
          <ac:chgData name="Michael Ørum Henriksen" userId="ea4e8251-cdde-49cd-82a2-f7c5a559db37" providerId="ADAL" clId="{19FE42EC-A4EA-494C-B641-BE7D1E29C8F5}" dt="2023-11-16T08:35:24.215" v="888" actId="6549"/>
          <ac:spMkLst>
            <pc:docMk/>
            <pc:sldMk cId="4074507065" sldId="303"/>
            <ac:spMk id="3" creationId="{62E8C881-9BEB-78E4-538D-1D793C93531C}"/>
          </ac:spMkLst>
        </pc:spChg>
      </pc:sldChg>
      <pc:sldChg chg="del">
        <pc:chgData name="Michael Ørum Henriksen" userId="ea4e8251-cdde-49cd-82a2-f7c5a559db37" providerId="ADAL" clId="{19FE42EC-A4EA-494C-B641-BE7D1E29C8F5}" dt="2023-11-10T14:17:56.149" v="860" actId="47"/>
        <pc:sldMkLst>
          <pc:docMk/>
          <pc:sldMk cId="1579910510" sldId="307"/>
        </pc:sldMkLst>
      </pc:sldChg>
      <pc:sldChg chg="modNotesTx">
        <pc:chgData name="Michael Ørum Henriksen" userId="ea4e8251-cdde-49cd-82a2-f7c5a559db37" providerId="ADAL" clId="{19FE42EC-A4EA-494C-B641-BE7D1E29C8F5}" dt="2023-11-03T08:51:19.482" v="264" actId="20577"/>
        <pc:sldMkLst>
          <pc:docMk/>
          <pc:sldMk cId="882879393" sldId="308"/>
        </pc:sldMkLst>
      </pc:sldChg>
      <pc:sldChg chg="modSp mod modNotesTx">
        <pc:chgData name="Michael Ørum Henriksen" userId="ea4e8251-cdde-49cd-82a2-f7c5a559db37" providerId="ADAL" clId="{19FE42EC-A4EA-494C-B641-BE7D1E29C8F5}" dt="2023-11-03T08:49:38.937" v="147" actId="20577"/>
        <pc:sldMkLst>
          <pc:docMk/>
          <pc:sldMk cId="700936425" sldId="310"/>
        </pc:sldMkLst>
        <pc:spChg chg="mod">
          <ac:chgData name="Michael Ørum Henriksen" userId="ea4e8251-cdde-49cd-82a2-f7c5a559db37" providerId="ADAL" clId="{19FE42EC-A4EA-494C-B641-BE7D1E29C8F5}" dt="2023-11-03T08:49:20.696" v="145" actId="20577"/>
          <ac:spMkLst>
            <pc:docMk/>
            <pc:sldMk cId="700936425" sldId="310"/>
            <ac:spMk id="3" creationId="{62E8C881-9BEB-78E4-538D-1D793C93531C}"/>
          </ac:spMkLst>
        </pc:spChg>
      </pc:sldChg>
      <pc:sldChg chg="modNotesTx">
        <pc:chgData name="Michael Ørum Henriksen" userId="ea4e8251-cdde-49cd-82a2-f7c5a559db37" providerId="ADAL" clId="{19FE42EC-A4EA-494C-B641-BE7D1E29C8F5}" dt="2023-11-03T08:25:56.920" v="107" actId="5793"/>
        <pc:sldMkLst>
          <pc:docMk/>
          <pc:sldMk cId="2186254015" sldId="311"/>
        </pc:sldMkLst>
      </pc:sldChg>
      <pc:sldChg chg="modNotesTx">
        <pc:chgData name="Michael Ørum Henriksen" userId="ea4e8251-cdde-49cd-82a2-f7c5a559db37" providerId="ADAL" clId="{19FE42EC-A4EA-494C-B641-BE7D1E29C8F5}" dt="2023-11-03T08:26:10.772" v="108" actId="20577"/>
        <pc:sldMkLst>
          <pc:docMk/>
          <pc:sldMk cId="316595659" sldId="313"/>
        </pc:sldMkLst>
      </pc:sldChg>
      <pc:sldChg chg="modNotesTx">
        <pc:chgData name="Michael Ørum Henriksen" userId="ea4e8251-cdde-49cd-82a2-f7c5a559db37" providerId="ADAL" clId="{19FE42EC-A4EA-494C-B641-BE7D1E29C8F5}" dt="2023-11-03T08:27:34.486" v="120" actId="20577"/>
        <pc:sldMkLst>
          <pc:docMk/>
          <pc:sldMk cId="1799422803" sldId="315"/>
        </pc:sldMkLst>
      </pc:sldChg>
      <pc:sldChg chg="modNotesTx">
        <pc:chgData name="Michael Ørum Henriksen" userId="ea4e8251-cdde-49cd-82a2-f7c5a559db37" providerId="ADAL" clId="{19FE42EC-A4EA-494C-B641-BE7D1E29C8F5}" dt="2023-11-03T09:14:52.374" v="547" actId="20577"/>
        <pc:sldMkLst>
          <pc:docMk/>
          <pc:sldMk cId="3044747917" sldId="318"/>
        </pc:sldMkLst>
      </pc:sldChg>
      <pc:sldChg chg="addSp modSp mod modAnim modNotesTx">
        <pc:chgData name="Michael Ørum Henriksen" userId="ea4e8251-cdde-49cd-82a2-f7c5a559db37" providerId="ADAL" clId="{19FE42EC-A4EA-494C-B641-BE7D1E29C8F5}" dt="2023-11-03T09:18:54.552" v="634" actId="1076"/>
        <pc:sldMkLst>
          <pc:docMk/>
          <pc:sldMk cId="3944707284" sldId="319"/>
        </pc:sldMkLst>
        <pc:spChg chg="mod">
          <ac:chgData name="Michael Ørum Henriksen" userId="ea4e8251-cdde-49cd-82a2-f7c5a559db37" providerId="ADAL" clId="{19FE42EC-A4EA-494C-B641-BE7D1E29C8F5}" dt="2023-11-03T09:18:30.837" v="630" actId="1076"/>
          <ac:spMkLst>
            <pc:docMk/>
            <pc:sldMk cId="3944707284" sldId="319"/>
            <ac:spMk id="7" creationId="{322217F1-CADF-2F8D-1230-37FE7C43EB19}"/>
          </ac:spMkLst>
        </pc:spChg>
        <pc:cxnChg chg="add mod">
          <ac:chgData name="Michael Ørum Henriksen" userId="ea4e8251-cdde-49cd-82a2-f7c5a559db37" providerId="ADAL" clId="{19FE42EC-A4EA-494C-B641-BE7D1E29C8F5}" dt="2023-11-03T09:17:40.038" v="624" actId="692"/>
          <ac:cxnSpMkLst>
            <pc:docMk/>
            <pc:sldMk cId="3944707284" sldId="319"/>
            <ac:cxnSpMk id="8" creationId="{8901EACD-AB71-8E62-21A9-73B2F33B176B}"/>
          </ac:cxnSpMkLst>
        </pc:cxnChg>
        <pc:cxnChg chg="add mod">
          <ac:chgData name="Michael Ørum Henriksen" userId="ea4e8251-cdde-49cd-82a2-f7c5a559db37" providerId="ADAL" clId="{19FE42EC-A4EA-494C-B641-BE7D1E29C8F5}" dt="2023-11-03T09:18:26.596" v="629" actId="1076"/>
          <ac:cxnSpMkLst>
            <pc:docMk/>
            <pc:sldMk cId="3944707284" sldId="319"/>
            <ac:cxnSpMk id="9" creationId="{54EA0F20-F1B0-34A8-6363-2CBEB421146F}"/>
          </ac:cxnSpMkLst>
        </pc:cxnChg>
        <pc:cxnChg chg="add mod">
          <ac:chgData name="Michael Ørum Henriksen" userId="ea4e8251-cdde-49cd-82a2-f7c5a559db37" providerId="ADAL" clId="{19FE42EC-A4EA-494C-B641-BE7D1E29C8F5}" dt="2023-11-03T09:18:43.557" v="632" actId="1076"/>
          <ac:cxnSpMkLst>
            <pc:docMk/>
            <pc:sldMk cId="3944707284" sldId="319"/>
            <ac:cxnSpMk id="11" creationId="{8A4BCFC3-DEAA-B842-2AB1-29BEA34BABF5}"/>
          </ac:cxnSpMkLst>
        </pc:cxnChg>
        <pc:cxnChg chg="add mod">
          <ac:chgData name="Michael Ørum Henriksen" userId="ea4e8251-cdde-49cd-82a2-f7c5a559db37" providerId="ADAL" clId="{19FE42EC-A4EA-494C-B641-BE7D1E29C8F5}" dt="2023-11-03T09:18:54.552" v="634" actId="1076"/>
          <ac:cxnSpMkLst>
            <pc:docMk/>
            <pc:sldMk cId="3944707284" sldId="319"/>
            <ac:cxnSpMk id="12" creationId="{1591FE0B-9BC8-D6CB-0988-5AD3CE5EC30A}"/>
          </ac:cxnSpMkLst>
        </pc:cxnChg>
      </pc:sldChg>
      <pc:sldChg chg="add del">
        <pc:chgData name="Michael Ørum Henriksen" userId="ea4e8251-cdde-49cd-82a2-f7c5a559db37" providerId="ADAL" clId="{19FE42EC-A4EA-494C-B641-BE7D1E29C8F5}" dt="2023-11-03T10:35:19.067" v="636" actId="47"/>
        <pc:sldMkLst>
          <pc:docMk/>
          <pc:sldMk cId="3774622971"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B90C463E-3210-BD49-B37D-FAD6B6FBDE9C}" type="datetimeFigureOut">
              <a:rPr lang="da-DK" smtClean="0"/>
              <a:t>12-11-2024</a:t>
            </a:fld>
            <a:endParaRPr lang="da-DK"/>
          </a:p>
        </p:txBody>
      </p:sp>
      <p:sp>
        <p:nvSpPr>
          <p:cNvPr id="4" name="Pladsholder til slidebillede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6F5BA3CA-EDEA-9640-9DE9-67353A2055FE}" type="slidenum">
              <a:rPr lang="da-DK" smtClean="0"/>
              <a:t>‹nr.›</a:t>
            </a:fld>
            <a:endParaRPr lang="da-DK"/>
          </a:p>
        </p:txBody>
      </p:sp>
    </p:spTree>
    <p:extLst>
      <p:ext uri="{BB962C8B-B14F-4D97-AF65-F5344CB8AC3E}">
        <p14:creationId xmlns:p14="http://schemas.microsoft.com/office/powerpoint/2010/main" val="20541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Velkommen til webinar for vores nye app TUR Transport.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a:t>
            </a:fld>
            <a:endParaRPr lang="da-DK"/>
          </a:p>
        </p:txBody>
      </p:sp>
    </p:spTree>
    <p:extLst>
      <p:ext uri="{BB962C8B-B14F-4D97-AF65-F5344CB8AC3E}">
        <p14:creationId xmlns:p14="http://schemas.microsoft.com/office/powerpoint/2010/main" val="4235464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Men lad os se på hvordan en lærling kan tage appen i brug. Lærlingen skal naturligvis have downloadet appen fra enten App store eller Google </a:t>
            </a:r>
            <a:r>
              <a:rPr lang="da-DK" sz="1800" kern="100" dirty="0" err="1">
                <a:effectLst/>
                <a:latin typeface="Calibri" panose="020F0502020204030204" pitchFamily="34" charset="0"/>
                <a:ea typeface="Calibri" panose="020F0502020204030204" pitchFamily="34" charset="0"/>
                <a:cs typeface="Times New Roman" panose="02020603050405020304" pitchFamily="18" charset="0"/>
              </a:rPr>
              <a:t>play</a:t>
            </a: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 TUR transport.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Herefter oprettes konto, hvor lærlingen skal angive følgende:</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Fornavn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Fulde efternavn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Mail</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Bekræft mail</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Adgangskode. (adgangskoden skal består af et stort bogstav, skal være på 8 tegn og med et specieltegn)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Herefter vælger lærlingen uddannelse. Læg her mærke til de forskellige specialer og trin</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Klikker på betingelser, og opret konto. </a:t>
            </a:r>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10</a:t>
            </a:fld>
            <a:endParaRPr lang="da-DK"/>
          </a:p>
        </p:txBody>
      </p:sp>
    </p:spTree>
    <p:extLst>
      <p:ext uri="{BB962C8B-B14F-4D97-AF65-F5344CB8AC3E}">
        <p14:creationId xmlns:p14="http://schemas.microsoft.com/office/powerpoint/2010/main" val="2711566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Hovedmenuen når lærlingen har oprettet sig ser således ud.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er funktionen </a:t>
            </a:r>
          </a:p>
          <a:p>
            <a:pPr indent="828040">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”opret erklæring om oplæring”</a:t>
            </a:r>
          </a:p>
          <a:p>
            <a:pPr indent="828040">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”Se/ændr profil og indstilling mv”</a:t>
            </a:r>
          </a:p>
          <a:p>
            <a:pPr indent="828040">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”Se dine tidligere erklæringer om oplæring”</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Men lad os se nærmere på Profil igen. Her i bunden af profil, kan der vises denne introduktionsvideo som I tidligere har set, ligeledes er der udarbejdet lidt mere punktvise vejledning af brugen af appen. Herudover ”betingelser og privatlivspolitikken”. Vis linket.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Fremhæv afsnit 6 Opbevaring af dine personoplysninger.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000"/>
              </a:spcBef>
              <a:spcAft>
                <a:spcPts val="0"/>
              </a:spcAft>
              <a:buFont typeface="+mj-lt"/>
              <a:buAutoNum type="arabicPeriod"/>
              <a:tabLst>
                <a:tab pos="228600" algn="l"/>
              </a:tabLst>
            </a:pPr>
            <a:r>
              <a:rPr lang="da-DK" sz="1800" b="1">
                <a:solidFill>
                  <a:srgbClr val="2F5496"/>
                </a:solidFill>
                <a:effectLst/>
                <a:latin typeface="Calibri Light" panose="020F0302020204030204" pitchFamily="34" charset="0"/>
                <a:ea typeface="Times New Roman" panose="02020603050405020304" pitchFamily="18" charset="0"/>
                <a:cs typeface="Calibri Light" panose="020F0302020204030204" pitchFamily="34" charset="0"/>
              </a:rPr>
              <a:t>Opbevaring af dine personoplysninger</a:t>
            </a:r>
            <a:endParaRPr lang="da-DK" sz="1800" b="1">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800" kern="100">
                <a:effectLst/>
                <a:latin typeface="Calibri Light" panose="020F0302020204030204" pitchFamily="34" charset="0"/>
                <a:ea typeface="Calibri" panose="020F0502020204030204" pitchFamily="34" charset="0"/>
                <a:cs typeface="Times New Roman" panose="02020603050405020304" pitchFamily="18" charset="0"/>
              </a:rPr>
              <a:t>Dine data opbevares så længe din brugerprofil er aktiv. </a:t>
            </a:r>
            <a:r>
              <a:rPr lang="da-DK" sz="1800" kern="100">
                <a:effectLst/>
                <a:highlight>
                  <a:srgbClr val="FFFF00"/>
                </a:highlight>
                <a:latin typeface="Calibri Light" panose="020F0302020204030204" pitchFamily="34" charset="0"/>
                <a:ea typeface="Calibri" panose="020F0502020204030204" pitchFamily="34" charset="0"/>
                <a:cs typeface="Times New Roman" panose="02020603050405020304" pitchFamily="18" charset="0"/>
              </a:rPr>
              <a:t>Du har mulighed for at anmode om at få slettet dine oplysninger, når dit uddannelsesforløb er afsluttet og dit uddannelsesbevis/svendebrev er udstedt.</a:t>
            </a:r>
            <a:r>
              <a:rPr lang="da-DK" sz="1800" kern="100">
                <a:effectLst/>
                <a:latin typeface="Calibri Light" panose="020F0302020204030204" pitchFamily="34" charset="0"/>
                <a:ea typeface="Calibri" panose="020F0502020204030204" pitchFamily="34" charset="0"/>
                <a:cs typeface="Times New Roman" panose="02020603050405020304" pitchFamily="18" charset="0"/>
              </a:rPr>
              <a:t> </a:t>
            </a: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highlight>
                  <a:srgbClr val="FFFF00"/>
                </a:highlight>
                <a:latin typeface="Calibri Light" panose="020F0302020204030204" pitchFamily="34" charset="0"/>
                <a:ea typeface="Calibri" panose="020F0502020204030204" pitchFamily="34" charset="0"/>
                <a:cs typeface="Times New Roman" panose="02020603050405020304" pitchFamily="18" charset="0"/>
              </a:rPr>
              <a:t>Din brugerprofil vil blive slettet, hvis din bruger profil ikke har været aktiv i samlet periode på 12 måneder.</a:t>
            </a:r>
            <a:r>
              <a:rPr lang="da-DK" sz="1800" kern="100">
                <a:effectLst/>
                <a:latin typeface="Calibri Light" panose="020F0302020204030204" pitchFamily="34" charset="0"/>
                <a:ea typeface="Calibri" panose="020F0502020204030204" pitchFamily="34" charset="0"/>
                <a:cs typeface="Times New Roman" panose="02020603050405020304" pitchFamily="18" charset="0"/>
              </a:rPr>
              <a:t> Forud for sletning af din brugerprofil vil du modtage et forudgående varsel via e-mail om, at din brugerprofil vil blive slettet, medmindre du gør indsigelser mod dette. </a:t>
            </a: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11</a:t>
            </a:fld>
            <a:endParaRPr lang="da-DK"/>
          </a:p>
        </p:txBody>
      </p:sp>
    </p:spTree>
    <p:extLst>
      <p:ext uri="{BB962C8B-B14F-4D97-AF65-F5344CB8AC3E}">
        <p14:creationId xmlns:p14="http://schemas.microsoft.com/office/powerpoint/2010/main" val="2639405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Lad os se nærmere på hvordan der oprettes en erklæring om oplæring. Der klikkes på menupunktet ”Opret erklæring om oplæring”</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Indtastning af virksomhedens cvr nummer, og der udfyldes automatisk navn og adresse på virksomheden.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Indtastning af slutdato for oplæringsperiode. Den sidste dag i oplæring før en skoleperiode. På den måde automatiseres en mail til den oplæringsansvarlige i virksomheden 3 uger før slutdatoen på perioden.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vælges hvilken skole, som den kommende skoleperiode skal foregå på.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Indtastning af mailadresse på oplæringsansvarlig</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Såfremt der allerede kendes mail adresse på skolekontakten kan denne indtastes. Det anbefales at lærlingen først indtaster denne mailadresse når lærlingen er mødt på skolen, og I som skole fortæller hvilken mail adresse erklæringen om oplæring skal fremsendes til. I kan som skole vælge en fælles mail, eller en given mail adresse til en lærer.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Herefter tryk på opret erklæring om oplæring.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12</a:t>
            </a:fld>
            <a:endParaRPr lang="da-DK"/>
          </a:p>
        </p:txBody>
      </p:sp>
    </p:spTree>
    <p:extLst>
      <p:ext uri="{BB962C8B-B14F-4D97-AF65-F5344CB8AC3E}">
        <p14:creationId xmlns:p14="http://schemas.microsoft.com/office/powerpoint/2010/main" val="192663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Nu er 1. erklæring om oplæring oprettet. Der kan her på appen ses de forskellige oplæringsmål til den valgte uddannelse. Det er de samme oplæringsmål for alle oplæringsperioderne.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Ud for de enkelte oplæringsmål kan I se et tal. Når der klikkes her i appen vil der kunne ses følgende:</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0= Lærlingen har ikke arbejdet med teamet</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1= I mindre grad</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2= I nogen grad</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3= I høj grad</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Denne oversigt er også synlig for den oplæringsansvarlige, når denne udfylder erklæring om oplæring på den fremsendte mail.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Lærlingen har en status oversigt, så lærlingen kan følge med på en status for den enkelte erklæring om oplæring.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13</a:t>
            </a:fld>
            <a:endParaRPr lang="da-DK"/>
          </a:p>
        </p:txBody>
      </p:sp>
    </p:spTree>
    <p:extLst>
      <p:ext uri="{BB962C8B-B14F-4D97-AF65-F5344CB8AC3E}">
        <p14:creationId xmlns:p14="http://schemas.microsoft.com/office/powerpoint/2010/main" val="111060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I bunden af appen kan ses slutdatoen for oplæringen. Der er mulighed for at ændre her på denne, hvis det skulle være nødvendigt. Herefter klikkes der på ” Gem erklæring om oplæring”, og der fremsendes automatisk mail til den angivne oplæringsansvarlig når slutdatoen er inden for 3 uger.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14</a:t>
            </a:fld>
            <a:endParaRPr lang="da-DK"/>
          </a:p>
        </p:txBody>
      </p:sp>
    </p:spTree>
    <p:extLst>
      <p:ext uri="{BB962C8B-B14F-4D97-AF65-F5344CB8AC3E}">
        <p14:creationId xmlns:p14="http://schemas.microsoft.com/office/powerpoint/2010/main" val="357989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15</a:t>
            </a:fld>
            <a:endParaRPr lang="da-DK"/>
          </a:p>
        </p:txBody>
      </p:sp>
    </p:spTree>
    <p:extLst>
      <p:ext uri="{BB962C8B-B14F-4D97-AF65-F5344CB8AC3E}">
        <p14:creationId xmlns:p14="http://schemas.microsoft.com/office/powerpoint/2010/main" val="3960336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 ser her på den mail som automatisk er blevet tilsendt til den oplæringsansvarlige. Her kan der ses navnet på lærlingen, og lærlingens slutdato for oplæringsperioden.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Den oplæringsansvarlige får adgang til erklæringen via klikke på her</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16</a:t>
            </a:fld>
            <a:endParaRPr lang="da-DK"/>
          </a:p>
        </p:txBody>
      </p:sp>
    </p:spTree>
    <p:extLst>
      <p:ext uri="{BB962C8B-B14F-4D97-AF65-F5344CB8AC3E}">
        <p14:creationId xmlns:p14="http://schemas.microsoft.com/office/powerpoint/2010/main" val="4292341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Den oplæringsansvarlige skal igennem en engangskode for at få adgang til systemet. Dette af hensyn til behandling af personlige data. Der fremsendes en engangskode til den oplæringsansvarlige angivne mail, hvorefter vedkommende kan få adgang.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17</a:t>
            </a:fld>
            <a:endParaRPr lang="da-DK"/>
          </a:p>
        </p:txBody>
      </p:sp>
    </p:spTree>
    <p:extLst>
      <p:ext uri="{BB962C8B-B14F-4D97-AF65-F5344CB8AC3E}">
        <p14:creationId xmlns:p14="http://schemas.microsoft.com/office/powerpoint/2010/main" val="1391349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 ser I hvorledes erklæringen om oplæring ser ud for den oplæringsansvarlige. Der skal prikkes ind på hvilket niveau lærlingen har opnået læringsmålet. Niveauet er angivet ude i den blå bjælke, her angivet efter klik.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Jo længere frem i de enkelte oplæringsperioder lærlingen kommer vil der angivet hvilket niveau lærlingen havde ud for hvert enkelt læringsmål ved sidste oplæringsperiode. Feltet vil der være skraveret.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18</a:t>
            </a:fld>
            <a:endParaRPr lang="da-DK"/>
          </a:p>
        </p:txBody>
      </p:sp>
    </p:spTree>
    <p:extLst>
      <p:ext uri="{BB962C8B-B14F-4D97-AF65-F5344CB8AC3E}">
        <p14:creationId xmlns:p14="http://schemas.microsoft.com/office/powerpoint/2010/main" val="982605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er mulighed for at indsætte en bemærkning fra oplæringsansvarlige til eleven. Denne bemærkning vil også være synlig for den efterfølgende skolekontakt. Bemærk de tre felter hvor der kan vinkes af.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Feltet med den afsluttende erklæring om oplæring.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Lærlingen er bekendt med at se al information.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19</a:t>
            </a:fld>
            <a:endParaRPr lang="da-DK"/>
          </a:p>
        </p:txBody>
      </p:sp>
    </p:spTree>
    <p:extLst>
      <p:ext uri="{BB962C8B-B14F-4D97-AF65-F5344CB8AC3E}">
        <p14:creationId xmlns:p14="http://schemas.microsoft.com/office/powerpoint/2010/main" val="498240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Som sagt har vi lanceret dette på vores hjemmeside, og vi glæder os til at komme i gang med at få appen i funktion ude hos jer, og virksomhederne.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Flere virksomheder har allerede henvendt sig, og der er også nogle enkelte med her i dag.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Appen TUR Transport er den nye digitale uddannelsesbog, som erstatter den fysiske uddannelsesbog som I kender til i papirform i dag. </a:t>
            </a:r>
          </a:p>
        </p:txBody>
      </p:sp>
      <p:sp>
        <p:nvSpPr>
          <p:cNvPr id="4" name="Pladsholder til slidenummer 3"/>
          <p:cNvSpPr>
            <a:spLocks noGrp="1"/>
          </p:cNvSpPr>
          <p:nvPr>
            <p:ph type="sldNum" sz="quarter" idx="5"/>
          </p:nvPr>
        </p:nvSpPr>
        <p:spPr/>
        <p:txBody>
          <a:bodyPr/>
          <a:lstStyle/>
          <a:p>
            <a:fld id="{6F5BA3CA-EDEA-9640-9DE9-67353A2055FE}" type="slidenum">
              <a:rPr lang="da-DK" smtClean="0"/>
              <a:t>2</a:t>
            </a:fld>
            <a:endParaRPr lang="da-DK"/>
          </a:p>
        </p:txBody>
      </p:sp>
    </p:spTree>
    <p:extLst>
      <p:ext uri="{BB962C8B-B14F-4D97-AF65-F5344CB8AC3E}">
        <p14:creationId xmlns:p14="http://schemas.microsoft.com/office/powerpoint/2010/main" val="3528987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Vi(virksomhed) bekræfter ovenstående informationer er korrekte.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Herefter klik på knappen send til skole og lærling.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20</a:t>
            </a:fld>
            <a:endParaRPr lang="da-DK"/>
          </a:p>
        </p:txBody>
      </p:sp>
    </p:spTree>
    <p:extLst>
      <p:ext uri="{BB962C8B-B14F-4D97-AF65-F5344CB8AC3E}">
        <p14:creationId xmlns:p14="http://schemas.microsoft.com/office/powerpoint/2010/main" val="437078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Opsamling på spørgsmål fra chatten</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21</a:t>
            </a:fld>
            <a:endParaRPr lang="da-DK"/>
          </a:p>
        </p:txBody>
      </p:sp>
    </p:spTree>
    <p:extLst>
      <p:ext uri="{BB962C8B-B14F-4D97-AF65-F5344CB8AC3E}">
        <p14:creationId xmlns:p14="http://schemas.microsoft.com/office/powerpoint/2010/main" val="2169894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bliver ikke automatisk sendt mail til skolens kontaktperson, medmindre lærlingen allerede har kendskab til hvem på skolen som skal have oplæringserklæringen. Anbefalingen vil være at I som skole sørger for at have en kontaktlærer på hver skoleperiode, som vil kunne modtage disse erklæringer om oplæring.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 vil denne kontaktlærer som også eventuelt kunne følge op overfor lærling og virksomhed, hvis der måtte være noget der skal følges op på. Det er her vigtigt, at såfremt der eventuelt er noget som virksomheden har indskrevet af bemærkninger eller andet, at der sker en kommunikation fra skolen til virksomhed og lærling.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22</a:t>
            </a:fld>
            <a:endParaRPr lang="da-DK"/>
          </a:p>
        </p:txBody>
      </p:sp>
    </p:spTree>
    <p:extLst>
      <p:ext uri="{BB962C8B-B14F-4D97-AF65-F5344CB8AC3E}">
        <p14:creationId xmlns:p14="http://schemas.microsoft.com/office/powerpoint/2010/main" val="2164984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Den pågældende kontaktlærer på skolen modtager denne mail, og kan tilgå erklæringen om oplæring ved klik på det angivne her.</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23</a:t>
            </a:fld>
            <a:endParaRPr lang="da-DK"/>
          </a:p>
        </p:txBody>
      </p:sp>
    </p:spTree>
    <p:extLst>
      <p:ext uri="{BB962C8B-B14F-4D97-AF65-F5344CB8AC3E}">
        <p14:creationId xmlns:p14="http://schemas.microsoft.com/office/powerpoint/2010/main" val="4072763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Kontaktlæreren skal også igennem en engangskode for at få adgang til systemet. Dette af hensyn til behandling af personlige data. Der fremsendes en engangskode til kontaktlærerens angivne mail, hvorefter vedkommende kan få adgang.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24</a:t>
            </a:fld>
            <a:endParaRPr lang="da-DK"/>
          </a:p>
        </p:txBody>
      </p:sp>
    </p:spTree>
    <p:extLst>
      <p:ext uri="{BB962C8B-B14F-4D97-AF65-F5344CB8AC3E}">
        <p14:creationId xmlns:p14="http://schemas.microsoft.com/office/powerpoint/2010/main" val="3763540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Visning af erklæring om oplæring for skolens kontaktlærer. Slide 26 kan der ses eventuelle bemærkninger fra den oplæringsansvarlige som kan danne grobund for en henvendelse fra skolen til virksomhed og lærling.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25</a:t>
            </a:fld>
            <a:endParaRPr lang="da-DK"/>
          </a:p>
        </p:txBody>
      </p:sp>
    </p:spTree>
    <p:extLst>
      <p:ext uri="{BB962C8B-B14F-4D97-AF65-F5344CB8AC3E}">
        <p14:creationId xmlns:p14="http://schemas.microsoft.com/office/powerpoint/2010/main" val="25300842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Visning af erklæring om oplæring for skolens kontaktlærer.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ses eventuelle bemærkninger fra den oplæringsansvarlige som kan danne grobund for en henvendelse fra skolen til virksomhed og lærling.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26</a:t>
            </a:fld>
            <a:endParaRPr lang="da-DK"/>
          </a:p>
        </p:txBody>
      </p:sp>
    </p:spTree>
    <p:extLst>
      <p:ext uri="{BB962C8B-B14F-4D97-AF65-F5344CB8AC3E}">
        <p14:creationId xmlns:p14="http://schemas.microsoft.com/office/powerpoint/2010/main" val="499283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Lærlingen kan se på sin app status for forsendelse. Ligeledes modtager lærlingen også mail om status.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Således på samme fremgangsmåde foregår de efterfølgende erklæringer om oplæring. Der er ikke lavet et maksimum eller minimum på antallet af erklæringer. Vi ved at I har skoler kan have forskellige antal skoleperioder, og sammensætning af forløbene for de forskellige uddannelser, derfor ikke noget bestemt antal.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Ligeledes betyder det også at appen kan anvendes overfor både ordinære EUD elever, samt overfor EUV elever som meget nemt kan have forskelligt antal skoleperioder og efterfølgende oplæringsperioder.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27</a:t>
            </a:fld>
            <a:endParaRPr lang="da-DK"/>
          </a:p>
        </p:txBody>
      </p:sp>
    </p:spTree>
    <p:extLst>
      <p:ext uri="{BB962C8B-B14F-4D97-AF65-F5344CB8AC3E}">
        <p14:creationId xmlns:p14="http://schemas.microsoft.com/office/powerpoint/2010/main" val="3197694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Når en lærling har nået til sidste oplæringsperiode inden vedkommende er klar til svendeprøve, skal virksomheden gøre noget aktivt. I ser her en erklæring som er udfyldt fra en virksomhed.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Læg mærke til de skraverede felter som var lærlingens niveau på den enkelt målpind for sidste oplæringsperiode. Det angivne blå punkt er nu virksomhed angivne niveau for lærlingen. I dette tilfælde her viser det sig tydeligt med en progression i lærlingens uddannelse for målpindene for oplæringen.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28</a:t>
            </a:fld>
            <a:endParaRPr lang="da-DK"/>
          </a:p>
        </p:txBody>
      </p:sp>
    </p:spTree>
    <p:extLst>
      <p:ext uri="{BB962C8B-B14F-4D97-AF65-F5344CB8AC3E}">
        <p14:creationId xmlns:p14="http://schemas.microsoft.com/office/powerpoint/2010/main" val="8064972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Virksomheden har ved sidste oplæringsperiode fortsat muligheder for at lave en bemærkning, skal afkrydse de forskellige felter angivet med blå pile her.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Virksomheden krydser af i feltet angivet med rød pil og endelig til sidst grøn pil.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29</a:t>
            </a:fld>
            <a:endParaRPr lang="da-DK"/>
          </a:p>
        </p:txBody>
      </p:sp>
    </p:spTree>
    <p:extLst>
      <p:ext uri="{BB962C8B-B14F-4D97-AF65-F5344CB8AC3E}">
        <p14:creationId xmlns:p14="http://schemas.microsoft.com/office/powerpoint/2010/main" val="2652607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TUR Transport erstatter den fysiske uddannelsesbog for følgende uddannelser på transportområdet:</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Vejgodstransport uddannelsen</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Kranføreruddannelsen</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Lager og terminaluddannelsen.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 øvrige transportuddannelser skal fortsat anvende fysiske uddannelsesbog. Hvornår de uddannelser skal overgå til en digital uddannelsesbog, vides ikke på nuværende tidspunkt, men det overvejes hvornår det skal sættes i gang.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Herudover har TUR også udviklet en app til ambulancebehandleruddannelsen, som ligeledes også skal erstatte den fysiske uddannelsesbog her. Denne app er også tilgængelig i app store, og er på vej til at blive lanceret til elever og virksomheder.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Webinaret her i dag er primært rettet mod skolerne. Vi vil give jer et indspark til funktionaliteten i appen, så I er forberedt til at kunne bringe igangsættelsen af appen til lærlingene videre. Der er lavet en introfilm til brugen af appen som vi viser jer senere, ligeledes instruktionsmateriale til eleverne.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Formålet med udviklingen af appen TUR Transport er at vi som fagligt udvalg naturligvis gerne vil støtte op om den kommunikation der skal være med til at hjælpe lærlingens progression i uddannelsen imellem skole, lærling og virksomhed. Ligeledes håber vi også at denne app her kan være med til at give lærlinge og virksomheder et bedre overblik over hele uddannelsen. Dette er blandt andet også blevet pointerede som et af midlerne til at undgå frafald i den udarbejdede frafaldsanalyse.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6F5BA3CA-EDEA-9640-9DE9-67353A2055FE}" type="slidenum">
              <a:rPr lang="da-DK" smtClean="0"/>
              <a:t>3</a:t>
            </a:fld>
            <a:endParaRPr lang="da-DK"/>
          </a:p>
        </p:txBody>
      </p:sp>
    </p:spTree>
    <p:extLst>
      <p:ext uri="{BB962C8B-B14F-4D97-AF65-F5344CB8AC3E}">
        <p14:creationId xmlns:p14="http://schemas.microsoft.com/office/powerpoint/2010/main" val="1274465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Virksomheden får her efter automatisk fremsendt denne mail til den angivne mail for oplæringsansvarlig.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Dette er et link til den afsluttende erklæring om oplæring på TURs hjemmeside.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30</a:t>
            </a:fld>
            <a:endParaRPr lang="da-DK"/>
          </a:p>
        </p:txBody>
      </p:sp>
    </p:spTree>
    <p:extLst>
      <p:ext uri="{BB962C8B-B14F-4D97-AF65-F5344CB8AC3E}">
        <p14:creationId xmlns:p14="http://schemas.microsoft.com/office/powerpoint/2010/main" val="2143328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På TURs hjemmeside klikkes herefter på det link som er gældende for den enkelte uddannelse.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Erklæringen udfyldes og sendes til TURs </a:t>
            </a:r>
            <a:r>
              <a:rPr lang="da-DK" sz="1800" kern="100" err="1">
                <a:effectLst/>
                <a:latin typeface="Calibri" panose="020F0502020204030204" pitchFamily="34" charset="0"/>
                <a:ea typeface="Calibri" panose="020F0502020204030204" pitchFamily="34" charset="0"/>
                <a:cs typeface="Times New Roman" panose="02020603050405020304" pitchFamily="18" charset="0"/>
              </a:rPr>
              <a:t>e-boks</a:t>
            </a:r>
            <a:r>
              <a:rPr lang="da-DK" sz="1800" kern="100">
                <a:effectLst/>
                <a:latin typeface="Calibri" panose="020F0502020204030204" pitchFamily="34" charset="0"/>
                <a:ea typeface="Calibri" panose="020F0502020204030204" pitchFamily="34" charset="0"/>
                <a:cs typeface="Times New Roman" panose="02020603050405020304" pitchFamily="18" charset="0"/>
              </a:rPr>
              <a:t>, som der også er angivet i den enkelte erklæring om oplæring.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31</a:t>
            </a:fld>
            <a:endParaRPr lang="da-DK"/>
          </a:p>
        </p:txBody>
      </p:sp>
    </p:spTree>
    <p:extLst>
      <p:ext uri="{BB962C8B-B14F-4D97-AF65-F5344CB8AC3E}">
        <p14:creationId xmlns:p14="http://schemas.microsoft.com/office/powerpoint/2010/main" val="3461241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Både virksomhed og skole har adgang til et </a:t>
            </a:r>
            <a:r>
              <a:rPr lang="da-DK" sz="1800" kern="100" err="1">
                <a:effectLst/>
                <a:latin typeface="Calibri" panose="020F0502020204030204" pitchFamily="34" charset="0"/>
                <a:ea typeface="Calibri" panose="020F0502020204030204" pitchFamily="34" charset="0"/>
                <a:cs typeface="Times New Roman" panose="02020603050405020304" pitchFamily="18" charset="0"/>
              </a:rPr>
              <a:t>backend</a:t>
            </a:r>
            <a:r>
              <a:rPr lang="da-DK" sz="1800" kern="100">
                <a:effectLst/>
                <a:latin typeface="Calibri" panose="020F0502020204030204" pitchFamily="34" charset="0"/>
                <a:ea typeface="Calibri" panose="020F0502020204030204" pitchFamily="34" charset="0"/>
                <a:cs typeface="Times New Roman" panose="02020603050405020304" pitchFamily="18" charset="0"/>
              </a:rPr>
              <a:t> administrationssystem. Der klikkes på den angivne blå pind ”systemet”.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32</a:t>
            </a:fld>
            <a:endParaRPr lang="da-DK"/>
          </a:p>
        </p:txBody>
      </p:sp>
    </p:spTree>
    <p:extLst>
      <p:ext uri="{BB962C8B-B14F-4D97-AF65-F5344CB8AC3E}">
        <p14:creationId xmlns:p14="http://schemas.microsoft.com/office/powerpoint/2010/main" val="2985833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err="1"/>
              <a:t>Backend</a:t>
            </a:r>
            <a:r>
              <a:rPr lang="da-DK"/>
              <a:t>/administrationspanel, både for skole og virksomhed</a:t>
            </a:r>
          </a:p>
          <a:p>
            <a:endParaRPr lang="da-DK"/>
          </a:p>
          <a:p>
            <a:pPr marL="0" indent="0">
              <a:buNone/>
            </a:pPr>
            <a:r>
              <a:rPr lang="da-DK" sz="1200"/>
              <a:t>Administrationspanelet er et system hvor de oplæringsansvarlige og skolekontakter kan få adgang til at se alle de erklæringer om oplæring som de har adgang til. </a:t>
            </a:r>
          </a:p>
          <a:p>
            <a:pPr marL="0" indent="0">
              <a:buNone/>
            </a:pPr>
            <a:endParaRPr lang="da-DK" sz="1200"/>
          </a:p>
          <a:p>
            <a:pPr marL="0" indent="0">
              <a:buNone/>
            </a:pPr>
            <a:r>
              <a:rPr lang="da-DK" sz="1200"/>
              <a:t>Her har skole og virksomhed dermed det samlede overblik over alle de lærlinge, der er tilknyttet den enkelte skole eller virksomhed. </a:t>
            </a:r>
          </a:p>
          <a:p>
            <a:endParaRPr lang="da-DK" sz="1200"/>
          </a:p>
          <a:p>
            <a:pPr marL="0" indent="0">
              <a:buNone/>
            </a:pPr>
            <a:r>
              <a:rPr lang="da-DK" sz="1200"/>
              <a:t>Adgang til administrationspanelet sker som ved oplæringserklæringen via et engangsadgangskode et såkaldt OTP (One Time Password)</a:t>
            </a:r>
          </a:p>
          <a:p>
            <a:pPr marL="0" indent="0">
              <a:buNone/>
            </a:pPr>
            <a:endParaRPr lang="da-DK" sz="1200"/>
          </a:p>
          <a:p>
            <a:pPr marL="0" indent="0">
              <a:buNone/>
            </a:pPr>
            <a:r>
              <a:rPr lang="da-DK" sz="1200"/>
              <a:t>Kun mail adresser (til skole og virksomhed), der på forhånd er registreret i appen af </a:t>
            </a:r>
            <a:r>
              <a:rPr lang="da-DK" sz="1200" err="1"/>
              <a:t>lærligen</a:t>
            </a:r>
            <a:r>
              <a:rPr lang="da-DK" sz="1200"/>
              <a:t>, har mulighed for at tilgå administrationspanelet. </a:t>
            </a:r>
            <a:endParaRPr lang="da-DK"/>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33</a:t>
            </a:fld>
            <a:endParaRPr lang="da-DK"/>
          </a:p>
        </p:txBody>
      </p:sp>
    </p:spTree>
    <p:extLst>
      <p:ext uri="{BB962C8B-B14F-4D97-AF65-F5344CB8AC3E}">
        <p14:creationId xmlns:p14="http://schemas.microsoft.com/office/powerpoint/2010/main" val="1841014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Metoden foregår på denne måde her: Der klikkes på knappen ”Søg” i venstre hjørne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34</a:t>
            </a:fld>
            <a:endParaRPr lang="da-DK"/>
          </a:p>
        </p:txBody>
      </p:sp>
    </p:spTree>
    <p:extLst>
      <p:ext uri="{BB962C8B-B14F-4D97-AF65-F5344CB8AC3E}">
        <p14:creationId xmlns:p14="http://schemas.microsoft.com/office/powerpoint/2010/main" val="105378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Herefter kan der søges på lærlingens navn. Du kan også lade feltet stå, hvorefter du kan få et overblik over alle de lærlinge som der har fremsendt erklæringer fremsendt til din mail adresse.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35</a:t>
            </a:fld>
            <a:endParaRPr lang="da-DK"/>
          </a:p>
        </p:txBody>
      </p:sp>
    </p:spTree>
    <p:extLst>
      <p:ext uri="{BB962C8B-B14F-4D97-AF65-F5344CB8AC3E}">
        <p14:creationId xmlns:p14="http://schemas.microsoft.com/office/powerpoint/2010/main" val="2087080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 vises et eksempel på et overblik.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kan ses hvilken uddannelse det drejer sig om.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Hvilken oplæringsperiode og slutdato for denne samt om den er modtaget af skolen.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 enkelte oplæringserklæringer kan ses, men der kan ikke ændres i disse.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36</a:t>
            </a:fld>
            <a:endParaRPr lang="da-DK"/>
          </a:p>
        </p:txBody>
      </p:sp>
    </p:spTree>
    <p:extLst>
      <p:ext uri="{BB962C8B-B14F-4D97-AF65-F5344CB8AC3E}">
        <p14:creationId xmlns:p14="http://schemas.microsoft.com/office/powerpoint/2010/main" val="509149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37</a:t>
            </a:fld>
            <a:endParaRPr lang="da-DK"/>
          </a:p>
        </p:txBody>
      </p:sp>
    </p:spTree>
    <p:extLst>
      <p:ext uri="{BB962C8B-B14F-4D97-AF65-F5344CB8AC3E}">
        <p14:creationId xmlns:p14="http://schemas.microsoft.com/office/powerpoint/2010/main" val="3256243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38</a:t>
            </a:fld>
            <a:endParaRPr lang="da-DK"/>
          </a:p>
        </p:txBody>
      </p:sp>
    </p:spTree>
    <p:extLst>
      <p:ext uri="{BB962C8B-B14F-4D97-AF65-F5344CB8AC3E}">
        <p14:creationId xmlns:p14="http://schemas.microsoft.com/office/powerpoint/2010/main" val="3645851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Opsamling på spørgsmål fra chatten</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39</a:t>
            </a:fld>
            <a:endParaRPr lang="da-DK"/>
          </a:p>
        </p:txBody>
      </p:sp>
    </p:spTree>
    <p:extLst>
      <p:ext uri="{BB962C8B-B14F-4D97-AF65-F5344CB8AC3E}">
        <p14:creationId xmlns:p14="http://schemas.microsoft.com/office/powerpoint/2010/main" val="2706599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Som fagligt udvalg har vi en forpligtigelse at have udfærdiget blanketter til brug for erklæringer om oplæring. Dette støtter vi op om, her med denne app. I kan her se dette er hentet fra BEK om erhvervsuddannelsen</a:t>
            </a:r>
          </a:p>
          <a:p>
            <a:pPr>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 </a:t>
            </a:r>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4</a:t>
            </a:fld>
            <a:endParaRPr lang="da-DK"/>
          </a:p>
        </p:txBody>
      </p:sp>
    </p:spTree>
    <p:extLst>
      <p:ext uri="{BB962C8B-B14F-4D97-AF65-F5344CB8AC3E}">
        <p14:creationId xmlns:p14="http://schemas.microsoft.com/office/powerpoint/2010/main" val="9630365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40</a:t>
            </a:fld>
            <a:endParaRPr lang="da-DK"/>
          </a:p>
        </p:txBody>
      </p:sp>
    </p:spTree>
    <p:extLst>
      <p:ext uri="{BB962C8B-B14F-4D97-AF65-F5344CB8AC3E}">
        <p14:creationId xmlns:p14="http://schemas.microsoft.com/office/powerpoint/2010/main" val="1835432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I har som skole også en forpligtigelse overfor lærlingene i form af udlevering af en uddannelsesbog. Lad os se nærmere herpå. Her hentet fra BEK om erhvervsuddannelser</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Kommunikationen mellem skole, lærling og virksomhed er vigtig. Det er her i denne treenighed der kan sørges for at lærlingen kan nå målene for uddannelsen. Samarbejdet herom er vigtigt, og de evalueringer/vurderinger af lærlingen af virksomheden og af skolen bliver kommunikeret godt af alle parter.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Netop erklæringer om oplæring er et vigtigt element heri. Disse erklæringer om oplæring har altid skullet være udfyldt, også i den fysiske uddannelsesbog. Dette med formål om at skabe sammenhæng mellem skoleoplæringen og virksomhedsoplæringen. På erklæringerne om oplæring findes alle de mål som lærlingene skal opnå i deres oplæringstid i virksomheden. Det er naturligvis vigtigt at virksomheder, lærlingene og skolerne kender til disse mål, så lærlingen har de bedste betingelser for at gennemføre uddannelsen, og i sidste ende også gøre et godt resultat til svendeprøven.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En fysisk uddannelsesbog ved vi, at den ofte kan blive væk, gået i stykker og alle mulige andre forskellige årsager. Denne app her bliver ikke væk. Appen skal være med til at gøre arbejdet med oplæringserklæringerne nemmere for både virksomhed og skole samt lærling. Og endelig til sidst i en lærlings uddannelsesforløb er der også den afsluttende erklæring om oplæring. Den afsluttende erklæring om oplæring er jo her virksomheden som dokumenterer at alle oplæringsmålene er opnået i uddannelsen. Appen har indbygget en funktion hvor der fremsendes et link til den oplæringsansvarlige, når sidste skoleperiode er godkendt af den oplæringsansvarlige. Dette ser vi nærmere på senere i dag.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Men lad os se nærmere på selve appen. Hvis I undervejs også skulle få nogle spørgsmål, så skriv dem op i chatten. Vi noterer spørgsmålene ned, og en del af disse spørgsmål vil vi formentligt også få besvaret undervejs her i webinaret, og ellers vil vi sørge for at bringe svarerne i en opsamling herom på TURs hjemmeside . </a:t>
            </a:r>
          </a:p>
          <a:p>
            <a:pPr>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Pladsholder til slidenummer 3"/>
          <p:cNvSpPr>
            <a:spLocks noGrp="1"/>
          </p:cNvSpPr>
          <p:nvPr>
            <p:ph type="sldNum" sz="quarter" idx="5"/>
          </p:nvPr>
        </p:nvSpPr>
        <p:spPr/>
        <p:txBody>
          <a:bodyPr/>
          <a:lstStyle/>
          <a:p>
            <a:fld id="{6F5BA3CA-EDEA-9640-9DE9-67353A2055FE}" type="slidenum">
              <a:rPr lang="da-DK" smtClean="0"/>
              <a:t>5</a:t>
            </a:fld>
            <a:endParaRPr lang="da-DK"/>
          </a:p>
        </p:txBody>
      </p:sp>
    </p:spTree>
    <p:extLst>
      <p:ext uri="{BB962C8B-B14F-4D97-AF65-F5344CB8AC3E}">
        <p14:creationId xmlns:p14="http://schemas.microsoft.com/office/powerpoint/2010/main" val="2115655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TUR har udviklet en lille intro film omhandlende brugen af appen, primært rettet mod lærlingene. Lad os se nærmere på denne film.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HUSK vær obs på at videoen skal kunne ses i delingen og høres.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6</a:t>
            </a:fld>
            <a:endParaRPr lang="da-DK"/>
          </a:p>
        </p:txBody>
      </p:sp>
    </p:spTree>
    <p:extLst>
      <p:ext uri="{BB962C8B-B14F-4D97-AF65-F5344CB8AC3E}">
        <p14:creationId xmlns:p14="http://schemas.microsoft.com/office/powerpoint/2010/main" val="141780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indent="-342900">
              <a:lnSpc>
                <a:spcPct val="107000"/>
              </a:lnSpc>
              <a:spcAft>
                <a:spcPts val="800"/>
              </a:spcAft>
              <a:buAutoNum type="arabicPeriod"/>
            </a:pPr>
            <a:r>
              <a:rPr lang="da-DK" sz="1800" kern="100">
                <a:effectLst/>
                <a:latin typeface="Calibri" panose="020F0502020204030204" pitchFamily="34" charset="0"/>
                <a:ea typeface="Calibri" panose="020F0502020204030204" pitchFamily="34" charset="0"/>
                <a:cs typeface="Times New Roman" panose="02020603050405020304" pitchFamily="18" charset="0"/>
              </a:rPr>
              <a:t>januar 2024 har vi sat datoen for hvornår appen skal sættes i brug. Så alle de lærlinge som er i gang på nuværende tidspunkt, fortsætter deres brug af den papirudgave for uddannelsesbogen. Med tiden vil papirudgaven af uddannelsesbogen ikke længere fremgå på vores hjemmeside. </a:t>
            </a:r>
          </a:p>
          <a:p>
            <a:pPr marL="342900" indent="-342900">
              <a:lnSpc>
                <a:spcPct val="107000"/>
              </a:lnSpc>
              <a:spcAft>
                <a:spcPts val="800"/>
              </a:spcAft>
              <a:buAutoNum type="arabicPeriod"/>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Gælder det for alle lærlinge er der nok nogen som vil spørge? Og ja, appen er lavet sådan at den både kan anvendes af ordinære eud lærlinge og </a:t>
            </a:r>
            <a:r>
              <a:rPr lang="da-DK" sz="1800" kern="100" err="1">
                <a:effectLst/>
                <a:latin typeface="Calibri" panose="020F0502020204030204" pitchFamily="34" charset="0"/>
                <a:ea typeface="Calibri" panose="020F0502020204030204" pitchFamily="34" charset="0"/>
                <a:cs typeface="Times New Roman" panose="02020603050405020304" pitchFamily="18" charset="0"/>
              </a:rPr>
              <a:t>euv</a:t>
            </a:r>
            <a:r>
              <a:rPr lang="da-DK" sz="1800" kern="100">
                <a:effectLst/>
                <a:latin typeface="Calibri" panose="020F0502020204030204" pitchFamily="34" charset="0"/>
                <a:ea typeface="Calibri" panose="020F0502020204030204" pitchFamily="34" charset="0"/>
                <a:cs typeface="Times New Roman" panose="02020603050405020304" pitchFamily="18" charset="0"/>
              </a:rPr>
              <a:t> lærlinge. Den arbejder ikke med et bestemt antal oplæringsperioder.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7</a:t>
            </a:fld>
            <a:endParaRPr lang="da-DK"/>
          </a:p>
        </p:txBody>
      </p:sp>
    </p:spTree>
    <p:extLst>
      <p:ext uri="{BB962C8B-B14F-4D97-AF65-F5344CB8AC3E}">
        <p14:creationId xmlns:p14="http://schemas.microsoft.com/office/powerpoint/2010/main" val="4025778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har allerede nu været en større interesse fra virksomhedernes side i brugen af denne app. Vi vil sørge for instruktionsmateriale til virksomheder som vi vil bede jer skoler om at videreformidle.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a:t>
            </a:fld>
            <a:endParaRPr lang="da-DK"/>
          </a:p>
        </p:txBody>
      </p:sp>
    </p:spTree>
    <p:extLst>
      <p:ext uri="{BB962C8B-B14F-4D97-AF65-F5344CB8AC3E}">
        <p14:creationId xmlns:p14="http://schemas.microsoft.com/office/powerpoint/2010/main" val="3921478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 finder det naturligt at lærlinge introduceres til appen på grundforløb 2. Her kan der orienteres om oplæringsmålene, I kan hjælpe lærlingene med at blive oprettet i appen og vise denne film som vi har lavet.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 anbefaler, at I ude på skolerne finder løsninger på hvilken lærer som skal modtage erklæringer om oplæringer når lærlingene vender tilbage til skolen efter en endt oplæringsperiode i virksomhederne.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9</a:t>
            </a:fld>
            <a:endParaRPr lang="da-DK"/>
          </a:p>
        </p:txBody>
      </p:sp>
    </p:spTree>
    <p:extLst>
      <p:ext uri="{BB962C8B-B14F-4D97-AF65-F5344CB8AC3E}">
        <p14:creationId xmlns:p14="http://schemas.microsoft.com/office/powerpoint/2010/main" val="1376522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extLst>
      <p:ext uri="{BB962C8B-B14F-4D97-AF65-F5344CB8AC3E}">
        <p14:creationId xmlns:p14="http://schemas.microsoft.com/office/powerpoint/2010/main" val="1614993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2">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Rediger teksttypografien i masteren
Andet niveau
Tredje niveau
Fjerde niveau
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12-11-2024</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114464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883" y="-11184"/>
            <a:ext cx="12211883" cy="6869184"/>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0985" y="6334328"/>
            <a:ext cx="2066166" cy="268602"/>
          </a:xfrm>
          <a:prstGeom prst="rect">
            <a:avLst/>
          </a:prstGeom>
        </p:spPr>
      </p:pic>
      <p:sp>
        <p:nvSpPr>
          <p:cNvPr id="16" name="Tekstfelt 15"/>
          <p:cNvSpPr txBox="1"/>
          <p:nvPr userDrawn="1"/>
        </p:nvSpPr>
        <p:spPr>
          <a:xfrm>
            <a:off x="9711890"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7360223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65" r:id="rId6"/>
    <p:sldLayoutId id="2147483666" r:id="rId7"/>
    <p:sldLayoutId id="2147483650"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tur.d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mailto:mh@tur.d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tur.dk/skjulte-sider/privatlivspolitik-for-app"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1.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6.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hyperlink" Target="https://pixabay.com/da/sp%C3%B8rgsm%C3%A5lstegn-hvorfor-sp%C3%B8rgsm%C3%A5l-182945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hyperlink" Target="mailto:tur@tur.dk"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hyperlink" Target="https://pixabay.com/da/sp%C3%B8rgsm%C3%A5lstegn-hvorfor-sp%C3%B8rgsm%C3%A5l-182945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www.retsinformation.dk/eli/lta/2023/953" TargetMode="Externa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s://www.retsinformation.dk/eli/lta/2023/953"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LZiYwdVwIgo"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0621" y="1094940"/>
            <a:ext cx="7524962" cy="2659638"/>
          </a:xfrm>
        </p:spPr>
        <p:txBody>
          <a:bodyPr>
            <a:normAutofit/>
          </a:bodyPr>
          <a:lstStyle/>
          <a:p>
            <a:r>
              <a:rPr lang="da-DK"/>
              <a:t>App</a:t>
            </a:r>
            <a:br>
              <a:rPr lang="da-DK"/>
            </a:br>
            <a:r>
              <a:rPr lang="da-DK"/>
              <a:t>TUR Transport</a:t>
            </a:r>
            <a:br>
              <a:rPr lang="da-DK"/>
            </a:br>
            <a:endParaRPr lang="da-DK"/>
          </a:p>
        </p:txBody>
      </p:sp>
      <p:sp>
        <p:nvSpPr>
          <p:cNvPr id="3" name="Undertitel 2"/>
          <p:cNvSpPr>
            <a:spLocks noGrp="1"/>
          </p:cNvSpPr>
          <p:nvPr>
            <p:ph type="subTitle" idx="1"/>
          </p:nvPr>
        </p:nvSpPr>
        <p:spPr>
          <a:xfrm>
            <a:off x="3520398" y="4903774"/>
            <a:ext cx="7524961" cy="614995"/>
          </a:xfrm>
        </p:spPr>
        <p:txBody>
          <a:bodyPr>
            <a:normAutofit fontScale="70000" lnSpcReduction="20000"/>
          </a:bodyPr>
          <a:lstStyle/>
          <a:p>
            <a:r>
              <a:rPr lang="da-DK"/>
              <a:t>Christian Hunter, </a:t>
            </a:r>
            <a:r>
              <a:rPr lang="da-DK">
                <a:hlinkClick r:id="rId3"/>
              </a:rPr>
              <a:t>ch@tur.dk</a:t>
            </a:r>
            <a:r>
              <a:rPr lang="da-DK"/>
              <a:t>, 81454522</a:t>
            </a:r>
          </a:p>
          <a:p>
            <a:r>
              <a:rPr lang="da-DK"/>
              <a:t>Michael Ørum Henriksen, </a:t>
            </a:r>
            <a:r>
              <a:rPr lang="da-DK">
                <a:hlinkClick r:id="rId4"/>
              </a:rPr>
              <a:t>mh@tur.dk</a:t>
            </a:r>
            <a:r>
              <a:rPr lang="da-DK"/>
              <a:t>, 81454521</a:t>
            </a:r>
          </a:p>
        </p:txBody>
      </p:sp>
      <p:pic>
        <p:nvPicPr>
          <p:cNvPr id="6" name="Billede 5" descr="Et billede, der indeholder Bildel, skærmbillede, cirkel, dæk&#10;&#10;Automatisk genereret beskrivelse">
            <a:extLst>
              <a:ext uri="{FF2B5EF4-FFF2-40B4-BE49-F238E27FC236}">
                <a16:creationId xmlns:a16="http://schemas.microsoft.com/office/drawing/2014/main" id="{1FC71A26-1318-E1B2-4199-E4FE3365796B}"/>
              </a:ext>
            </a:extLst>
          </p:cNvPr>
          <p:cNvPicPr>
            <a:picLocks noChangeAspect="1"/>
          </p:cNvPicPr>
          <p:nvPr/>
        </p:nvPicPr>
        <p:blipFill>
          <a:blip r:embed="rId5"/>
          <a:stretch>
            <a:fillRect/>
          </a:stretch>
        </p:blipFill>
        <p:spPr>
          <a:xfrm>
            <a:off x="-286234" y="2496981"/>
            <a:ext cx="3732819" cy="3732819"/>
          </a:xfrm>
          <a:prstGeom prst="rect">
            <a:avLst/>
          </a:prstGeom>
        </p:spPr>
      </p:pic>
    </p:spTree>
    <p:extLst>
      <p:ext uri="{BB962C8B-B14F-4D97-AF65-F5344CB8AC3E}">
        <p14:creationId xmlns:p14="http://schemas.microsoft.com/office/powerpoint/2010/main" val="1348740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afrundede hjørner 12">
            <a:extLst>
              <a:ext uri="{FF2B5EF4-FFF2-40B4-BE49-F238E27FC236}">
                <a16:creationId xmlns:a16="http://schemas.microsoft.com/office/drawing/2014/main" id="{F44EECC1-B2F3-165B-61C4-7E6F63D49026}"/>
              </a:ext>
            </a:extLst>
          </p:cNvPr>
          <p:cNvSpPr/>
          <p:nvPr/>
        </p:nvSpPr>
        <p:spPr>
          <a:xfrm>
            <a:off x="9236046" y="2237209"/>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6625F181-F3D5-6FB1-B614-95E7F4679DDA}"/>
              </a:ext>
            </a:extLst>
          </p:cNvPr>
          <p:cNvSpPr/>
          <p:nvPr/>
        </p:nvSpPr>
        <p:spPr>
          <a:xfrm>
            <a:off x="1941643" y="222778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a:xfrm>
            <a:off x="320984" y="1443611"/>
            <a:ext cx="11550032" cy="4598469"/>
          </a:xfrm>
          <a:effectLst>
            <a:softEdge rad="25400"/>
          </a:effectLst>
        </p:spPr>
        <p:txBody>
          <a:bodyPr/>
          <a:lstStyle/>
          <a:p>
            <a:r>
              <a:rPr lang="da-DK" dirty="0"/>
              <a:t>Kom godt i gang</a:t>
            </a:r>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1026" name="Picture 2">
            <a:extLst>
              <a:ext uri="{FF2B5EF4-FFF2-40B4-BE49-F238E27FC236}">
                <a16:creationId xmlns:a16="http://schemas.microsoft.com/office/drawing/2014/main" id="{CA9489CF-8CD8-75CE-3FF8-563FD9E8E2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70" b="4792"/>
          <a:stretch/>
        </p:blipFill>
        <p:spPr bwMode="auto">
          <a:xfrm>
            <a:off x="1998573" y="2485629"/>
            <a:ext cx="1737310" cy="3337088"/>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afrundede hjørner 5">
            <a:extLst>
              <a:ext uri="{FF2B5EF4-FFF2-40B4-BE49-F238E27FC236}">
                <a16:creationId xmlns:a16="http://schemas.microsoft.com/office/drawing/2014/main" id="{1329E76C-954A-EB7A-2AAE-E3E4F0BEE0B7}"/>
              </a:ext>
            </a:extLst>
          </p:cNvPr>
          <p:cNvSpPr/>
          <p:nvPr/>
        </p:nvSpPr>
        <p:spPr>
          <a:xfrm>
            <a:off x="4452038" y="2237209"/>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AC8A06A-FE87-3B11-6961-E43E0C91740B}"/>
              </a:ext>
            </a:extLst>
          </p:cNvPr>
          <p:cNvCxnSpPr/>
          <p:nvPr/>
        </p:nvCxnSpPr>
        <p:spPr>
          <a:xfrm flipV="1">
            <a:off x="1335421" y="4154173"/>
            <a:ext cx="876692" cy="377449"/>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kstfelt 8">
            <a:extLst>
              <a:ext uri="{FF2B5EF4-FFF2-40B4-BE49-F238E27FC236}">
                <a16:creationId xmlns:a16="http://schemas.microsoft.com/office/drawing/2014/main" id="{274BEF24-6704-12E2-13CE-901AB32E0FF8}"/>
              </a:ext>
            </a:extLst>
          </p:cNvPr>
          <p:cNvSpPr txBox="1"/>
          <p:nvPr/>
        </p:nvSpPr>
        <p:spPr>
          <a:xfrm>
            <a:off x="141403" y="3742467"/>
            <a:ext cx="1494961" cy="646331"/>
          </a:xfrm>
          <a:prstGeom prst="rect">
            <a:avLst/>
          </a:prstGeom>
          <a:noFill/>
        </p:spPr>
        <p:txBody>
          <a:bodyPr wrap="none" rtlCol="0">
            <a:spAutoFit/>
          </a:bodyPr>
          <a:lstStyle/>
          <a:p>
            <a:r>
              <a:rPr lang="da-DK"/>
              <a:t>Vælg</a:t>
            </a:r>
          </a:p>
          <a:p>
            <a:r>
              <a:rPr lang="da-DK"/>
              <a:t>”Opret konto”</a:t>
            </a:r>
          </a:p>
        </p:txBody>
      </p:sp>
      <p:pic>
        <p:nvPicPr>
          <p:cNvPr id="1029" name="Picture 5">
            <a:extLst>
              <a:ext uri="{FF2B5EF4-FFF2-40B4-BE49-F238E27FC236}">
                <a16:creationId xmlns:a16="http://schemas.microsoft.com/office/drawing/2014/main" id="{70CEB63C-CDEC-659F-2281-8CA28CE165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5148" y="2431738"/>
            <a:ext cx="1590919" cy="344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Lige pilforbindelse 10">
            <a:extLst>
              <a:ext uri="{FF2B5EF4-FFF2-40B4-BE49-F238E27FC236}">
                <a16:creationId xmlns:a16="http://schemas.microsoft.com/office/drawing/2014/main" id="{63E45A5E-2F23-8F7E-7409-7201E516BF73}"/>
              </a:ext>
            </a:extLst>
          </p:cNvPr>
          <p:cNvCxnSpPr/>
          <p:nvPr/>
        </p:nvCxnSpPr>
        <p:spPr>
          <a:xfrm flipH="1">
            <a:off x="6096000" y="5052768"/>
            <a:ext cx="1498862" cy="44305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7EB412F4-2FA1-7DB6-37AD-22FC21DF7DCE}"/>
              </a:ext>
            </a:extLst>
          </p:cNvPr>
          <p:cNvSpPr txBox="1"/>
          <p:nvPr/>
        </p:nvSpPr>
        <p:spPr>
          <a:xfrm>
            <a:off x="6962433" y="4026276"/>
            <a:ext cx="2219775" cy="923330"/>
          </a:xfrm>
          <a:prstGeom prst="rect">
            <a:avLst/>
          </a:prstGeom>
          <a:noFill/>
        </p:spPr>
        <p:txBody>
          <a:bodyPr wrap="none" rtlCol="0">
            <a:spAutoFit/>
          </a:bodyPr>
          <a:lstStyle/>
          <a:p>
            <a:r>
              <a:rPr lang="da-DK"/>
              <a:t>Udfyld disse felter og </a:t>
            </a:r>
          </a:p>
          <a:p>
            <a:r>
              <a:rPr lang="da-DK"/>
              <a:t>Klik på knappen </a:t>
            </a:r>
          </a:p>
          <a:p>
            <a:r>
              <a:rPr lang="da-DK"/>
              <a:t>”opret konto”</a:t>
            </a:r>
          </a:p>
        </p:txBody>
      </p:sp>
      <p:pic>
        <p:nvPicPr>
          <p:cNvPr id="1030" name="Picture 6">
            <a:extLst>
              <a:ext uri="{FF2B5EF4-FFF2-40B4-BE49-F238E27FC236}">
                <a16:creationId xmlns:a16="http://schemas.microsoft.com/office/drawing/2014/main" id="{0728E380-B33A-83D5-7E8D-69EAF33E78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1790" y="2452316"/>
            <a:ext cx="1573304" cy="340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6">
            <a:extLst>
              <a:ext uri="{FF2B5EF4-FFF2-40B4-BE49-F238E27FC236}">
                <a16:creationId xmlns:a16="http://schemas.microsoft.com/office/drawing/2014/main" id="{A001503C-E491-293B-68A8-E96353ADA4AC}"/>
              </a:ext>
            </a:extLst>
          </p:cNvPr>
          <p:cNvSpPr txBox="1"/>
          <p:nvPr/>
        </p:nvSpPr>
        <p:spPr>
          <a:xfrm>
            <a:off x="6619009" y="2805545"/>
            <a:ext cx="2544479" cy="923330"/>
          </a:xfrm>
          <a:prstGeom prst="rect">
            <a:avLst/>
          </a:prstGeom>
          <a:noFill/>
        </p:spPr>
        <p:txBody>
          <a:bodyPr wrap="none" rtlCol="0">
            <a:spAutoFit/>
          </a:bodyPr>
          <a:lstStyle/>
          <a:p>
            <a:r>
              <a:rPr lang="da-DK" dirty="0"/>
              <a:t>Vigtigt, lærlingens mail-</a:t>
            </a:r>
          </a:p>
          <a:p>
            <a:r>
              <a:rPr lang="da-DK" dirty="0"/>
              <a:t>adresse kan ikke ændres </a:t>
            </a:r>
          </a:p>
          <a:p>
            <a:r>
              <a:rPr lang="da-DK" dirty="0"/>
              <a:t>undervejs i uddannelsen</a:t>
            </a:r>
          </a:p>
        </p:txBody>
      </p:sp>
      <p:sp>
        <p:nvSpPr>
          <p:cNvPr id="10" name="Tekstfelt 9">
            <a:extLst>
              <a:ext uri="{FF2B5EF4-FFF2-40B4-BE49-F238E27FC236}">
                <a16:creationId xmlns:a16="http://schemas.microsoft.com/office/drawing/2014/main" id="{ED951A9C-0EF2-BA45-0338-A2C986CDAB17}"/>
              </a:ext>
            </a:extLst>
          </p:cNvPr>
          <p:cNvSpPr txBox="1"/>
          <p:nvPr/>
        </p:nvSpPr>
        <p:spPr>
          <a:xfrm>
            <a:off x="5360291" y="6316416"/>
            <a:ext cx="6316024" cy="369332"/>
          </a:xfrm>
          <a:prstGeom prst="rect">
            <a:avLst/>
          </a:prstGeom>
          <a:noFill/>
        </p:spPr>
        <p:txBody>
          <a:bodyPr wrap="none" rtlCol="0">
            <a:spAutoFit/>
          </a:bodyPr>
          <a:lstStyle/>
          <a:p>
            <a:r>
              <a:rPr lang="da-DK" sz="1800" u="sng" dirty="0">
                <a:solidFill>
                  <a:srgbClr val="0000FF"/>
                </a:solidFill>
                <a:effectLst/>
                <a:latin typeface="Calibri" panose="020F0502020204030204" pitchFamily="34" charset="0"/>
                <a:ea typeface="Calibri" panose="020F0502020204030204" pitchFamily="34" charset="0"/>
                <a:hlinkClick r:id="rId7"/>
              </a:rPr>
              <a:t>Privatlivspolitik-for-app - TUR Transporterhvervets Uddannelser</a:t>
            </a:r>
            <a:endParaRPr lang="da-DK" sz="1800" dirty="0">
              <a:effectLst/>
              <a:latin typeface="Calibri" panose="020F0502020204030204" pitchFamily="34" charset="0"/>
              <a:ea typeface="Calibri" panose="020F0502020204030204" pitchFamily="34" charset="0"/>
            </a:endParaRPr>
          </a:p>
        </p:txBody>
      </p:sp>
      <p:cxnSp>
        <p:nvCxnSpPr>
          <p:cNvPr id="14" name="Lige pilforbindelse 13">
            <a:extLst>
              <a:ext uri="{FF2B5EF4-FFF2-40B4-BE49-F238E27FC236}">
                <a16:creationId xmlns:a16="http://schemas.microsoft.com/office/drawing/2014/main" id="{66252B71-F031-724F-0E44-7EDE57E440BE}"/>
              </a:ext>
            </a:extLst>
          </p:cNvPr>
          <p:cNvCxnSpPr>
            <a:cxnSpLocks/>
          </p:cNvCxnSpPr>
          <p:nvPr/>
        </p:nvCxnSpPr>
        <p:spPr>
          <a:xfrm flipH="1" flipV="1">
            <a:off x="5377067" y="5171338"/>
            <a:ext cx="183404" cy="67994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Tekstfelt 16">
            <a:extLst>
              <a:ext uri="{FF2B5EF4-FFF2-40B4-BE49-F238E27FC236}">
                <a16:creationId xmlns:a16="http://schemas.microsoft.com/office/drawing/2014/main" id="{77BBB086-6311-E9EE-E0FC-626EF1A72AC7}"/>
              </a:ext>
            </a:extLst>
          </p:cNvPr>
          <p:cNvSpPr txBox="1"/>
          <p:nvPr/>
        </p:nvSpPr>
        <p:spPr>
          <a:xfrm>
            <a:off x="4961949" y="5922772"/>
            <a:ext cx="6220742" cy="369332"/>
          </a:xfrm>
          <a:prstGeom prst="rect">
            <a:avLst/>
          </a:prstGeom>
          <a:noFill/>
        </p:spPr>
        <p:txBody>
          <a:bodyPr wrap="none" rtlCol="0">
            <a:spAutoFit/>
          </a:bodyPr>
          <a:lstStyle/>
          <a:p>
            <a:r>
              <a:rPr lang="da-DK" dirty="0"/>
              <a:t>Se nærmere om behandling af personoplysning på link herunder</a:t>
            </a:r>
          </a:p>
        </p:txBody>
      </p:sp>
    </p:spTree>
    <p:extLst>
      <p:ext uri="{BB962C8B-B14F-4D97-AF65-F5344CB8AC3E}">
        <p14:creationId xmlns:p14="http://schemas.microsoft.com/office/powerpoint/2010/main" val="387381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additive="base">
                                        <p:cTn id="41" dur="500" fill="hold"/>
                                        <p:tgtEl>
                                          <p:spTgt spid="1030"/>
                                        </p:tgtEl>
                                        <p:attrNameLst>
                                          <p:attrName>ppt_x</p:attrName>
                                        </p:attrNameLst>
                                      </p:cBhvr>
                                      <p:tavLst>
                                        <p:tav tm="0">
                                          <p:val>
                                            <p:strVal val="#ppt_x"/>
                                          </p:val>
                                        </p:tav>
                                        <p:tav tm="100000">
                                          <p:val>
                                            <p:strVal val="#ppt_x"/>
                                          </p:val>
                                        </p:tav>
                                      </p:tavLst>
                                    </p:anim>
                                    <p:anim calcmode="lin" valueType="num">
                                      <p:cBhvr additive="base">
                                        <p:cTn id="4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9" grpId="0"/>
      <p:bldP spid="1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afrundede hjørner 6">
            <a:extLst>
              <a:ext uri="{FF2B5EF4-FFF2-40B4-BE49-F238E27FC236}">
                <a16:creationId xmlns:a16="http://schemas.microsoft.com/office/drawing/2014/main" id="{95810A20-05C8-6DCF-D8D2-0C19D427E0BA}"/>
              </a:ext>
            </a:extLst>
          </p:cNvPr>
          <p:cNvSpPr/>
          <p:nvPr/>
        </p:nvSpPr>
        <p:spPr>
          <a:xfrm>
            <a:off x="7933951" y="2303197"/>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C621E276-C699-4D56-EB7B-58FB85CB1420}"/>
              </a:ext>
            </a:extLst>
          </p:cNvPr>
          <p:cNvSpPr/>
          <p:nvPr/>
        </p:nvSpPr>
        <p:spPr>
          <a:xfrm>
            <a:off x="2208739" y="2303197"/>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22C7E98E">
            <a:hlinkClick r:id="" action="ppaction://media"/>
            <a:extLst>
              <a:ext uri="{FF2B5EF4-FFF2-40B4-BE49-F238E27FC236}">
                <a16:creationId xmlns:a16="http://schemas.microsoft.com/office/drawing/2014/main" id="{2743E7CE-E6F0-94F3-EB25-E7542F911584}"/>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4598" b="7168"/>
          <a:stretch/>
        </p:blipFill>
        <p:spPr>
          <a:xfrm>
            <a:off x="7869322" y="2303197"/>
            <a:ext cx="1922802" cy="3675700"/>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6"/>
          <a:stretch>
            <a:fillRect/>
          </a:stretch>
        </p:blipFill>
        <p:spPr>
          <a:xfrm>
            <a:off x="5071621" y="46831"/>
            <a:ext cx="1091916" cy="1190455"/>
          </a:xfrm>
          <a:prstGeom prst="rect">
            <a:avLst/>
          </a:prstGeom>
        </p:spPr>
      </p:pic>
      <p:pic>
        <p:nvPicPr>
          <p:cNvPr id="2050" name="Picture 2">
            <a:extLst>
              <a:ext uri="{FF2B5EF4-FFF2-40B4-BE49-F238E27FC236}">
                <a16:creationId xmlns:a16="http://schemas.microsoft.com/office/drawing/2014/main" id="{F109D386-8D23-1843-EFD9-8C24CA8415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9576" y="2414376"/>
            <a:ext cx="1594832" cy="345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Lige pilforbindelse 10">
            <a:extLst>
              <a:ext uri="{FF2B5EF4-FFF2-40B4-BE49-F238E27FC236}">
                <a16:creationId xmlns:a16="http://schemas.microsoft.com/office/drawing/2014/main" id="{813A1862-E153-80D0-DB1A-D3A3EE00B7D1}"/>
              </a:ext>
            </a:extLst>
          </p:cNvPr>
          <p:cNvCxnSpPr/>
          <p:nvPr/>
        </p:nvCxnSpPr>
        <p:spPr>
          <a:xfrm>
            <a:off x="1687398" y="2667786"/>
            <a:ext cx="744717" cy="54675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3F63E7BC-F615-956D-F28F-6959A37A4045}"/>
              </a:ext>
            </a:extLst>
          </p:cNvPr>
          <p:cNvSpPr txBox="1"/>
          <p:nvPr/>
        </p:nvSpPr>
        <p:spPr>
          <a:xfrm>
            <a:off x="143128" y="2157086"/>
            <a:ext cx="2121030" cy="646331"/>
          </a:xfrm>
          <a:prstGeom prst="rect">
            <a:avLst/>
          </a:prstGeom>
          <a:noFill/>
        </p:spPr>
        <p:txBody>
          <a:bodyPr wrap="none" rtlCol="0">
            <a:spAutoFit/>
          </a:bodyPr>
          <a:lstStyle/>
          <a:p>
            <a:r>
              <a:rPr lang="da-DK"/>
              <a:t>”Opret erklæring om</a:t>
            </a:r>
          </a:p>
          <a:p>
            <a:r>
              <a:rPr lang="da-DK"/>
              <a:t>oplæring</a:t>
            </a:r>
          </a:p>
        </p:txBody>
      </p:sp>
      <p:cxnSp>
        <p:nvCxnSpPr>
          <p:cNvPr id="14" name="Lige pilforbindelse 13">
            <a:extLst>
              <a:ext uri="{FF2B5EF4-FFF2-40B4-BE49-F238E27FC236}">
                <a16:creationId xmlns:a16="http://schemas.microsoft.com/office/drawing/2014/main" id="{717E8426-4F53-3F07-445E-DB008EE8063B}"/>
              </a:ext>
            </a:extLst>
          </p:cNvPr>
          <p:cNvCxnSpPr>
            <a:cxnSpLocks/>
          </p:cNvCxnSpPr>
          <p:nvPr/>
        </p:nvCxnSpPr>
        <p:spPr>
          <a:xfrm flipV="1">
            <a:off x="1353915" y="3921821"/>
            <a:ext cx="1019235" cy="41636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9F28FC1D-D219-333B-85A0-E5EF1ABF1F5A}"/>
              </a:ext>
            </a:extLst>
          </p:cNvPr>
          <p:cNvSpPr txBox="1"/>
          <p:nvPr/>
        </p:nvSpPr>
        <p:spPr>
          <a:xfrm>
            <a:off x="-12634" y="3643461"/>
            <a:ext cx="1715534" cy="646331"/>
          </a:xfrm>
          <a:prstGeom prst="rect">
            <a:avLst/>
          </a:prstGeom>
          <a:noFill/>
        </p:spPr>
        <p:txBody>
          <a:bodyPr wrap="none" rtlCol="0">
            <a:spAutoFit/>
          </a:bodyPr>
          <a:lstStyle/>
          <a:p>
            <a:r>
              <a:rPr lang="da-DK"/>
              <a:t>Se/ændr profil-</a:t>
            </a:r>
          </a:p>
          <a:p>
            <a:r>
              <a:rPr lang="da-DK"/>
              <a:t>Indstillinger mv. </a:t>
            </a:r>
          </a:p>
        </p:txBody>
      </p:sp>
      <p:cxnSp>
        <p:nvCxnSpPr>
          <p:cNvPr id="18" name="Lige pilforbindelse 17">
            <a:extLst>
              <a:ext uri="{FF2B5EF4-FFF2-40B4-BE49-F238E27FC236}">
                <a16:creationId xmlns:a16="http://schemas.microsoft.com/office/drawing/2014/main" id="{536AD4B3-D70D-9962-C365-7BB8F8B5C637}"/>
              </a:ext>
            </a:extLst>
          </p:cNvPr>
          <p:cNvCxnSpPr/>
          <p:nvPr/>
        </p:nvCxnSpPr>
        <p:spPr>
          <a:xfrm flipH="1">
            <a:off x="3917420" y="2941163"/>
            <a:ext cx="786555" cy="27337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Tekstfelt 18">
            <a:extLst>
              <a:ext uri="{FF2B5EF4-FFF2-40B4-BE49-F238E27FC236}">
                <a16:creationId xmlns:a16="http://schemas.microsoft.com/office/drawing/2014/main" id="{F4422DBB-EB6F-E755-0CBE-2203828E7450}"/>
              </a:ext>
            </a:extLst>
          </p:cNvPr>
          <p:cNvSpPr txBox="1"/>
          <p:nvPr/>
        </p:nvSpPr>
        <p:spPr>
          <a:xfrm>
            <a:off x="4807670" y="2480251"/>
            <a:ext cx="1749069" cy="923330"/>
          </a:xfrm>
          <a:prstGeom prst="rect">
            <a:avLst/>
          </a:prstGeom>
          <a:noFill/>
        </p:spPr>
        <p:txBody>
          <a:bodyPr wrap="none" rtlCol="0">
            <a:spAutoFit/>
          </a:bodyPr>
          <a:lstStyle/>
          <a:p>
            <a:r>
              <a:rPr lang="da-DK"/>
              <a:t>Se dine tidligere </a:t>
            </a:r>
          </a:p>
          <a:p>
            <a:r>
              <a:rPr lang="da-DK"/>
              <a:t>erklæringer om </a:t>
            </a:r>
          </a:p>
          <a:p>
            <a:r>
              <a:rPr lang="da-DK"/>
              <a:t>oplæring</a:t>
            </a:r>
          </a:p>
        </p:txBody>
      </p:sp>
    </p:spTree>
    <p:extLst>
      <p:ext uri="{BB962C8B-B14F-4D97-AF65-F5344CB8AC3E}">
        <p14:creationId xmlns:p14="http://schemas.microsoft.com/office/powerpoint/2010/main" val="35492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7" grpId="0" animBg="1"/>
      <p:bldP spid="12" grpId="0"/>
      <p:bldP spid="15"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afrundede hjørner 5">
            <a:extLst>
              <a:ext uri="{FF2B5EF4-FFF2-40B4-BE49-F238E27FC236}">
                <a16:creationId xmlns:a16="http://schemas.microsoft.com/office/drawing/2014/main" id="{6D225B6E-189C-F36E-BB2C-857632133FCF}"/>
              </a:ext>
            </a:extLst>
          </p:cNvPr>
          <p:cNvSpPr/>
          <p:nvPr/>
        </p:nvSpPr>
        <p:spPr>
          <a:xfrm>
            <a:off x="4738607" y="220968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3F473B4D-E0BB-8BCD-467D-55C58C340C46}"/>
              </a:ext>
            </a:extLst>
          </p:cNvPr>
          <p:cNvSpPr/>
          <p:nvPr/>
        </p:nvSpPr>
        <p:spPr>
          <a:xfrm>
            <a:off x="482222" y="220968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1026" name="Picture 2">
            <a:extLst>
              <a:ext uri="{FF2B5EF4-FFF2-40B4-BE49-F238E27FC236}">
                <a16:creationId xmlns:a16="http://schemas.microsoft.com/office/drawing/2014/main" id="{20755B3D-D079-7266-64FA-D7F936064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20" y="2375126"/>
            <a:ext cx="1544710" cy="33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3932C2F5-1907-A6F1-D57D-05C97B252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025" y="2292822"/>
            <a:ext cx="1541108" cy="333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afrundede hjørner 6">
            <a:extLst>
              <a:ext uri="{FF2B5EF4-FFF2-40B4-BE49-F238E27FC236}">
                <a16:creationId xmlns:a16="http://schemas.microsoft.com/office/drawing/2014/main" id="{7E1DA836-748A-C743-09D0-451ECDEAE6E8}"/>
              </a:ext>
            </a:extLst>
          </p:cNvPr>
          <p:cNvSpPr/>
          <p:nvPr/>
        </p:nvSpPr>
        <p:spPr>
          <a:xfrm>
            <a:off x="8656028" y="2157923"/>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28" name="Picture 4">
            <a:extLst>
              <a:ext uri="{FF2B5EF4-FFF2-40B4-BE49-F238E27FC236}">
                <a16:creationId xmlns:a16="http://schemas.microsoft.com/office/drawing/2014/main" id="{21951E81-EB57-DB98-38A5-79DA0D03E4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563" y="2295885"/>
            <a:ext cx="1581305" cy="342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Lige pilforbindelse 8">
            <a:extLst>
              <a:ext uri="{FF2B5EF4-FFF2-40B4-BE49-F238E27FC236}">
                <a16:creationId xmlns:a16="http://schemas.microsoft.com/office/drawing/2014/main" id="{784A8FEA-C153-2B0B-B222-13C1DCCA682F}"/>
              </a:ext>
            </a:extLst>
          </p:cNvPr>
          <p:cNvCxnSpPr/>
          <p:nvPr/>
        </p:nvCxnSpPr>
        <p:spPr>
          <a:xfrm>
            <a:off x="3206338" y="3289465"/>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A324783B-BD71-5CE7-C8A0-D7AB64407053}"/>
              </a:ext>
            </a:extLst>
          </p:cNvPr>
          <p:cNvCxnSpPr/>
          <p:nvPr/>
        </p:nvCxnSpPr>
        <p:spPr>
          <a:xfrm>
            <a:off x="3260547" y="3856238"/>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CFDFDEC1-E70D-49E5-1D5E-15EDDAED5F60}"/>
              </a:ext>
            </a:extLst>
          </p:cNvPr>
          <p:cNvCxnSpPr/>
          <p:nvPr/>
        </p:nvCxnSpPr>
        <p:spPr>
          <a:xfrm>
            <a:off x="3287652" y="4331628"/>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1B9A44FE-98C3-0E55-596D-3B36ABCB9704}"/>
              </a:ext>
            </a:extLst>
          </p:cNvPr>
          <p:cNvCxnSpPr/>
          <p:nvPr/>
        </p:nvCxnSpPr>
        <p:spPr>
          <a:xfrm>
            <a:off x="7015515" y="3522127"/>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9FA1BD91-2746-A3B1-6FC1-B2948E044ACE}"/>
              </a:ext>
            </a:extLst>
          </p:cNvPr>
          <p:cNvCxnSpPr/>
          <p:nvPr/>
        </p:nvCxnSpPr>
        <p:spPr>
          <a:xfrm>
            <a:off x="7074315" y="4323319"/>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4" name="Lige pilforbindelse 13">
            <a:extLst>
              <a:ext uri="{FF2B5EF4-FFF2-40B4-BE49-F238E27FC236}">
                <a16:creationId xmlns:a16="http://schemas.microsoft.com/office/drawing/2014/main" id="{ABE890F5-AC2B-D829-6C0D-E088B05A2BE2}"/>
              </a:ext>
            </a:extLst>
          </p:cNvPr>
          <p:cNvCxnSpPr/>
          <p:nvPr/>
        </p:nvCxnSpPr>
        <p:spPr>
          <a:xfrm>
            <a:off x="7090876" y="4756167"/>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5" name="Lige pilforbindelse 14">
            <a:extLst>
              <a:ext uri="{FF2B5EF4-FFF2-40B4-BE49-F238E27FC236}">
                <a16:creationId xmlns:a16="http://schemas.microsoft.com/office/drawing/2014/main" id="{1E532A35-2551-BF51-E50D-54C740578E93}"/>
              </a:ext>
            </a:extLst>
          </p:cNvPr>
          <p:cNvCxnSpPr/>
          <p:nvPr/>
        </p:nvCxnSpPr>
        <p:spPr>
          <a:xfrm>
            <a:off x="7074314" y="5207905"/>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98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afrundede hjørner 12">
            <a:extLst>
              <a:ext uri="{FF2B5EF4-FFF2-40B4-BE49-F238E27FC236}">
                <a16:creationId xmlns:a16="http://schemas.microsoft.com/office/drawing/2014/main" id="{18D55764-2661-49AB-C5E9-4F39A8FBAFA6}"/>
              </a:ext>
            </a:extLst>
          </p:cNvPr>
          <p:cNvSpPr/>
          <p:nvPr/>
        </p:nvSpPr>
        <p:spPr>
          <a:xfrm>
            <a:off x="6706344" y="2002144"/>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afrundede hjørner 8">
            <a:extLst>
              <a:ext uri="{FF2B5EF4-FFF2-40B4-BE49-F238E27FC236}">
                <a16:creationId xmlns:a16="http://schemas.microsoft.com/office/drawing/2014/main" id="{40715C9B-77D4-7DE6-B7E6-BA5E33DE21E7}"/>
              </a:ext>
            </a:extLst>
          </p:cNvPr>
          <p:cNvSpPr/>
          <p:nvPr/>
        </p:nvSpPr>
        <p:spPr>
          <a:xfrm>
            <a:off x="372278" y="2115363"/>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5" name="Pladsholder til indhold 4">
            <a:extLst>
              <a:ext uri="{FF2B5EF4-FFF2-40B4-BE49-F238E27FC236}">
                <a16:creationId xmlns:a16="http://schemas.microsoft.com/office/drawing/2014/main" id="{4E73195B-017E-C8A0-A2EB-B1C0F0CD8985}"/>
              </a:ext>
            </a:extLst>
          </p:cNvPr>
          <p:cNvPicPr>
            <a:picLocks noGrp="1" noChangeAspect="1"/>
          </p:cNvPicPr>
          <p:nvPr>
            <p:ph idx="1"/>
          </p:nvPr>
        </p:nvPicPr>
        <p:blipFill>
          <a:blip r:embed="rId3"/>
          <a:stretch>
            <a:fillRect/>
          </a:stretch>
        </p:blipFill>
        <p:spPr>
          <a:xfrm>
            <a:off x="440903" y="2420163"/>
            <a:ext cx="1679257" cy="3151219"/>
          </a:xfrm>
          <a:prstGeom prst="rect">
            <a:avLst/>
          </a:prstGeo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sp>
        <p:nvSpPr>
          <p:cNvPr id="6" name="Rektangel: afrundede hjørner 5">
            <a:extLst>
              <a:ext uri="{FF2B5EF4-FFF2-40B4-BE49-F238E27FC236}">
                <a16:creationId xmlns:a16="http://schemas.microsoft.com/office/drawing/2014/main" id="{41EDE18F-BFD8-C5C5-339D-94DA923EC65C}"/>
              </a:ext>
            </a:extLst>
          </p:cNvPr>
          <p:cNvSpPr/>
          <p:nvPr/>
        </p:nvSpPr>
        <p:spPr>
          <a:xfrm>
            <a:off x="9125393"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F8F6E075-9E30-CEE2-85F7-09BFE1F527D4}"/>
              </a:ext>
            </a:extLst>
          </p:cNvPr>
          <p:cNvSpPr/>
          <p:nvPr/>
        </p:nvSpPr>
        <p:spPr>
          <a:xfrm>
            <a:off x="4514153"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58A75CC2-9534-637E-9C0D-E02F75159A14}"/>
              </a:ext>
            </a:extLst>
          </p:cNvPr>
          <p:cNvSpPr/>
          <p:nvPr/>
        </p:nvSpPr>
        <p:spPr>
          <a:xfrm>
            <a:off x="2475291"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5D249828-4897-0197-BB06-65488E44FBD7}"/>
              </a:ext>
            </a:extLst>
          </p:cNvPr>
          <p:cNvPicPr>
            <a:picLocks noChangeAspect="1"/>
          </p:cNvPicPr>
          <p:nvPr/>
        </p:nvPicPr>
        <p:blipFill>
          <a:blip r:embed="rId5"/>
          <a:stretch>
            <a:fillRect/>
          </a:stretch>
        </p:blipFill>
        <p:spPr>
          <a:xfrm>
            <a:off x="2526163" y="2294448"/>
            <a:ext cx="1711489" cy="3211703"/>
          </a:xfrm>
          <a:prstGeom prst="rect">
            <a:avLst/>
          </a:prstGeom>
          <a:effectLst>
            <a:softEdge rad="76200"/>
          </a:effectLst>
        </p:spPr>
      </p:pic>
      <p:pic>
        <p:nvPicPr>
          <p:cNvPr id="11" name="Billede 10">
            <a:extLst>
              <a:ext uri="{FF2B5EF4-FFF2-40B4-BE49-F238E27FC236}">
                <a16:creationId xmlns:a16="http://schemas.microsoft.com/office/drawing/2014/main" id="{4046B59C-80A7-2868-D420-39EF5A8797BD}"/>
              </a:ext>
            </a:extLst>
          </p:cNvPr>
          <p:cNvPicPr>
            <a:picLocks noChangeAspect="1"/>
          </p:cNvPicPr>
          <p:nvPr/>
        </p:nvPicPr>
        <p:blipFill>
          <a:blip r:embed="rId6"/>
          <a:stretch>
            <a:fillRect/>
          </a:stretch>
        </p:blipFill>
        <p:spPr>
          <a:xfrm>
            <a:off x="4568715" y="2237994"/>
            <a:ext cx="1707384" cy="3204000"/>
          </a:xfrm>
          <a:prstGeom prst="rect">
            <a:avLst/>
          </a:prstGeom>
        </p:spPr>
      </p:pic>
      <p:pic>
        <p:nvPicPr>
          <p:cNvPr id="12" name="Billede 11">
            <a:extLst>
              <a:ext uri="{FF2B5EF4-FFF2-40B4-BE49-F238E27FC236}">
                <a16:creationId xmlns:a16="http://schemas.microsoft.com/office/drawing/2014/main" id="{B32DF320-D934-D51E-493C-189B2936E1DC}"/>
              </a:ext>
            </a:extLst>
          </p:cNvPr>
          <p:cNvPicPr>
            <a:picLocks noChangeAspect="1"/>
          </p:cNvPicPr>
          <p:nvPr/>
        </p:nvPicPr>
        <p:blipFill>
          <a:blip r:embed="rId7"/>
          <a:stretch>
            <a:fillRect/>
          </a:stretch>
        </p:blipFill>
        <p:spPr>
          <a:xfrm>
            <a:off x="9179952" y="2293313"/>
            <a:ext cx="1707387" cy="3204000"/>
          </a:xfrm>
          <a:prstGeom prst="rect">
            <a:avLst/>
          </a:prstGeom>
        </p:spPr>
      </p:pic>
      <p:pic>
        <p:nvPicPr>
          <p:cNvPr id="3" name="Billede 2">
            <a:extLst>
              <a:ext uri="{FF2B5EF4-FFF2-40B4-BE49-F238E27FC236}">
                <a16:creationId xmlns:a16="http://schemas.microsoft.com/office/drawing/2014/main" id="{E0F3F253-DC2E-5E55-56B5-3A138CA32C05}"/>
              </a:ext>
            </a:extLst>
          </p:cNvPr>
          <p:cNvPicPr>
            <a:picLocks noChangeAspect="1"/>
          </p:cNvPicPr>
          <p:nvPr/>
        </p:nvPicPr>
        <p:blipFill>
          <a:blip r:embed="rId8"/>
          <a:stretch>
            <a:fillRect/>
          </a:stretch>
        </p:blipFill>
        <p:spPr>
          <a:xfrm>
            <a:off x="6769618" y="2326018"/>
            <a:ext cx="1689957" cy="3171295"/>
          </a:xfrm>
          <a:prstGeom prst="rect">
            <a:avLst/>
          </a:prstGeom>
        </p:spPr>
      </p:pic>
    </p:spTree>
    <p:extLst>
      <p:ext uri="{BB962C8B-B14F-4D97-AF65-F5344CB8AC3E}">
        <p14:creationId xmlns:p14="http://schemas.microsoft.com/office/powerpoint/2010/main" val="102337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afrundede hjørner 11">
            <a:extLst>
              <a:ext uri="{FF2B5EF4-FFF2-40B4-BE49-F238E27FC236}">
                <a16:creationId xmlns:a16="http://schemas.microsoft.com/office/drawing/2014/main" id="{8E2A1B79-93BF-E1A4-A22A-169EEE7B0DE8}"/>
              </a:ext>
            </a:extLst>
          </p:cNvPr>
          <p:cNvSpPr/>
          <p:nvPr/>
        </p:nvSpPr>
        <p:spPr>
          <a:xfrm>
            <a:off x="3423532" y="192380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afrundede hjørner 12">
            <a:extLst>
              <a:ext uri="{FF2B5EF4-FFF2-40B4-BE49-F238E27FC236}">
                <a16:creationId xmlns:a16="http://schemas.microsoft.com/office/drawing/2014/main" id="{B7E703E5-FBE2-93C3-CA5D-EA775C87E473}"/>
              </a:ext>
            </a:extLst>
          </p:cNvPr>
          <p:cNvSpPr/>
          <p:nvPr/>
        </p:nvSpPr>
        <p:spPr>
          <a:xfrm>
            <a:off x="670467" y="192380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5" name="Pladsholder til indhold 4">
            <a:extLst>
              <a:ext uri="{FF2B5EF4-FFF2-40B4-BE49-F238E27FC236}">
                <a16:creationId xmlns:a16="http://schemas.microsoft.com/office/drawing/2014/main" id="{3D252597-1089-4F8C-C1F6-1F7F2398276D}"/>
              </a:ext>
            </a:extLst>
          </p:cNvPr>
          <p:cNvPicPr>
            <a:picLocks noGrp="1" noChangeAspect="1"/>
          </p:cNvPicPr>
          <p:nvPr>
            <p:ph idx="1"/>
          </p:nvPr>
        </p:nvPicPr>
        <p:blipFill>
          <a:blip r:embed="rId3"/>
          <a:stretch>
            <a:fillRect/>
          </a:stretch>
        </p:blipFill>
        <p:spPr>
          <a:xfrm>
            <a:off x="725739" y="2159652"/>
            <a:ext cx="1707384" cy="3204000"/>
          </a:xfrm>
          <a:prstGeom prst="rect">
            <a:avLst/>
          </a:prstGeo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pic>
        <p:nvPicPr>
          <p:cNvPr id="2050" name="Picture 2">
            <a:extLst>
              <a:ext uri="{FF2B5EF4-FFF2-40B4-BE49-F238E27FC236}">
                <a16:creationId xmlns:a16="http://schemas.microsoft.com/office/drawing/2014/main" id="{A74C742E-184E-4455-DE61-89A3729507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951" y="2101933"/>
            <a:ext cx="1479670" cy="32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Lige pilforbindelse 14">
            <a:extLst>
              <a:ext uri="{FF2B5EF4-FFF2-40B4-BE49-F238E27FC236}">
                <a16:creationId xmlns:a16="http://schemas.microsoft.com/office/drawing/2014/main" id="{B0DDD63E-1DAA-CD79-ABB6-BA20FF0E2EBF}"/>
              </a:ext>
            </a:extLst>
          </p:cNvPr>
          <p:cNvCxnSpPr/>
          <p:nvPr/>
        </p:nvCxnSpPr>
        <p:spPr>
          <a:xfrm flipH="1">
            <a:off x="5071621" y="4102443"/>
            <a:ext cx="1329179" cy="8402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kstfelt 15">
            <a:extLst>
              <a:ext uri="{FF2B5EF4-FFF2-40B4-BE49-F238E27FC236}">
                <a16:creationId xmlns:a16="http://schemas.microsoft.com/office/drawing/2014/main" id="{16FB0C03-2482-CE16-39A5-22D285421A5A}"/>
              </a:ext>
            </a:extLst>
          </p:cNvPr>
          <p:cNvSpPr txBox="1"/>
          <p:nvPr/>
        </p:nvSpPr>
        <p:spPr>
          <a:xfrm>
            <a:off x="6944497" y="2101933"/>
            <a:ext cx="4601452" cy="1477328"/>
          </a:xfrm>
          <a:prstGeom prst="rect">
            <a:avLst/>
          </a:prstGeom>
          <a:noFill/>
        </p:spPr>
        <p:txBody>
          <a:bodyPr wrap="none" rtlCol="0">
            <a:spAutoFit/>
          </a:bodyPr>
          <a:lstStyle/>
          <a:p>
            <a:r>
              <a:rPr lang="da-DK"/>
              <a:t>Når du trykker på knappen </a:t>
            </a:r>
          </a:p>
          <a:p>
            <a:r>
              <a:rPr lang="da-DK"/>
              <a:t>”Gem erklæring om oplæring” fremsendes </a:t>
            </a:r>
          </a:p>
          <a:p>
            <a:r>
              <a:rPr lang="da-DK"/>
              <a:t>der en mail til den angivne oplæringsansvarlig, </a:t>
            </a:r>
          </a:p>
          <a:p>
            <a:r>
              <a:rPr lang="da-DK"/>
              <a:t>når slutdatoen for oplæringsperioden er </a:t>
            </a:r>
          </a:p>
          <a:p>
            <a:r>
              <a:rPr lang="da-DK"/>
              <a:t>inden for 3 uger.</a:t>
            </a:r>
          </a:p>
        </p:txBody>
      </p:sp>
      <p:cxnSp>
        <p:nvCxnSpPr>
          <p:cNvPr id="18" name="Lige pilforbindelse 17">
            <a:extLst>
              <a:ext uri="{FF2B5EF4-FFF2-40B4-BE49-F238E27FC236}">
                <a16:creationId xmlns:a16="http://schemas.microsoft.com/office/drawing/2014/main" id="{94CE5DE3-11F1-0932-80DC-F77DCF12732C}"/>
              </a:ext>
            </a:extLst>
          </p:cNvPr>
          <p:cNvCxnSpPr/>
          <p:nvPr/>
        </p:nvCxnSpPr>
        <p:spPr>
          <a:xfrm>
            <a:off x="-849086" y="2688771"/>
            <a:ext cx="1574825" cy="587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930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Erklæringen om oplæring skal nu udfyldes</a:t>
            </a:r>
          </a:p>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31C80955-261D-8143-4600-85326E4647B7}"/>
              </a:ext>
            </a:extLst>
          </p:cNvPr>
          <p:cNvPicPr>
            <a:picLocks noChangeAspect="1"/>
          </p:cNvPicPr>
          <p:nvPr/>
        </p:nvPicPr>
        <p:blipFill>
          <a:blip r:embed="rId4"/>
          <a:stretch>
            <a:fillRect/>
          </a:stretch>
        </p:blipFill>
        <p:spPr>
          <a:xfrm>
            <a:off x="4234750" y="2289881"/>
            <a:ext cx="6087325" cy="2943636"/>
          </a:xfrm>
          <a:prstGeom prst="rect">
            <a:avLst/>
          </a:prstGeom>
        </p:spPr>
      </p:pic>
    </p:spTree>
    <p:extLst>
      <p:ext uri="{BB962C8B-B14F-4D97-AF65-F5344CB8AC3E}">
        <p14:creationId xmlns:p14="http://schemas.microsoft.com/office/powerpoint/2010/main" val="2770062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Mail til den oplæringsansvarlige. (I virksomheden)</a:t>
            </a:r>
          </a:p>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172E18BF-5C26-0CE1-9E0F-10235176FA41}"/>
              </a:ext>
            </a:extLst>
          </p:cNvPr>
          <p:cNvPicPr>
            <a:picLocks noChangeAspect="1"/>
          </p:cNvPicPr>
          <p:nvPr/>
        </p:nvPicPr>
        <p:blipFill>
          <a:blip r:embed="rId4"/>
          <a:stretch>
            <a:fillRect/>
          </a:stretch>
        </p:blipFill>
        <p:spPr>
          <a:xfrm>
            <a:off x="320984" y="2083167"/>
            <a:ext cx="10868193" cy="3718275"/>
          </a:xfrm>
          <a:prstGeom prst="rect">
            <a:avLst/>
          </a:prstGeom>
        </p:spPr>
      </p:pic>
      <p:cxnSp>
        <p:nvCxnSpPr>
          <p:cNvPr id="8" name="Lige pilforbindelse 7">
            <a:extLst>
              <a:ext uri="{FF2B5EF4-FFF2-40B4-BE49-F238E27FC236}">
                <a16:creationId xmlns:a16="http://schemas.microsoft.com/office/drawing/2014/main" id="{0C7A5148-5320-2869-CD7F-934A49FC5DD2}"/>
              </a:ext>
            </a:extLst>
          </p:cNvPr>
          <p:cNvCxnSpPr/>
          <p:nvPr/>
        </p:nvCxnSpPr>
        <p:spPr>
          <a:xfrm flipH="1">
            <a:off x="3826711" y="3625775"/>
            <a:ext cx="2804984" cy="1359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61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D5D3CE3F-4DD5-D55E-03EF-5E5E203FC3AB}"/>
              </a:ext>
            </a:extLst>
          </p:cNvPr>
          <p:cNvPicPr>
            <a:picLocks noChangeAspect="1"/>
          </p:cNvPicPr>
          <p:nvPr/>
        </p:nvPicPr>
        <p:blipFill>
          <a:blip r:embed="rId4"/>
          <a:stretch>
            <a:fillRect/>
          </a:stretch>
        </p:blipFill>
        <p:spPr>
          <a:xfrm>
            <a:off x="747686" y="1618735"/>
            <a:ext cx="4155278" cy="3793524"/>
          </a:xfrm>
          <a:prstGeom prst="rect">
            <a:avLst/>
          </a:prstGeom>
        </p:spPr>
      </p:pic>
      <p:pic>
        <p:nvPicPr>
          <p:cNvPr id="8" name="Billede 7">
            <a:extLst>
              <a:ext uri="{FF2B5EF4-FFF2-40B4-BE49-F238E27FC236}">
                <a16:creationId xmlns:a16="http://schemas.microsoft.com/office/drawing/2014/main" id="{18A583EE-A046-583A-8F06-BDCC9215AA7F}"/>
              </a:ext>
            </a:extLst>
          </p:cNvPr>
          <p:cNvPicPr>
            <a:picLocks noChangeAspect="1"/>
          </p:cNvPicPr>
          <p:nvPr/>
        </p:nvPicPr>
        <p:blipFill>
          <a:blip r:embed="rId5"/>
          <a:stretch>
            <a:fillRect/>
          </a:stretch>
        </p:blipFill>
        <p:spPr>
          <a:xfrm>
            <a:off x="5617580" y="1723065"/>
            <a:ext cx="3705883" cy="3780000"/>
          </a:xfrm>
          <a:prstGeom prst="rect">
            <a:avLst/>
          </a:prstGeom>
        </p:spPr>
      </p:pic>
      <p:sp>
        <p:nvSpPr>
          <p:cNvPr id="9" name="Rektangel 8">
            <a:extLst>
              <a:ext uri="{FF2B5EF4-FFF2-40B4-BE49-F238E27FC236}">
                <a16:creationId xmlns:a16="http://schemas.microsoft.com/office/drawing/2014/main" id="{07CAAA14-E976-22DC-3437-19610D7C097D}"/>
              </a:ext>
            </a:extLst>
          </p:cNvPr>
          <p:cNvSpPr/>
          <p:nvPr/>
        </p:nvSpPr>
        <p:spPr>
          <a:xfrm>
            <a:off x="5844746" y="3429000"/>
            <a:ext cx="2879124" cy="4633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3135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E8497BD8-2C33-6AA2-D36C-B853BC731F5C}"/>
              </a:ext>
            </a:extLst>
          </p:cNvPr>
          <p:cNvPicPr>
            <a:picLocks noGrp="1" noChangeAspect="1"/>
          </p:cNvPicPr>
          <p:nvPr>
            <p:ph idx="1"/>
          </p:nvPr>
        </p:nvPicPr>
        <p:blipFill>
          <a:blip r:embed="rId3"/>
          <a:stretch>
            <a:fillRect/>
          </a:stretch>
        </p:blipFill>
        <p:spPr>
          <a:xfrm>
            <a:off x="1420465" y="1462088"/>
            <a:ext cx="9700616" cy="4770899"/>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pic>
        <p:nvPicPr>
          <p:cNvPr id="5" name="Billede 4">
            <a:extLst>
              <a:ext uri="{FF2B5EF4-FFF2-40B4-BE49-F238E27FC236}">
                <a16:creationId xmlns:a16="http://schemas.microsoft.com/office/drawing/2014/main" id="{4C9774B7-921E-079F-F655-43EFFA144EA6}"/>
              </a:ext>
            </a:extLst>
          </p:cNvPr>
          <p:cNvPicPr>
            <a:picLocks noChangeAspect="1"/>
          </p:cNvPicPr>
          <p:nvPr/>
        </p:nvPicPr>
        <p:blipFill>
          <a:blip r:embed="rId5"/>
          <a:stretch>
            <a:fillRect/>
          </a:stretch>
        </p:blipFill>
        <p:spPr>
          <a:xfrm>
            <a:off x="7875282" y="2551956"/>
            <a:ext cx="3877216" cy="2591162"/>
          </a:xfrm>
          <a:prstGeom prst="rect">
            <a:avLst/>
          </a:prstGeom>
        </p:spPr>
      </p:pic>
    </p:spTree>
    <p:extLst>
      <p:ext uri="{BB962C8B-B14F-4D97-AF65-F5344CB8AC3E}">
        <p14:creationId xmlns:p14="http://schemas.microsoft.com/office/powerpoint/2010/main" val="8412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DA8958B3-726D-6CF5-F7D9-EE30D270EE8F}"/>
              </a:ext>
            </a:extLst>
          </p:cNvPr>
          <p:cNvPicPr>
            <a:picLocks noGrp="1" noChangeAspect="1"/>
          </p:cNvPicPr>
          <p:nvPr>
            <p:ph idx="1"/>
          </p:nvPr>
        </p:nvPicPr>
        <p:blipFill>
          <a:blip r:embed="rId3"/>
          <a:stretch>
            <a:fillRect/>
          </a:stretch>
        </p:blipFill>
        <p:spPr>
          <a:xfrm>
            <a:off x="1045680" y="1462088"/>
            <a:ext cx="10100640" cy="4598987"/>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cxnSp>
        <p:nvCxnSpPr>
          <p:cNvPr id="8" name="Lige pilforbindelse 7">
            <a:extLst>
              <a:ext uri="{FF2B5EF4-FFF2-40B4-BE49-F238E27FC236}">
                <a16:creationId xmlns:a16="http://schemas.microsoft.com/office/drawing/2014/main" id="{DEEFC85B-5ECF-7D6E-B518-BCA687350169}"/>
              </a:ext>
            </a:extLst>
          </p:cNvPr>
          <p:cNvCxnSpPr/>
          <p:nvPr/>
        </p:nvCxnSpPr>
        <p:spPr>
          <a:xfrm>
            <a:off x="320984" y="2075935"/>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388D804E-4E45-3146-8A49-3B29C826346D}"/>
              </a:ext>
            </a:extLst>
          </p:cNvPr>
          <p:cNvCxnSpPr/>
          <p:nvPr/>
        </p:nvCxnSpPr>
        <p:spPr>
          <a:xfrm>
            <a:off x="320984" y="3138616"/>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751C357E-92C9-417B-24CD-11F21DC03E87}"/>
              </a:ext>
            </a:extLst>
          </p:cNvPr>
          <p:cNvSpPr/>
          <p:nvPr/>
        </p:nvSpPr>
        <p:spPr>
          <a:xfrm>
            <a:off x="2280976" y="4772967"/>
            <a:ext cx="1939332" cy="1909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394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70A1612D-7AB2-D69C-C24A-CFBD6D62DFCC}"/>
              </a:ext>
            </a:extLst>
          </p:cNvPr>
          <p:cNvPicPr>
            <a:picLocks noGrp="1" noChangeAspect="1"/>
          </p:cNvPicPr>
          <p:nvPr>
            <p:ph idx="1"/>
          </p:nvPr>
        </p:nvPicPr>
        <p:blipFill>
          <a:blip r:embed="rId3"/>
          <a:stretch>
            <a:fillRect/>
          </a:stretch>
        </p:blipFill>
        <p:spPr>
          <a:xfrm>
            <a:off x="792574" y="1320911"/>
            <a:ext cx="8340539" cy="4772192"/>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2406008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D16664BC-CE51-AA64-31B8-F6E0A4C197FA}"/>
              </a:ext>
            </a:extLst>
          </p:cNvPr>
          <p:cNvPicPr>
            <a:picLocks noGrp="1" noChangeAspect="1"/>
          </p:cNvPicPr>
          <p:nvPr>
            <p:ph idx="1"/>
          </p:nvPr>
        </p:nvPicPr>
        <p:blipFill>
          <a:blip r:embed="rId3"/>
          <a:stretch>
            <a:fillRect/>
          </a:stretch>
        </p:blipFill>
        <p:spPr>
          <a:xfrm>
            <a:off x="1132737" y="1237286"/>
            <a:ext cx="10411742" cy="4823789"/>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cxnSp>
        <p:nvCxnSpPr>
          <p:cNvPr id="7" name="Lige pilforbindelse 6">
            <a:extLst>
              <a:ext uri="{FF2B5EF4-FFF2-40B4-BE49-F238E27FC236}">
                <a16:creationId xmlns:a16="http://schemas.microsoft.com/office/drawing/2014/main" id="{531884AF-6F82-3C9E-754C-883BBB3B4CC3}"/>
              </a:ext>
            </a:extLst>
          </p:cNvPr>
          <p:cNvCxnSpPr/>
          <p:nvPr/>
        </p:nvCxnSpPr>
        <p:spPr>
          <a:xfrm>
            <a:off x="378829" y="5004485"/>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 name="Lige pilforbindelse 7">
            <a:extLst>
              <a:ext uri="{FF2B5EF4-FFF2-40B4-BE49-F238E27FC236}">
                <a16:creationId xmlns:a16="http://schemas.microsoft.com/office/drawing/2014/main" id="{038ECEA2-944A-9FAB-9F96-DE1811EF1E04}"/>
              </a:ext>
            </a:extLst>
          </p:cNvPr>
          <p:cNvCxnSpPr/>
          <p:nvPr/>
        </p:nvCxnSpPr>
        <p:spPr>
          <a:xfrm>
            <a:off x="378829" y="4213653"/>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A454083E-49F5-70D3-7D5D-9189BF78E21F}"/>
              </a:ext>
            </a:extLst>
          </p:cNvPr>
          <p:cNvSpPr/>
          <p:nvPr/>
        </p:nvSpPr>
        <p:spPr>
          <a:xfrm>
            <a:off x="2396359" y="4682359"/>
            <a:ext cx="1954924" cy="1857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8280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descr="Et billede, der indeholder ballon, kunst&#10;&#10;Automatisk genereret beskrivelse">
            <a:extLst>
              <a:ext uri="{FF2B5EF4-FFF2-40B4-BE49-F238E27FC236}">
                <a16:creationId xmlns:a16="http://schemas.microsoft.com/office/drawing/2014/main" id="{93CBC078-D9F0-70FF-B2EB-3128EF50F80A}"/>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947978" y="1153663"/>
            <a:ext cx="6080882" cy="4598987"/>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5"/>
          <a:stretch>
            <a:fillRect/>
          </a:stretch>
        </p:blipFill>
        <p:spPr>
          <a:xfrm>
            <a:off x="5071621" y="46831"/>
            <a:ext cx="1091916" cy="1190455"/>
          </a:xfrm>
          <a:prstGeom prst="rect">
            <a:avLst/>
          </a:prstGeom>
        </p:spPr>
      </p:pic>
      <p:sp>
        <p:nvSpPr>
          <p:cNvPr id="7" name="Tekstfelt 6">
            <a:extLst>
              <a:ext uri="{FF2B5EF4-FFF2-40B4-BE49-F238E27FC236}">
                <a16:creationId xmlns:a16="http://schemas.microsoft.com/office/drawing/2014/main" id="{75D31A29-E84A-2BEF-D191-AD79800CEDCD}"/>
              </a:ext>
            </a:extLst>
          </p:cNvPr>
          <p:cNvSpPr txBox="1"/>
          <p:nvPr/>
        </p:nvSpPr>
        <p:spPr>
          <a:xfrm>
            <a:off x="7694341" y="1494263"/>
            <a:ext cx="3087961" cy="369332"/>
          </a:xfrm>
          <a:prstGeom prst="rect">
            <a:avLst/>
          </a:prstGeom>
          <a:noFill/>
        </p:spPr>
        <p:txBody>
          <a:bodyPr wrap="none" rtlCol="0">
            <a:spAutoFit/>
          </a:bodyPr>
          <a:lstStyle/>
          <a:p>
            <a:r>
              <a:rPr lang="da-DK"/>
              <a:t>Spørgsmål indtil nu fra Chatten</a:t>
            </a:r>
          </a:p>
        </p:txBody>
      </p:sp>
    </p:spTree>
    <p:extLst>
      <p:ext uri="{BB962C8B-B14F-4D97-AF65-F5344CB8AC3E}">
        <p14:creationId xmlns:p14="http://schemas.microsoft.com/office/powerpoint/2010/main" val="1860330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afrundede hjørner 10">
            <a:extLst>
              <a:ext uri="{FF2B5EF4-FFF2-40B4-BE49-F238E27FC236}">
                <a16:creationId xmlns:a16="http://schemas.microsoft.com/office/drawing/2014/main" id="{F15E4E1F-16D1-DD31-3192-BBC456B788FA}"/>
              </a:ext>
            </a:extLst>
          </p:cNvPr>
          <p:cNvSpPr/>
          <p:nvPr/>
        </p:nvSpPr>
        <p:spPr>
          <a:xfrm>
            <a:off x="5564957" y="179604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EAF9B912-B7DD-E8B3-EA91-6F8045ECFAD0}"/>
              </a:ext>
            </a:extLst>
          </p:cNvPr>
          <p:cNvSpPr/>
          <p:nvPr/>
        </p:nvSpPr>
        <p:spPr>
          <a:xfrm>
            <a:off x="1057870" y="179604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a:xfrm>
            <a:off x="0" y="64551"/>
            <a:ext cx="11550032" cy="1023207"/>
          </a:xfrm>
        </p:spPr>
        <p:txBody>
          <a:bodyPr/>
          <a:lstStyle/>
          <a:p>
            <a:r>
              <a:rPr lang="da-DK"/>
              <a:t>App TUR Transport</a:t>
            </a:r>
          </a:p>
        </p:txBody>
      </p:sp>
      <p:pic>
        <p:nvPicPr>
          <p:cNvPr id="5" name="Pladsholder til indhold 4">
            <a:extLst>
              <a:ext uri="{FF2B5EF4-FFF2-40B4-BE49-F238E27FC236}">
                <a16:creationId xmlns:a16="http://schemas.microsoft.com/office/drawing/2014/main" id="{117A5DCB-63FE-B623-FB6B-F4956C8E4D4D}"/>
              </a:ext>
            </a:extLst>
          </p:cNvPr>
          <p:cNvPicPr>
            <a:picLocks noGrp="1" noChangeAspect="1"/>
          </p:cNvPicPr>
          <p:nvPr>
            <p:ph idx="1"/>
          </p:nvPr>
        </p:nvPicPr>
        <p:blipFill>
          <a:blip r:embed="rId3"/>
          <a:stretch>
            <a:fillRect/>
          </a:stretch>
        </p:blipFill>
        <p:spPr>
          <a:xfrm>
            <a:off x="1133756" y="2071915"/>
            <a:ext cx="1838950" cy="3450891"/>
          </a:xfrm>
          <a:prstGeom prst="rect">
            <a:avLst/>
          </a:prstGeo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sp>
        <p:nvSpPr>
          <p:cNvPr id="7" name="Rektangel 6">
            <a:extLst>
              <a:ext uri="{FF2B5EF4-FFF2-40B4-BE49-F238E27FC236}">
                <a16:creationId xmlns:a16="http://schemas.microsoft.com/office/drawing/2014/main" id="{061C12D7-8112-C768-B2C9-47E80FDC3A67}"/>
              </a:ext>
            </a:extLst>
          </p:cNvPr>
          <p:cNvSpPr/>
          <p:nvPr/>
        </p:nvSpPr>
        <p:spPr>
          <a:xfrm>
            <a:off x="1285103" y="4300151"/>
            <a:ext cx="963827" cy="1606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 name="Lige pilforbindelse 8">
            <a:extLst>
              <a:ext uri="{FF2B5EF4-FFF2-40B4-BE49-F238E27FC236}">
                <a16:creationId xmlns:a16="http://schemas.microsoft.com/office/drawing/2014/main" id="{7F27E6E7-4AF5-4747-22E8-79333058758D}"/>
              </a:ext>
            </a:extLst>
          </p:cNvPr>
          <p:cNvCxnSpPr/>
          <p:nvPr/>
        </p:nvCxnSpPr>
        <p:spPr>
          <a:xfrm flipH="1">
            <a:off x="2972706" y="4460789"/>
            <a:ext cx="1957640" cy="76611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10" name="Billede 9">
            <a:extLst>
              <a:ext uri="{FF2B5EF4-FFF2-40B4-BE49-F238E27FC236}">
                <a16:creationId xmlns:a16="http://schemas.microsoft.com/office/drawing/2014/main" id="{E42B09DA-2872-544D-24D4-DE0072E3FA40}"/>
              </a:ext>
            </a:extLst>
          </p:cNvPr>
          <p:cNvPicPr>
            <a:picLocks noChangeAspect="1"/>
          </p:cNvPicPr>
          <p:nvPr/>
        </p:nvPicPr>
        <p:blipFill>
          <a:blip r:embed="rId5"/>
          <a:stretch>
            <a:fillRect/>
          </a:stretch>
        </p:blipFill>
        <p:spPr>
          <a:xfrm>
            <a:off x="5654122" y="1981401"/>
            <a:ext cx="1828277" cy="3430860"/>
          </a:xfrm>
          <a:prstGeom prst="rect">
            <a:avLst/>
          </a:prstGeom>
        </p:spPr>
      </p:pic>
      <p:cxnSp>
        <p:nvCxnSpPr>
          <p:cNvPr id="12" name="Lige pilforbindelse 11">
            <a:extLst>
              <a:ext uri="{FF2B5EF4-FFF2-40B4-BE49-F238E27FC236}">
                <a16:creationId xmlns:a16="http://schemas.microsoft.com/office/drawing/2014/main" id="{F1E5EC99-83A8-A19B-D3C1-7E62E3EBDF14}"/>
              </a:ext>
            </a:extLst>
          </p:cNvPr>
          <p:cNvCxnSpPr/>
          <p:nvPr/>
        </p:nvCxnSpPr>
        <p:spPr>
          <a:xfrm flipH="1">
            <a:off x="6968057" y="3414300"/>
            <a:ext cx="1957640" cy="76611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3" name="Tekstfelt 12">
            <a:extLst>
              <a:ext uri="{FF2B5EF4-FFF2-40B4-BE49-F238E27FC236}">
                <a16:creationId xmlns:a16="http://schemas.microsoft.com/office/drawing/2014/main" id="{7330F74A-74F6-93EF-46FD-42EEC8CB72C7}"/>
              </a:ext>
            </a:extLst>
          </p:cNvPr>
          <p:cNvSpPr txBox="1"/>
          <p:nvPr/>
        </p:nvSpPr>
        <p:spPr>
          <a:xfrm>
            <a:off x="8995719" y="1981401"/>
            <a:ext cx="3129959" cy="1200329"/>
          </a:xfrm>
          <a:prstGeom prst="rect">
            <a:avLst/>
          </a:prstGeom>
          <a:noFill/>
        </p:spPr>
        <p:txBody>
          <a:bodyPr wrap="none" rtlCol="0">
            <a:spAutoFit/>
          </a:bodyPr>
          <a:lstStyle/>
          <a:p>
            <a:r>
              <a:rPr lang="da-DK"/>
              <a:t>Her taster lærlingen mail-</a:t>
            </a:r>
          </a:p>
          <a:p>
            <a:r>
              <a:rPr lang="da-DK"/>
              <a:t>adresse for den lærer på skolen</a:t>
            </a:r>
          </a:p>
          <a:p>
            <a:r>
              <a:rPr lang="da-DK"/>
              <a:t>som skal modtage erklæringen </a:t>
            </a:r>
          </a:p>
          <a:p>
            <a:r>
              <a:rPr lang="da-DK"/>
              <a:t>om oplæring. </a:t>
            </a:r>
          </a:p>
        </p:txBody>
      </p:sp>
      <p:sp>
        <p:nvSpPr>
          <p:cNvPr id="3" name="Tekstfelt 2">
            <a:extLst>
              <a:ext uri="{FF2B5EF4-FFF2-40B4-BE49-F238E27FC236}">
                <a16:creationId xmlns:a16="http://schemas.microsoft.com/office/drawing/2014/main" id="{2233317C-A73F-1120-6AAC-29726E46DDA8}"/>
              </a:ext>
            </a:extLst>
          </p:cNvPr>
          <p:cNvSpPr txBox="1"/>
          <p:nvPr/>
        </p:nvSpPr>
        <p:spPr>
          <a:xfrm>
            <a:off x="334883" y="1288783"/>
            <a:ext cx="2277611" cy="523220"/>
          </a:xfrm>
          <a:prstGeom prst="rect">
            <a:avLst/>
          </a:prstGeom>
          <a:noFill/>
        </p:spPr>
        <p:txBody>
          <a:bodyPr wrap="none" rtlCol="0">
            <a:spAutoFit/>
          </a:bodyPr>
          <a:lstStyle/>
          <a:p>
            <a:r>
              <a:rPr lang="da-DK" sz="2800" b="1"/>
              <a:t>Mail til skolen</a:t>
            </a:r>
          </a:p>
        </p:txBody>
      </p:sp>
    </p:spTree>
    <p:extLst>
      <p:ext uri="{BB962C8B-B14F-4D97-AF65-F5344CB8AC3E}">
        <p14:creationId xmlns:p14="http://schemas.microsoft.com/office/powerpoint/2010/main" val="16874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Mail til lærer på skolen.</a:t>
            </a:r>
          </a:p>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3FE7822A-90E3-777C-25AE-BD4B10F14FA6}"/>
              </a:ext>
            </a:extLst>
          </p:cNvPr>
          <p:cNvPicPr>
            <a:picLocks noChangeAspect="1"/>
          </p:cNvPicPr>
          <p:nvPr/>
        </p:nvPicPr>
        <p:blipFill>
          <a:blip r:embed="rId4"/>
          <a:stretch>
            <a:fillRect/>
          </a:stretch>
        </p:blipFill>
        <p:spPr>
          <a:xfrm>
            <a:off x="185351" y="1874725"/>
            <a:ext cx="11550032" cy="3881358"/>
          </a:xfrm>
          <a:prstGeom prst="rect">
            <a:avLst/>
          </a:prstGeom>
        </p:spPr>
      </p:pic>
      <p:cxnSp>
        <p:nvCxnSpPr>
          <p:cNvPr id="8" name="Lige pilforbindelse 7">
            <a:extLst>
              <a:ext uri="{FF2B5EF4-FFF2-40B4-BE49-F238E27FC236}">
                <a16:creationId xmlns:a16="http://schemas.microsoft.com/office/drawing/2014/main" id="{494C21ED-520A-F1ED-8815-5B3BB520E561}"/>
              </a:ext>
            </a:extLst>
          </p:cNvPr>
          <p:cNvCxnSpPr/>
          <p:nvPr/>
        </p:nvCxnSpPr>
        <p:spPr>
          <a:xfrm flipH="1">
            <a:off x="10738022" y="2631990"/>
            <a:ext cx="1132994" cy="93911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984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D5D3CE3F-4DD5-D55E-03EF-5E5E203FC3AB}"/>
              </a:ext>
            </a:extLst>
          </p:cNvPr>
          <p:cNvPicPr>
            <a:picLocks noChangeAspect="1"/>
          </p:cNvPicPr>
          <p:nvPr/>
        </p:nvPicPr>
        <p:blipFill>
          <a:blip r:embed="rId4"/>
          <a:stretch>
            <a:fillRect/>
          </a:stretch>
        </p:blipFill>
        <p:spPr>
          <a:xfrm>
            <a:off x="747686" y="1618735"/>
            <a:ext cx="4155278" cy="3793524"/>
          </a:xfrm>
          <a:prstGeom prst="rect">
            <a:avLst/>
          </a:prstGeom>
        </p:spPr>
      </p:pic>
      <p:pic>
        <p:nvPicPr>
          <p:cNvPr id="8" name="Billede 7">
            <a:extLst>
              <a:ext uri="{FF2B5EF4-FFF2-40B4-BE49-F238E27FC236}">
                <a16:creationId xmlns:a16="http://schemas.microsoft.com/office/drawing/2014/main" id="{18A583EE-A046-583A-8F06-BDCC9215AA7F}"/>
              </a:ext>
            </a:extLst>
          </p:cNvPr>
          <p:cNvPicPr>
            <a:picLocks noChangeAspect="1"/>
          </p:cNvPicPr>
          <p:nvPr/>
        </p:nvPicPr>
        <p:blipFill>
          <a:blip r:embed="rId5"/>
          <a:stretch>
            <a:fillRect/>
          </a:stretch>
        </p:blipFill>
        <p:spPr>
          <a:xfrm>
            <a:off x="5605811" y="1770689"/>
            <a:ext cx="3705883" cy="3780000"/>
          </a:xfrm>
          <a:prstGeom prst="rect">
            <a:avLst/>
          </a:prstGeom>
        </p:spPr>
      </p:pic>
      <p:sp>
        <p:nvSpPr>
          <p:cNvPr id="9" name="Rektangel 8">
            <a:extLst>
              <a:ext uri="{FF2B5EF4-FFF2-40B4-BE49-F238E27FC236}">
                <a16:creationId xmlns:a16="http://schemas.microsoft.com/office/drawing/2014/main" id="{07CAAA14-E976-22DC-3437-19610D7C097D}"/>
              </a:ext>
            </a:extLst>
          </p:cNvPr>
          <p:cNvSpPr/>
          <p:nvPr/>
        </p:nvSpPr>
        <p:spPr>
          <a:xfrm>
            <a:off x="5844746" y="3429000"/>
            <a:ext cx="2879124" cy="4633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6977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A0D2B2C2-2599-70B1-6D1C-FA0D7B3A2B16}"/>
              </a:ext>
            </a:extLst>
          </p:cNvPr>
          <p:cNvPicPr>
            <a:picLocks noGrp="1" noChangeAspect="1"/>
          </p:cNvPicPr>
          <p:nvPr>
            <p:ph idx="1"/>
          </p:nvPr>
        </p:nvPicPr>
        <p:blipFill>
          <a:blip r:embed="rId3"/>
          <a:stretch>
            <a:fillRect/>
          </a:stretch>
        </p:blipFill>
        <p:spPr>
          <a:xfrm>
            <a:off x="111212" y="934578"/>
            <a:ext cx="10852832" cy="5126498"/>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2571693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87EA1A7F-DC8B-673B-31E7-730E0E222194}"/>
              </a:ext>
            </a:extLst>
          </p:cNvPr>
          <p:cNvPicPr>
            <a:picLocks noGrp="1" noChangeAspect="1"/>
          </p:cNvPicPr>
          <p:nvPr>
            <p:ph idx="1"/>
          </p:nvPr>
        </p:nvPicPr>
        <p:blipFill>
          <a:blip r:embed="rId3"/>
          <a:stretch>
            <a:fillRect/>
          </a:stretch>
        </p:blipFill>
        <p:spPr>
          <a:xfrm>
            <a:off x="420130" y="1134824"/>
            <a:ext cx="10644591" cy="4926251"/>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cxnSp>
        <p:nvCxnSpPr>
          <p:cNvPr id="7" name="Lige pilforbindelse 6">
            <a:extLst>
              <a:ext uri="{FF2B5EF4-FFF2-40B4-BE49-F238E27FC236}">
                <a16:creationId xmlns:a16="http://schemas.microsoft.com/office/drawing/2014/main" id="{305E478C-777A-5A89-7450-8F9E3408C85F}"/>
              </a:ext>
            </a:extLst>
          </p:cNvPr>
          <p:cNvCxnSpPr/>
          <p:nvPr/>
        </p:nvCxnSpPr>
        <p:spPr>
          <a:xfrm flipH="1">
            <a:off x="5742425" y="2751878"/>
            <a:ext cx="1132994" cy="93911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F8C0CEFD-FB04-8A44-D6C6-4FDF583448E1}"/>
              </a:ext>
            </a:extLst>
          </p:cNvPr>
          <p:cNvSpPr/>
          <p:nvPr/>
        </p:nvSpPr>
        <p:spPr>
          <a:xfrm>
            <a:off x="1813034" y="5171090"/>
            <a:ext cx="2033752" cy="1891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074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afrundede hjørner 9">
            <a:extLst>
              <a:ext uri="{FF2B5EF4-FFF2-40B4-BE49-F238E27FC236}">
                <a16:creationId xmlns:a16="http://schemas.microsoft.com/office/drawing/2014/main" id="{4BFDE66B-1CE2-BF38-7290-960A15424A56}"/>
              </a:ext>
            </a:extLst>
          </p:cNvPr>
          <p:cNvSpPr/>
          <p:nvPr/>
        </p:nvSpPr>
        <p:spPr>
          <a:xfrm>
            <a:off x="7104494" y="160798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01C2DCB5-D3A4-BFE4-8D71-F466D3F54A61}"/>
              </a:ext>
            </a:extLst>
          </p:cNvPr>
          <p:cNvSpPr/>
          <p:nvPr/>
        </p:nvSpPr>
        <p:spPr>
          <a:xfrm>
            <a:off x="779894" y="160798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5" name="Pladsholder til indhold 4">
            <a:extLst>
              <a:ext uri="{FF2B5EF4-FFF2-40B4-BE49-F238E27FC236}">
                <a16:creationId xmlns:a16="http://schemas.microsoft.com/office/drawing/2014/main" id="{0614EC8B-284C-6CD6-39C2-CC839B4FB8A2}"/>
              </a:ext>
            </a:extLst>
          </p:cNvPr>
          <p:cNvPicPr>
            <a:picLocks noGrp="1" noChangeAspect="1"/>
          </p:cNvPicPr>
          <p:nvPr>
            <p:ph idx="1"/>
          </p:nvPr>
        </p:nvPicPr>
        <p:blipFill>
          <a:blip r:embed="rId3"/>
          <a:stretch>
            <a:fillRect/>
          </a:stretch>
        </p:blipFill>
        <p:spPr>
          <a:xfrm>
            <a:off x="841998" y="1791985"/>
            <a:ext cx="1882398" cy="3532422"/>
          </a:xfrm>
          <a:prstGeom prst="rect">
            <a:avLst/>
          </a:prstGeo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sp>
        <p:nvSpPr>
          <p:cNvPr id="7" name="Rektangel 6">
            <a:extLst>
              <a:ext uri="{FF2B5EF4-FFF2-40B4-BE49-F238E27FC236}">
                <a16:creationId xmlns:a16="http://schemas.microsoft.com/office/drawing/2014/main" id="{A6B2CAA8-A71C-4862-B9F6-57F2E1AD7013}"/>
              </a:ext>
            </a:extLst>
          </p:cNvPr>
          <p:cNvSpPr/>
          <p:nvPr/>
        </p:nvSpPr>
        <p:spPr>
          <a:xfrm>
            <a:off x="1074420" y="4991100"/>
            <a:ext cx="822960" cy="152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8328A285-A3E1-34BF-A0B4-60238E3B1932}"/>
              </a:ext>
            </a:extLst>
          </p:cNvPr>
          <p:cNvSpPr/>
          <p:nvPr/>
        </p:nvSpPr>
        <p:spPr>
          <a:xfrm>
            <a:off x="1074420" y="4169898"/>
            <a:ext cx="822960" cy="152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9BCEAB11-D1AD-71D5-DD3F-DE64062E4775}"/>
              </a:ext>
            </a:extLst>
          </p:cNvPr>
          <p:cNvPicPr>
            <a:picLocks noChangeAspect="1"/>
          </p:cNvPicPr>
          <p:nvPr/>
        </p:nvPicPr>
        <p:blipFill>
          <a:blip r:embed="rId5"/>
          <a:stretch>
            <a:fillRect/>
          </a:stretch>
        </p:blipFill>
        <p:spPr>
          <a:xfrm>
            <a:off x="7204085" y="1791985"/>
            <a:ext cx="1807424" cy="3391728"/>
          </a:xfrm>
          <a:prstGeom prst="rect">
            <a:avLst/>
          </a:prstGeom>
        </p:spPr>
      </p:pic>
    </p:spTree>
    <p:extLst>
      <p:ext uri="{BB962C8B-B14F-4D97-AF65-F5344CB8AC3E}">
        <p14:creationId xmlns:p14="http://schemas.microsoft.com/office/powerpoint/2010/main" val="259011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CA31A468-F2F8-3E99-F40A-D26C7F14AB92}"/>
              </a:ext>
            </a:extLst>
          </p:cNvPr>
          <p:cNvPicPr>
            <a:picLocks noGrp="1" noChangeAspect="1"/>
          </p:cNvPicPr>
          <p:nvPr>
            <p:ph idx="1"/>
          </p:nvPr>
        </p:nvPicPr>
        <p:blipFill>
          <a:blip r:embed="rId3"/>
          <a:stretch>
            <a:fillRect/>
          </a:stretch>
        </p:blipFill>
        <p:spPr>
          <a:xfrm>
            <a:off x="722620" y="1320911"/>
            <a:ext cx="9011509" cy="4701912"/>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sp>
        <p:nvSpPr>
          <p:cNvPr id="3" name="Tekstfelt 2">
            <a:extLst>
              <a:ext uri="{FF2B5EF4-FFF2-40B4-BE49-F238E27FC236}">
                <a16:creationId xmlns:a16="http://schemas.microsoft.com/office/drawing/2014/main" id="{78CE8681-E9C7-B81B-BF79-3E145E04F1B4}"/>
              </a:ext>
            </a:extLst>
          </p:cNvPr>
          <p:cNvSpPr txBox="1"/>
          <p:nvPr/>
        </p:nvSpPr>
        <p:spPr>
          <a:xfrm>
            <a:off x="470628" y="1320911"/>
            <a:ext cx="7070910" cy="584775"/>
          </a:xfrm>
          <a:prstGeom prst="rect">
            <a:avLst/>
          </a:prstGeom>
          <a:noFill/>
        </p:spPr>
        <p:txBody>
          <a:bodyPr wrap="none" rtlCol="0">
            <a:spAutoFit/>
          </a:bodyPr>
          <a:lstStyle/>
          <a:p>
            <a:r>
              <a:rPr lang="da-DK" sz="3200" b="1"/>
              <a:t>Den oplæringsansvarlige i virksomheden</a:t>
            </a:r>
          </a:p>
        </p:txBody>
      </p:sp>
    </p:spTree>
    <p:extLst>
      <p:ext uri="{BB962C8B-B14F-4D97-AF65-F5344CB8AC3E}">
        <p14:creationId xmlns:p14="http://schemas.microsoft.com/office/powerpoint/2010/main" val="1401761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0A9591AC-C86E-918F-8D2A-FB4A19DBD963}"/>
              </a:ext>
            </a:extLst>
          </p:cNvPr>
          <p:cNvPicPr>
            <a:picLocks noGrp="1" noChangeAspect="1"/>
          </p:cNvPicPr>
          <p:nvPr>
            <p:ph idx="1"/>
          </p:nvPr>
        </p:nvPicPr>
        <p:blipFill>
          <a:blip r:embed="rId3"/>
          <a:stretch>
            <a:fillRect/>
          </a:stretch>
        </p:blipFill>
        <p:spPr>
          <a:xfrm>
            <a:off x="486688" y="1320911"/>
            <a:ext cx="10094674" cy="4598987"/>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cxnSp>
        <p:nvCxnSpPr>
          <p:cNvPr id="8" name="Lige pilforbindelse 7">
            <a:extLst>
              <a:ext uri="{FF2B5EF4-FFF2-40B4-BE49-F238E27FC236}">
                <a16:creationId xmlns:a16="http://schemas.microsoft.com/office/drawing/2014/main" id="{C39EF755-BA84-B6DB-BC27-ABC84A23CCFA}"/>
              </a:ext>
            </a:extLst>
          </p:cNvPr>
          <p:cNvCxnSpPr/>
          <p:nvPr/>
        </p:nvCxnSpPr>
        <p:spPr>
          <a:xfrm>
            <a:off x="-428625" y="2105025"/>
            <a:ext cx="1190625" cy="3429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C2313A8B-60BE-BFE6-AC26-D05E8FCF9153}"/>
              </a:ext>
            </a:extLst>
          </p:cNvPr>
          <p:cNvCxnSpPr/>
          <p:nvPr/>
        </p:nvCxnSpPr>
        <p:spPr>
          <a:xfrm>
            <a:off x="-274329" y="3241564"/>
            <a:ext cx="1190625" cy="3429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F80743B6-291F-A5EA-51CE-FF0ADCAC076C}"/>
              </a:ext>
            </a:extLst>
          </p:cNvPr>
          <p:cNvCxnSpPr/>
          <p:nvPr/>
        </p:nvCxnSpPr>
        <p:spPr>
          <a:xfrm>
            <a:off x="-274329" y="4368578"/>
            <a:ext cx="1190625" cy="3429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F8CAABF7-983C-BC58-9257-E12B2EB95CA7}"/>
              </a:ext>
            </a:extLst>
          </p:cNvPr>
          <p:cNvCxnSpPr/>
          <p:nvPr/>
        </p:nvCxnSpPr>
        <p:spPr>
          <a:xfrm>
            <a:off x="-274329" y="2685402"/>
            <a:ext cx="1190625" cy="3429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81FC5E89-3B47-666F-7033-A4AAEE63A927}"/>
              </a:ext>
            </a:extLst>
          </p:cNvPr>
          <p:cNvCxnSpPr>
            <a:cxnSpLocks/>
          </p:cNvCxnSpPr>
          <p:nvPr/>
        </p:nvCxnSpPr>
        <p:spPr>
          <a:xfrm flipV="1">
            <a:off x="-200025" y="5558870"/>
            <a:ext cx="1282025" cy="361028"/>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10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1"/>
              <a:t>Hvem skal bruge appen?</a:t>
            </a:r>
          </a:p>
          <a:p>
            <a:r>
              <a:rPr lang="da-DK"/>
              <a:t>Appen TUR Transport er lavet til lærlinge på følgende erhvervsuddannelser:</a:t>
            </a:r>
          </a:p>
          <a:p>
            <a:r>
              <a:rPr lang="da-DK"/>
              <a:t>Vejgodstransport</a:t>
            </a:r>
          </a:p>
          <a:p>
            <a:r>
              <a:rPr lang="da-DK"/>
              <a:t>Kranfører</a:t>
            </a:r>
          </a:p>
          <a:p>
            <a:r>
              <a:rPr lang="da-DK"/>
              <a:t>Lager og terminal</a:t>
            </a:r>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700936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Mail til den oplæringsansvarlige</a:t>
            </a:r>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8" name="Billede 7">
            <a:extLst>
              <a:ext uri="{FF2B5EF4-FFF2-40B4-BE49-F238E27FC236}">
                <a16:creationId xmlns:a16="http://schemas.microsoft.com/office/drawing/2014/main" id="{12EAE35F-1FF2-DDC4-D1CA-1C64FC7396E1}"/>
              </a:ext>
            </a:extLst>
          </p:cNvPr>
          <p:cNvPicPr>
            <a:picLocks noChangeAspect="1"/>
          </p:cNvPicPr>
          <p:nvPr/>
        </p:nvPicPr>
        <p:blipFill>
          <a:blip r:embed="rId4"/>
          <a:stretch>
            <a:fillRect/>
          </a:stretch>
        </p:blipFill>
        <p:spPr>
          <a:xfrm>
            <a:off x="468086" y="2251945"/>
            <a:ext cx="11049000" cy="2820004"/>
          </a:xfrm>
          <a:prstGeom prst="rect">
            <a:avLst/>
          </a:prstGeom>
        </p:spPr>
      </p:pic>
    </p:spTree>
    <p:extLst>
      <p:ext uri="{BB962C8B-B14F-4D97-AF65-F5344CB8AC3E}">
        <p14:creationId xmlns:p14="http://schemas.microsoft.com/office/powerpoint/2010/main" val="1527294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Mail til den oplæringsansvarlige</a:t>
            </a:r>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942FFE67-9483-D4B2-6FDF-0B179632D382}"/>
              </a:ext>
            </a:extLst>
          </p:cNvPr>
          <p:cNvPicPr>
            <a:picLocks noChangeAspect="1"/>
          </p:cNvPicPr>
          <p:nvPr/>
        </p:nvPicPr>
        <p:blipFill>
          <a:blip r:embed="rId4"/>
          <a:stretch>
            <a:fillRect/>
          </a:stretch>
        </p:blipFill>
        <p:spPr>
          <a:xfrm>
            <a:off x="5486400" y="1546088"/>
            <a:ext cx="5980069" cy="4568257"/>
          </a:xfrm>
          <a:prstGeom prst="rect">
            <a:avLst/>
          </a:prstGeom>
        </p:spPr>
      </p:pic>
    </p:spTree>
    <p:extLst>
      <p:ext uri="{BB962C8B-B14F-4D97-AF65-F5344CB8AC3E}">
        <p14:creationId xmlns:p14="http://schemas.microsoft.com/office/powerpoint/2010/main" val="1799422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err="1"/>
              <a:t>Backend</a:t>
            </a:r>
            <a:r>
              <a:rPr lang="da-DK"/>
              <a:t>/administrationspanel, både for skole og virksomhed</a:t>
            </a:r>
          </a:p>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3FE7822A-90E3-777C-25AE-BD4B10F14FA6}"/>
              </a:ext>
            </a:extLst>
          </p:cNvPr>
          <p:cNvPicPr>
            <a:picLocks noChangeAspect="1"/>
          </p:cNvPicPr>
          <p:nvPr/>
        </p:nvPicPr>
        <p:blipFill>
          <a:blip r:embed="rId4"/>
          <a:stretch>
            <a:fillRect/>
          </a:stretch>
        </p:blipFill>
        <p:spPr>
          <a:xfrm>
            <a:off x="185351" y="1874725"/>
            <a:ext cx="11550032" cy="3881358"/>
          </a:xfrm>
          <a:prstGeom prst="rect">
            <a:avLst/>
          </a:prstGeom>
        </p:spPr>
      </p:pic>
      <p:cxnSp>
        <p:nvCxnSpPr>
          <p:cNvPr id="8" name="Lige pilforbindelse 7">
            <a:extLst>
              <a:ext uri="{FF2B5EF4-FFF2-40B4-BE49-F238E27FC236}">
                <a16:creationId xmlns:a16="http://schemas.microsoft.com/office/drawing/2014/main" id="{494C21ED-520A-F1ED-8815-5B3BB520E561}"/>
              </a:ext>
            </a:extLst>
          </p:cNvPr>
          <p:cNvCxnSpPr/>
          <p:nvPr/>
        </p:nvCxnSpPr>
        <p:spPr>
          <a:xfrm flipH="1">
            <a:off x="7118522" y="3498765"/>
            <a:ext cx="1132994" cy="93911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376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normAutofit lnSpcReduction="10000"/>
          </a:bodyPr>
          <a:lstStyle/>
          <a:p>
            <a:r>
              <a:rPr lang="da-DK" err="1"/>
              <a:t>Backend</a:t>
            </a:r>
            <a:r>
              <a:rPr lang="da-DK"/>
              <a:t>/administrationspanel, både for skole og virksomhed</a:t>
            </a:r>
          </a:p>
          <a:p>
            <a:endParaRPr lang="da-DK"/>
          </a:p>
          <a:p>
            <a:pPr marL="0" indent="0">
              <a:buNone/>
            </a:pPr>
            <a:r>
              <a:rPr lang="da-DK" sz="2000"/>
              <a:t>Administrationspanelet er et system hvor de oplæringsansvarlige og skolekontakter kan få adgang til at se alle de erklæringer om oplæring som de har adgang til. </a:t>
            </a:r>
          </a:p>
          <a:p>
            <a:pPr marL="0" indent="0">
              <a:buNone/>
            </a:pPr>
            <a:endParaRPr lang="da-DK" sz="2000"/>
          </a:p>
          <a:p>
            <a:pPr marL="0" indent="0">
              <a:buNone/>
            </a:pPr>
            <a:r>
              <a:rPr lang="da-DK" sz="2000"/>
              <a:t>Her har skole og virksomhed dermed det samlede overblik over alle de lærlinge, der er tilknyttet den enkelte skole eller virksomhed. </a:t>
            </a:r>
          </a:p>
          <a:p>
            <a:endParaRPr lang="da-DK" sz="2000"/>
          </a:p>
          <a:p>
            <a:pPr marL="0" indent="0">
              <a:buNone/>
            </a:pPr>
            <a:r>
              <a:rPr lang="da-DK" sz="2000"/>
              <a:t>Adgang til administrationspanelet sker som ved oplæringserklæringen via et engangsadgangskode et såkaldt OTP (One Time Password)</a:t>
            </a:r>
          </a:p>
          <a:p>
            <a:pPr marL="0" indent="0">
              <a:buNone/>
            </a:pPr>
            <a:endParaRPr lang="da-DK" sz="2000"/>
          </a:p>
          <a:p>
            <a:pPr marL="0" indent="0">
              <a:buNone/>
            </a:pPr>
            <a:r>
              <a:rPr lang="da-DK" sz="2000"/>
              <a:t>Kun mail adresser (til skole og virksomhed), der på forhånd er registreret i appen af </a:t>
            </a:r>
            <a:r>
              <a:rPr lang="da-DK" sz="2000" err="1"/>
              <a:t>lærligen</a:t>
            </a:r>
            <a:r>
              <a:rPr lang="da-DK" sz="2000"/>
              <a:t>, har mulighed for at tilgå administrationspanelet. </a:t>
            </a:r>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2421768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0FC215B4-688C-462E-61A3-E5404ED80F75}"/>
              </a:ext>
            </a:extLst>
          </p:cNvPr>
          <p:cNvPicPr>
            <a:picLocks noGrp="1" noChangeAspect="1"/>
          </p:cNvPicPr>
          <p:nvPr>
            <p:ph idx="1"/>
          </p:nvPr>
        </p:nvPicPr>
        <p:blipFill>
          <a:blip r:embed="rId3"/>
          <a:stretch>
            <a:fillRect/>
          </a:stretch>
        </p:blipFill>
        <p:spPr>
          <a:xfrm>
            <a:off x="320675" y="2365014"/>
            <a:ext cx="11550650" cy="2793135"/>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cxnSp>
        <p:nvCxnSpPr>
          <p:cNvPr id="8" name="Lige pilforbindelse 7">
            <a:extLst>
              <a:ext uri="{FF2B5EF4-FFF2-40B4-BE49-F238E27FC236}">
                <a16:creationId xmlns:a16="http://schemas.microsoft.com/office/drawing/2014/main" id="{DE84E4E5-3F72-6C29-E659-9FA6E1680931}"/>
              </a:ext>
            </a:extLst>
          </p:cNvPr>
          <p:cNvCxnSpPr/>
          <p:nvPr/>
        </p:nvCxnSpPr>
        <p:spPr>
          <a:xfrm flipV="1">
            <a:off x="-190500" y="3352800"/>
            <a:ext cx="904875" cy="109537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DF2A1715-9B1B-DCDF-17F2-3626CAEA5DA2}"/>
              </a:ext>
            </a:extLst>
          </p:cNvPr>
          <p:cNvSpPr/>
          <p:nvPr/>
        </p:nvSpPr>
        <p:spPr>
          <a:xfrm>
            <a:off x="9742714" y="2365014"/>
            <a:ext cx="2264229" cy="3890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9009834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ADEAC28A-012A-FD1B-BFEA-E4B95E9B18E8}"/>
              </a:ext>
            </a:extLst>
          </p:cNvPr>
          <p:cNvPicPr>
            <a:picLocks noChangeAspect="1"/>
          </p:cNvPicPr>
          <p:nvPr/>
        </p:nvPicPr>
        <p:blipFill>
          <a:blip r:embed="rId4"/>
          <a:stretch>
            <a:fillRect/>
          </a:stretch>
        </p:blipFill>
        <p:spPr>
          <a:xfrm>
            <a:off x="280398" y="1354846"/>
            <a:ext cx="11590618" cy="4148307"/>
          </a:xfrm>
          <a:prstGeom prst="rect">
            <a:avLst/>
          </a:prstGeom>
        </p:spPr>
      </p:pic>
      <p:cxnSp>
        <p:nvCxnSpPr>
          <p:cNvPr id="7" name="Lige pilforbindelse 6">
            <a:extLst>
              <a:ext uri="{FF2B5EF4-FFF2-40B4-BE49-F238E27FC236}">
                <a16:creationId xmlns:a16="http://schemas.microsoft.com/office/drawing/2014/main" id="{FC8116F0-9790-3723-CDA9-5507AF000B7D}"/>
              </a:ext>
            </a:extLst>
          </p:cNvPr>
          <p:cNvCxnSpPr/>
          <p:nvPr/>
        </p:nvCxnSpPr>
        <p:spPr>
          <a:xfrm flipV="1">
            <a:off x="2715986" y="2569028"/>
            <a:ext cx="904875" cy="109537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20709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a:extLst>
              <a:ext uri="{FF2B5EF4-FFF2-40B4-BE49-F238E27FC236}">
                <a16:creationId xmlns:a16="http://schemas.microsoft.com/office/drawing/2014/main" id="{2F8E075B-364F-8DBE-8072-33B8A50395A0}"/>
              </a:ext>
            </a:extLst>
          </p:cNvPr>
          <p:cNvPicPr>
            <a:picLocks noGrp="1" noChangeAspect="1"/>
          </p:cNvPicPr>
          <p:nvPr>
            <p:ph idx="1"/>
          </p:nvPr>
        </p:nvPicPr>
        <p:blipFill>
          <a:blip r:embed="rId3"/>
          <a:stretch>
            <a:fillRect/>
          </a:stretch>
        </p:blipFill>
        <p:spPr>
          <a:xfrm>
            <a:off x="809012" y="1153663"/>
            <a:ext cx="10359731" cy="5130092"/>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cxnSp>
        <p:nvCxnSpPr>
          <p:cNvPr id="5" name="Lige pilforbindelse 4">
            <a:extLst>
              <a:ext uri="{FF2B5EF4-FFF2-40B4-BE49-F238E27FC236}">
                <a16:creationId xmlns:a16="http://schemas.microsoft.com/office/drawing/2014/main" id="{CDD1305F-351A-1EF9-2BBF-82B48A77A972}"/>
              </a:ext>
            </a:extLst>
          </p:cNvPr>
          <p:cNvCxnSpPr/>
          <p:nvPr/>
        </p:nvCxnSpPr>
        <p:spPr>
          <a:xfrm flipH="1" flipV="1">
            <a:off x="3133493" y="2430966"/>
            <a:ext cx="1315844" cy="3902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7" name="Lige pilforbindelse 6">
            <a:extLst>
              <a:ext uri="{FF2B5EF4-FFF2-40B4-BE49-F238E27FC236}">
                <a16:creationId xmlns:a16="http://schemas.microsoft.com/office/drawing/2014/main" id="{9EE1C51E-B61D-D1BC-7307-FFFCE617791F}"/>
              </a:ext>
            </a:extLst>
          </p:cNvPr>
          <p:cNvCxnSpPr/>
          <p:nvPr/>
        </p:nvCxnSpPr>
        <p:spPr>
          <a:xfrm flipH="1" flipV="1">
            <a:off x="6723511" y="2430966"/>
            <a:ext cx="1315844" cy="3902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 name="Lige pilforbindelse 7">
            <a:extLst>
              <a:ext uri="{FF2B5EF4-FFF2-40B4-BE49-F238E27FC236}">
                <a16:creationId xmlns:a16="http://schemas.microsoft.com/office/drawing/2014/main" id="{9811E1CA-06C9-CC13-CE79-D38EE66F5626}"/>
              </a:ext>
            </a:extLst>
          </p:cNvPr>
          <p:cNvCxnSpPr/>
          <p:nvPr/>
        </p:nvCxnSpPr>
        <p:spPr>
          <a:xfrm flipH="1" flipV="1">
            <a:off x="7787268" y="2430966"/>
            <a:ext cx="1315844" cy="3902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DC021E20-62D9-D43A-F2B3-95844F657EE8}"/>
              </a:ext>
            </a:extLst>
          </p:cNvPr>
          <p:cNvCxnSpPr/>
          <p:nvPr/>
        </p:nvCxnSpPr>
        <p:spPr>
          <a:xfrm flipH="1" flipV="1">
            <a:off x="10340927" y="2430965"/>
            <a:ext cx="1315844" cy="390293"/>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24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 fill="hold"/>
                                        <p:tgtEl>
                                          <p:spTgt spid="7"/>
                                        </p:tgtEl>
                                        <p:attrNameLst>
                                          <p:attrName>ppt_x</p:attrName>
                                        </p:attrNameLst>
                                      </p:cBhvr>
                                      <p:tavLst>
                                        <p:tav tm="0">
                                          <p:val>
                                            <p:strVal val="#ppt_x"/>
                                          </p:val>
                                        </p:tav>
                                        <p:tav tm="100000">
                                          <p:val>
                                            <p:strVal val="#ppt_x"/>
                                          </p:val>
                                        </p:tav>
                                      </p:tavLst>
                                    </p:anim>
                                    <p:anim calcmode="lin" valueType="num">
                                      <p:cBhvr additive="base">
                                        <p:cTn id="14" dur="1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normAutofit fontScale="85000" lnSpcReduction="20000"/>
          </a:bodyPr>
          <a:lstStyle/>
          <a:p>
            <a:r>
              <a:rPr lang="da-DK" b="1" dirty="0"/>
              <a:t>Support til brugen af appen</a:t>
            </a:r>
          </a:p>
          <a:p>
            <a:r>
              <a:rPr lang="da-DK" dirty="0"/>
              <a:t>Lærlinge skal i første omgang henvende sig til jer skoler, hvis de oplever at der er noget i appen, der ser mærkeligt ud eller ikke fungerer. </a:t>
            </a:r>
          </a:p>
          <a:p>
            <a:r>
              <a:rPr lang="da-DK" dirty="0"/>
              <a:t>Der udvikles materiale til virksomhederne i brugen af appen/de mails som der tilsendes den oplæringsansvarlige. </a:t>
            </a:r>
          </a:p>
          <a:p>
            <a:r>
              <a:rPr lang="da-DK" dirty="0"/>
              <a:t>Skolerne kan henvende sig til TUR på </a:t>
            </a:r>
            <a:r>
              <a:rPr lang="da-DK" dirty="0">
                <a:hlinkClick r:id="rId3"/>
              </a:rPr>
              <a:t>tur@tur.dk</a:t>
            </a:r>
            <a:r>
              <a:rPr lang="da-DK" dirty="0"/>
              <a:t>, såfremt det ikke er tastefejl der er årsag til problemet. Skriv i emne ”App TUR Transport”</a:t>
            </a:r>
          </a:p>
          <a:p>
            <a:endParaRPr lang="da-DK" dirty="0"/>
          </a:p>
          <a:p>
            <a:r>
              <a:rPr lang="da-DK" b="1" dirty="0"/>
              <a:t>Tilretninger og nye versioner. </a:t>
            </a:r>
          </a:p>
          <a:p>
            <a:r>
              <a:rPr lang="da-DK" dirty="0"/>
              <a:t>TUR følger naturligvis løbende med, hvorledes appen fungerer. Der kan være behov for opdateringer, såfremt der måtte være fejl. Det vil vi naturligvis gerne høre nærmere om, så vi kan få rettet op på fejl eller forslag til tilretninger/opdateringer/funktioner. </a:t>
            </a:r>
          </a:p>
          <a:p>
            <a:r>
              <a:rPr lang="da-DK" dirty="0"/>
              <a:t>Skriv så til </a:t>
            </a:r>
            <a:r>
              <a:rPr lang="da-DK" dirty="0">
                <a:hlinkClick r:id="rId3"/>
              </a:rPr>
              <a:t>tur@tur.dk</a:t>
            </a:r>
            <a:r>
              <a:rPr lang="da-DK" dirty="0"/>
              <a:t>. Skriv i emne ”App TUR Transport”</a:t>
            </a:r>
          </a:p>
          <a:p>
            <a:endParaRPr lang="da-DK" dirty="0"/>
          </a:p>
          <a:p>
            <a:endParaRPr lang="da-DK" dirty="0"/>
          </a:p>
          <a:p>
            <a:endParaRPr lang="da-DK" dirty="0"/>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324484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dirty="0"/>
              <a:t>Hvis </a:t>
            </a:r>
            <a:r>
              <a:rPr lang="da-DK"/>
              <a:t>en lærling skifter virksomhed</a:t>
            </a:r>
            <a:r>
              <a:rPr lang="da-DK" dirty="0"/>
              <a:t>. </a:t>
            </a:r>
          </a:p>
          <a:p>
            <a:endParaRPr lang="da-DK" dirty="0"/>
          </a:p>
          <a:p>
            <a:r>
              <a:rPr lang="da-DK" dirty="0"/>
              <a:t>Den gamle virksomhed har adgang til oplæringserklæring frem til det tidspunkt hvor eleven er ansat til, herefter overgår fremtidige oplæringserklæring til ny virksomhed. </a:t>
            </a:r>
          </a:p>
          <a:p>
            <a:endParaRPr lang="da-DK" dirty="0"/>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4074507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pic>
        <p:nvPicPr>
          <p:cNvPr id="6" name="Pladsholder til indhold 5" descr="Et billede, der indeholder ballon, kunst&#10;&#10;Automatisk genereret beskrivelse">
            <a:extLst>
              <a:ext uri="{FF2B5EF4-FFF2-40B4-BE49-F238E27FC236}">
                <a16:creationId xmlns:a16="http://schemas.microsoft.com/office/drawing/2014/main" id="{93CBC078-D9F0-70FF-B2EB-3128EF50F80A}"/>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947978" y="1153663"/>
            <a:ext cx="6080882" cy="4598987"/>
          </a:xfrm>
        </p:spPr>
      </p:pic>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5"/>
          <a:stretch>
            <a:fillRect/>
          </a:stretch>
        </p:blipFill>
        <p:spPr>
          <a:xfrm>
            <a:off x="5071621" y="46831"/>
            <a:ext cx="1091916" cy="1190455"/>
          </a:xfrm>
          <a:prstGeom prst="rect">
            <a:avLst/>
          </a:prstGeom>
        </p:spPr>
      </p:pic>
      <p:sp>
        <p:nvSpPr>
          <p:cNvPr id="7" name="Tekstfelt 6">
            <a:extLst>
              <a:ext uri="{FF2B5EF4-FFF2-40B4-BE49-F238E27FC236}">
                <a16:creationId xmlns:a16="http://schemas.microsoft.com/office/drawing/2014/main" id="{75D31A29-E84A-2BEF-D191-AD79800CEDCD}"/>
              </a:ext>
            </a:extLst>
          </p:cNvPr>
          <p:cNvSpPr txBox="1"/>
          <p:nvPr/>
        </p:nvSpPr>
        <p:spPr>
          <a:xfrm>
            <a:off x="7694341" y="1494263"/>
            <a:ext cx="2365006" cy="369332"/>
          </a:xfrm>
          <a:prstGeom prst="rect">
            <a:avLst/>
          </a:prstGeom>
          <a:noFill/>
        </p:spPr>
        <p:txBody>
          <a:bodyPr wrap="none" rtlCol="0">
            <a:spAutoFit/>
          </a:bodyPr>
          <a:lstStyle/>
          <a:p>
            <a:r>
              <a:rPr lang="da-DK"/>
              <a:t>Spørgsmål  fra Chatten</a:t>
            </a:r>
          </a:p>
        </p:txBody>
      </p:sp>
    </p:spTree>
    <p:extLst>
      <p:ext uri="{BB962C8B-B14F-4D97-AF65-F5344CB8AC3E}">
        <p14:creationId xmlns:p14="http://schemas.microsoft.com/office/powerpoint/2010/main" val="2704247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Erklæring om oplæring. </a:t>
            </a:r>
          </a:p>
          <a:p>
            <a:pPr marL="0" indent="0">
              <a:buNone/>
            </a:pPr>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9" name="Billede 8">
            <a:extLst>
              <a:ext uri="{FF2B5EF4-FFF2-40B4-BE49-F238E27FC236}">
                <a16:creationId xmlns:a16="http://schemas.microsoft.com/office/drawing/2014/main" id="{9D2D770C-D54C-089E-CE89-BB0C14CA0269}"/>
              </a:ext>
            </a:extLst>
          </p:cNvPr>
          <p:cNvPicPr>
            <a:picLocks noChangeAspect="1"/>
          </p:cNvPicPr>
          <p:nvPr/>
        </p:nvPicPr>
        <p:blipFill>
          <a:blip r:embed="rId4"/>
          <a:stretch>
            <a:fillRect/>
          </a:stretch>
        </p:blipFill>
        <p:spPr>
          <a:xfrm>
            <a:off x="3506899" y="1937477"/>
            <a:ext cx="8364117" cy="3458058"/>
          </a:xfrm>
          <a:prstGeom prst="rect">
            <a:avLst/>
          </a:prstGeom>
        </p:spPr>
      </p:pic>
      <p:sp>
        <p:nvSpPr>
          <p:cNvPr id="13" name="Tekstfelt 12">
            <a:extLst>
              <a:ext uri="{FF2B5EF4-FFF2-40B4-BE49-F238E27FC236}">
                <a16:creationId xmlns:a16="http://schemas.microsoft.com/office/drawing/2014/main" id="{569D9DC0-8962-C7FD-B3D9-AAE27BE314F4}"/>
              </a:ext>
            </a:extLst>
          </p:cNvPr>
          <p:cNvSpPr txBox="1"/>
          <p:nvPr/>
        </p:nvSpPr>
        <p:spPr>
          <a:xfrm>
            <a:off x="432078" y="5541665"/>
            <a:ext cx="5456255" cy="369332"/>
          </a:xfrm>
          <a:prstGeom prst="rect">
            <a:avLst/>
          </a:prstGeom>
          <a:noFill/>
        </p:spPr>
        <p:txBody>
          <a:bodyPr wrap="square" rtlCol="0">
            <a:spAutoFit/>
          </a:bodyPr>
          <a:lstStyle/>
          <a:p>
            <a:r>
              <a:rPr lang="da-DK"/>
              <a:t>Hentet fra </a:t>
            </a:r>
            <a:r>
              <a:rPr lang="da-DK">
                <a:hlinkClick r:id="rId5"/>
              </a:rPr>
              <a:t>Bekendtgørelse om erhvervsuddannelse </a:t>
            </a:r>
            <a:endParaRPr lang="da-DK"/>
          </a:p>
        </p:txBody>
      </p:sp>
    </p:spTree>
    <p:extLst>
      <p:ext uri="{BB962C8B-B14F-4D97-AF65-F5344CB8AC3E}">
        <p14:creationId xmlns:p14="http://schemas.microsoft.com/office/powerpoint/2010/main" val="304474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41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Uddannelsesbog</a:t>
            </a:r>
          </a:p>
          <a:p>
            <a:endParaRPr lang="da-DK"/>
          </a:p>
          <a:p>
            <a:pPr marL="0" indent="0">
              <a:buNone/>
            </a:pPr>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pic>
        <p:nvPicPr>
          <p:cNvPr id="6" name="Billede 5">
            <a:extLst>
              <a:ext uri="{FF2B5EF4-FFF2-40B4-BE49-F238E27FC236}">
                <a16:creationId xmlns:a16="http://schemas.microsoft.com/office/drawing/2014/main" id="{2CE15AD6-68DB-147C-690C-ECED9585F758}"/>
              </a:ext>
            </a:extLst>
          </p:cNvPr>
          <p:cNvPicPr>
            <a:picLocks noChangeAspect="1"/>
          </p:cNvPicPr>
          <p:nvPr/>
        </p:nvPicPr>
        <p:blipFill>
          <a:blip r:embed="rId4"/>
          <a:stretch>
            <a:fillRect/>
          </a:stretch>
        </p:blipFill>
        <p:spPr>
          <a:xfrm>
            <a:off x="3130314" y="927686"/>
            <a:ext cx="8383170" cy="5344271"/>
          </a:xfrm>
          <a:prstGeom prst="rect">
            <a:avLst/>
          </a:prstGeom>
        </p:spPr>
      </p:pic>
      <p:sp>
        <p:nvSpPr>
          <p:cNvPr id="7" name="Tekstfelt 6">
            <a:extLst>
              <a:ext uri="{FF2B5EF4-FFF2-40B4-BE49-F238E27FC236}">
                <a16:creationId xmlns:a16="http://schemas.microsoft.com/office/drawing/2014/main" id="{322217F1-CADF-2F8D-1230-37FE7C43EB19}"/>
              </a:ext>
            </a:extLst>
          </p:cNvPr>
          <p:cNvSpPr txBox="1"/>
          <p:nvPr/>
        </p:nvSpPr>
        <p:spPr>
          <a:xfrm>
            <a:off x="446841" y="5196949"/>
            <a:ext cx="2683473" cy="646331"/>
          </a:xfrm>
          <a:prstGeom prst="rect">
            <a:avLst/>
          </a:prstGeom>
          <a:noFill/>
        </p:spPr>
        <p:txBody>
          <a:bodyPr wrap="square" rtlCol="0">
            <a:spAutoFit/>
          </a:bodyPr>
          <a:lstStyle/>
          <a:p>
            <a:r>
              <a:rPr lang="da-DK"/>
              <a:t>Hentet fra </a:t>
            </a:r>
            <a:r>
              <a:rPr lang="da-DK">
                <a:hlinkClick r:id="rId5"/>
              </a:rPr>
              <a:t>Bekendtgørelse om erhvervsuddannelse </a:t>
            </a:r>
            <a:endParaRPr lang="da-DK"/>
          </a:p>
        </p:txBody>
      </p:sp>
      <p:cxnSp>
        <p:nvCxnSpPr>
          <p:cNvPr id="8" name="Lige pilforbindelse 7">
            <a:extLst>
              <a:ext uri="{FF2B5EF4-FFF2-40B4-BE49-F238E27FC236}">
                <a16:creationId xmlns:a16="http://schemas.microsoft.com/office/drawing/2014/main" id="{8901EACD-AB71-8E62-21A9-73B2F33B176B}"/>
              </a:ext>
            </a:extLst>
          </p:cNvPr>
          <p:cNvCxnSpPr/>
          <p:nvPr/>
        </p:nvCxnSpPr>
        <p:spPr>
          <a:xfrm flipH="1" flipV="1">
            <a:off x="10171612" y="1567542"/>
            <a:ext cx="1933302" cy="49638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54EA0F20-F1B0-34A8-6363-2CBEB421146F}"/>
              </a:ext>
            </a:extLst>
          </p:cNvPr>
          <p:cNvCxnSpPr>
            <a:cxnSpLocks/>
          </p:cNvCxnSpPr>
          <p:nvPr/>
        </p:nvCxnSpPr>
        <p:spPr>
          <a:xfrm flipV="1">
            <a:off x="2044832" y="2037805"/>
            <a:ext cx="1455900" cy="89452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8A4BCFC3-DEAA-B842-2AB1-29BEA34BABF5}"/>
              </a:ext>
            </a:extLst>
          </p:cNvPr>
          <p:cNvCxnSpPr>
            <a:cxnSpLocks/>
          </p:cNvCxnSpPr>
          <p:nvPr/>
        </p:nvCxnSpPr>
        <p:spPr>
          <a:xfrm flipV="1">
            <a:off x="1859623" y="2410823"/>
            <a:ext cx="1455900" cy="89452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1591FE0B-9BC8-D6CB-0988-5AD3CE5EC30A}"/>
              </a:ext>
            </a:extLst>
          </p:cNvPr>
          <p:cNvCxnSpPr>
            <a:cxnSpLocks/>
          </p:cNvCxnSpPr>
          <p:nvPr/>
        </p:nvCxnSpPr>
        <p:spPr>
          <a:xfrm flipV="1">
            <a:off x="1859623" y="2671577"/>
            <a:ext cx="1455900" cy="89452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70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0" i="0">
                <a:solidFill>
                  <a:srgbClr val="545454"/>
                </a:solidFill>
                <a:effectLst/>
                <a:latin typeface="verdana" panose="020B0604030504040204" pitchFamily="34" charset="0"/>
              </a:rPr>
              <a:t>TUR har udviklet en lille film om appen, der skal gøre det endnu nemmere for lærlingene at komme i gang med at bruge deres nye digitale uddannelsesbog. Se filmen om </a:t>
            </a:r>
            <a:r>
              <a:rPr lang="da-DK" b="0" i="1">
                <a:solidFill>
                  <a:srgbClr val="545454"/>
                </a:solidFill>
                <a:effectLst/>
                <a:latin typeface="verdana" panose="020B0604030504040204" pitchFamily="34" charset="0"/>
              </a:rPr>
              <a:t>TUR Transport</a:t>
            </a:r>
            <a:r>
              <a:rPr lang="da-DK" b="0" i="0">
                <a:solidFill>
                  <a:srgbClr val="545454"/>
                </a:solidFill>
                <a:effectLst/>
                <a:latin typeface="verdana" panose="020B0604030504040204" pitchFamily="34" charset="0"/>
              </a:rPr>
              <a:t> her: </a:t>
            </a:r>
            <a:r>
              <a:rPr lang="da-DK" b="0" i="0" u="none" strike="noStrike">
                <a:solidFill>
                  <a:srgbClr val="749639"/>
                </a:solidFill>
                <a:effectLst/>
                <a:latin typeface="verdana" panose="020B0604030504040204" pitchFamily="34" charset="0"/>
                <a:hlinkClick r:id="rId3"/>
              </a:rPr>
              <a:t>Din Digitale Uddannelsesbog</a:t>
            </a:r>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4"/>
          <a:stretch>
            <a:fillRect/>
          </a:stretch>
        </p:blipFill>
        <p:spPr>
          <a:xfrm>
            <a:off x="5071621" y="46831"/>
            <a:ext cx="1091916" cy="1190455"/>
          </a:xfrm>
          <a:prstGeom prst="rect">
            <a:avLst/>
          </a:prstGeom>
        </p:spPr>
      </p:pic>
      <p:pic>
        <p:nvPicPr>
          <p:cNvPr id="6" name="Billede 5">
            <a:hlinkClick r:id="rId3"/>
            <a:extLst>
              <a:ext uri="{FF2B5EF4-FFF2-40B4-BE49-F238E27FC236}">
                <a16:creationId xmlns:a16="http://schemas.microsoft.com/office/drawing/2014/main" id="{B1CE3993-1AE0-4E4F-8138-44390B65DF48}"/>
              </a:ext>
            </a:extLst>
          </p:cNvPr>
          <p:cNvPicPr>
            <a:picLocks noChangeAspect="1"/>
          </p:cNvPicPr>
          <p:nvPr/>
        </p:nvPicPr>
        <p:blipFill>
          <a:blip r:embed="rId5"/>
          <a:stretch>
            <a:fillRect/>
          </a:stretch>
        </p:blipFill>
        <p:spPr>
          <a:xfrm>
            <a:off x="6938793" y="3429000"/>
            <a:ext cx="2429214" cy="2734057"/>
          </a:xfrm>
          <a:prstGeom prst="rect">
            <a:avLst/>
          </a:prstGeom>
        </p:spPr>
      </p:pic>
    </p:spTree>
    <p:extLst>
      <p:ext uri="{BB962C8B-B14F-4D97-AF65-F5344CB8AC3E}">
        <p14:creationId xmlns:p14="http://schemas.microsoft.com/office/powerpoint/2010/main" val="882879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1"/>
              <a:t>Opstart i brugen af appen. </a:t>
            </a:r>
          </a:p>
          <a:p>
            <a:r>
              <a:rPr lang="da-DK"/>
              <a:t>1. januar 2024. Alle de lærlinge som starter herefter på deres uddannelse skal gøre brug af appen. </a:t>
            </a:r>
          </a:p>
          <a:p>
            <a:endParaRPr lang="da-DK"/>
          </a:p>
          <a:p>
            <a:r>
              <a:rPr lang="da-DK"/>
              <a:t>Alle de lærlinge som er startet før 1. januar 2024 færdiggør deres uddannelse med brugen af den fysiske uddannelsesbog. </a:t>
            </a:r>
          </a:p>
          <a:p>
            <a:endParaRPr lang="da-DK"/>
          </a:p>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2186254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1"/>
              <a:t>Hvad med virksomhederne?</a:t>
            </a:r>
          </a:p>
          <a:p>
            <a:r>
              <a:rPr lang="da-DK"/>
              <a:t>Virksomhederne skal også introduceres til denne nye digitale uddannelsesbog.</a:t>
            </a:r>
          </a:p>
          <a:p>
            <a:pPr marL="0" indent="0">
              <a:buNone/>
            </a:pPr>
            <a:r>
              <a:rPr lang="da-DK"/>
              <a:t> </a:t>
            </a:r>
          </a:p>
          <a:p>
            <a:r>
              <a:rPr lang="da-DK"/>
              <a:t>TUR udvikler introduktionsmateriale, som vi vil bede jer skoler om at videreformidle. </a:t>
            </a:r>
          </a:p>
          <a:p>
            <a:endParaRPr lang="da-DK"/>
          </a:p>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3178260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a:t>App TUR Transport</a:t>
            </a:r>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normAutofit/>
          </a:bodyPr>
          <a:lstStyle/>
          <a:p>
            <a:r>
              <a:rPr lang="da-DK" b="1"/>
              <a:t>Hvornår skal lærlingene introduceres til appen?</a:t>
            </a:r>
          </a:p>
          <a:p>
            <a:r>
              <a:rPr lang="da-DK"/>
              <a:t>TUR anbefaler at lærlingene introduceres til appen på Grundforløb 2. Her kan lærlingene sammen med deres lærere få downloadet appen, samt introduceres til den udarbejdede film til appen. </a:t>
            </a:r>
          </a:p>
          <a:p>
            <a:r>
              <a:rPr lang="da-DK" u="sng"/>
              <a:t>På hovedforløbet</a:t>
            </a:r>
          </a:p>
          <a:p>
            <a:r>
              <a:rPr lang="da-DK"/>
              <a:t>Vi anbefaler, at I ude på skolerne finder løsninger på hvilken lærer som skal modtage erklæringer om oplæringer når lærlingene vender tilbage til skolen efter en endt oplæringsperiode i virksomhederne. </a:t>
            </a:r>
          </a:p>
          <a:p>
            <a:r>
              <a:rPr lang="da-DK"/>
              <a:t>Vigtigt. Kommunikation mellem skole, virksomhed og elev er af stor betydning for lærlingens udvikling. </a:t>
            </a:r>
          </a:p>
          <a:p>
            <a:endParaRPr lang="da-DK"/>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5071621" y="46831"/>
            <a:ext cx="1091916" cy="1190455"/>
          </a:xfrm>
          <a:prstGeom prst="rect">
            <a:avLst/>
          </a:prstGeom>
        </p:spPr>
      </p:pic>
    </p:spTree>
    <p:extLst>
      <p:ext uri="{BB962C8B-B14F-4D97-AF65-F5344CB8AC3E}">
        <p14:creationId xmlns:p14="http://schemas.microsoft.com/office/powerpoint/2010/main" val="31659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id="{A7DF1DF7-E0CB-2F4B-A5E1-1E533AF0D5DD}" vid="{E9C9DDDC-28C8-E54B-B4AD-5D26FF1DE8CC}"/>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6624E3CD10854468FCCE94CAABFFAEB" ma:contentTypeVersion="20" ma:contentTypeDescription="Opret et nyt dokument." ma:contentTypeScope="" ma:versionID="7c3ddf537af1a0519b2e07c4694c1aa8">
  <xsd:schema xmlns:xsd="http://www.w3.org/2001/XMLSchema" xmlns:xs="http://www.w3.org/2001/XMLSchema" xmlns:p="http://schemas.microsoft.com/office/2006/metadata/properties" xmlns:ns2="e5a614a0-e390-4758-987e-00508b2d8f32" xmlns:ns3="8e01ca8f-5ef1-4f69-bef7-0923966b1c21" targetNamespace="http://schemas.microsoft.com/office/2006/metadata/properties" ma:root="true" ma:fieldsID="93ae44c31d334598fdeec0aaa330e800" ns2:_="" ns3:_="">
    <xsd:import namespace="e5a614a0-e390-4758-987e-00508b2d8f32"/>
    <xsd:import namespace="8e01ca8f-5ef1-4f69-bef7-0923966b1c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Dato"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14a0-e390-4758-987e-00508b2d8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o" ma:index="12" nillable="true" ma:displayName="Dato" ma:format="DateOnly" ma:internalName="Dato">
      <xsd:simpleType>
        <xsd:restriction base="dms:DateTime"/>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78d8fed3-eade-4d2d-8e51-d1e1973cc8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1ca8f-5ef1-4f69-bef7-0923966b1c21"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4" nillable="true" ma:displayName="Taxonomy Catch All Column" ma:hidden="true" ma:list="{022ef22a-6204-49a6-8902-6181c02549c8}" ma:internalName="TaxCatchAll" ma:showField="CatchAllData" ma:web="8e01ca8f-5ef1-4f69-bef7-0923966b1c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a614a0-e390-4758-987e-00508b2d8f32">
      <Terms xmlns="http://schemas.microsoft.com/office/infopath/2007/PartnerControls"/>
    </lcf76f155ced4ddcb4097134ff3c332f>
    <TaxCatchAll xmlns="8e01ca8f-5ef1-4f69-bef7-0923966b1c21" xsi:nil="true"/>
    <Dato xmlns="e5a614a0-e390-4758-987e-00508b2d8f32" xsi:nil="true"/>
  </documentManagement>
</p:properties>
</file>

<file path=customXml/itemProps1.xml><?xml version="1.0" encoding="utf-8"?>
<ds:datastoreItem xmlns:ds="http://schemas.openxmlformats.org/officeDocument/2006/customXml" ds:itemID="{CAFED68B-C5CC-4AA0-8D80-4415A279B476}">
  <ds:schemaRefs>
    <ds:schemaRef ds:uri="http://schemas.microsoft.com/sharepoint/v3/contenttype/forms"/>
  </ds:schemaRefs>
</ds:datastoreItem>
</file>

<file path=customXml/itemProps2.xml><?xml version="1.0" encoding="utf-8"?>
<ds:datastoreItem xmlns:ds="http://schemas.openxmlformats.org/officeDocument/2006/customXml" ds:itemID="{DBB693A4-09B8-49C7-8AFA-69C2CC5E5584}">
  <ds:schemaRefs>
    <ds:schemaRef ds:uri="8e01ca8f-5ef1-4f69-bef7-0923966b1c21"/>
    <ds:schemaRef ds:uri="e5a614a0-e390-4758-987e-00508b2d8f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57E3530-7D83-4A83-8D7B-0519F17888EC}">
  <ds:schemaRefs>
    <ds:schemaRef ds:uri="http://schemas.openxmlformats.org/package/2006/metadata/core-properties"/>
    <ds:schemaRef ds:uri="http://schemas.microsoft.com/office/2006/documentManagement/types"/>
    <ds:schemaRef ds:uri="http://purl.org/dc/terms/"/>
    <ds:schemaRef ds:uri="http://purl.org/dc/dcmitype/"/>
    <ds:schemaRef ds:uri="http://schemas.microsoft.com/office/2006/metadata/properties"/>
    <ds:schemaRef ds:uri="http://purl.org/dc/elements/1.1/"/>
    <ds:schemaRef ds:uri="http://schemas.microsoft.com/office/infopath/2007/PartnerControls"/>
    <ds:schemaRef ds:uri="8e01ca8f-5ef1-4f69-bef7-0923966b1c21"/>
    <ds:schemaRef ds:uri="e5a614a0-e390-4758-987e-00508b2d8f3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Kontortema</Template>
  <TotalTime>22</TotalTime>
  <Words>3390</Words>
  <Application>Microsoft Office PowerPoint</Application>
  <PresentationFormat>Widescreen</PresentationFormat>
  <Paragraphs>304</Paragraphs>
  <Slides>40</Slides>
  <Notes>40</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40</vt:i4>
      </vt:variant>
    </vt:vector>
  </HeadingPairs>
  <TitlesOfParts>
    <vt:vector size="45" baseType="lpstr">
      <vt:lpstr>Arial</vt:lpstr>
      <vt:lpstr>Calibri</vt:lpstr>
      <vt:lpstr>Calibri Light</vt:lpstr>
      <vt:lpstr>verdana</vt:lpstr>
      <vt:lpstr>Kontortema</vt:lpstr>
      <vt:lpstr>App TUR Transport </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App TUR Transport</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Microsoft Office User</dc:creator>
  <cp:lastModifiedBy>Kamma Aziza Strube-Weber</cp:lastModifiedBy>
  <cp:revision>1</cp:revision>
  <cp:lastPrinted>2023-11-02T11:13:53Z</cp:lastPrinted>
  <dcterms:created xsi:type="dcterms:W3CDTF">2021-09-20T13:24:40Z</dcterms:created>
  <dcterms:modified xsi:type="dcterms:W3CDTF">2024-11-12T15:20:18Z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0x010100D6624E3CD10854468FCCE94CAABFFAEB</vt:lpwstr>
  </property>
  <property fmtid="{D5CDD505-2E9C-101B-9397-08002B2CF9AE}" pid="3" name="MediaServiceImageTags">
    <vt:lpwstr/>
  </property>
</Properties>
</file>