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56" r:id="rId2"/>
    <p:sldId id="263" r:id="rId3"/>
    <p:sldId id="308" r:id="rId4"/>
    <p:sldId id="264" r:id="rId5"/>
    <p:sldId id="265" r:id="rId6"/>
    <p:sldId id="313" r:id="rId7"/>
    <p:sldId id="267" r:id="rId8"/>
    <p:sldId id="268" r:id="rId9"/>
    <p:sldId id="309" r:id="rId10"/>
    <p:sldId id="269" r:id="rId11"/>
    <p:sldId id="315" r:id="rId12"/>
    <p:sldId id="314" r:id="rId13"/>
    <p:sldId id="271" r:id="rId14"/>
    <p:sldId id="284" r:id="rId15"/>
    <p:sldId id="270" r:id="rId16"/>
    <p:sldId id="272" r:id="rId17"/>
    <p:sldId id="273" r:id="rId18"/>
    <p:sldId id="306" r:id="rId19"/>
    <p:sldId id="274"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079" autoAdjust="0"/>
  </p:normalViewPr>
  <p:slideViewPr>
    <p:cSldViewPr snapToGrid="0" showGuides="1">
      <p:cViewPr varScale="1">
        <p:scale>
          <a:sx n="91" d="100"/>
          <a:sy n="91" d="100"/>
        </p:scale>
        <p:origin x="1272" y="66"/>
      </p:cViewPr>
      <p:guideLst>
        <p:guide orient="horz" pos="2160"/>
        <p:guide pos="3840"/>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CBF3F-91E1-477C-A896-BE897EEB7810}" type="doc">
      <dgm:prSet loTypeId="urn:microsoft.com/office/officeart/2005/8/layout/default" loCatId="list" qsTypeId="urn:microsoft.com/office/officeart/2005/8/quickstyle/3d5" qsCatId="3D" csTypeId="urn:microsoft.com/office/officeart/2005/8/colors/accent3_4" csCatId="accent3" phldr="1"/>
      <dgm:spPr/>
      <dgm:t>
        <a:bodyPr/>
        <a:lstStyle/>
        <a:p>
          <a:endParaRPr lang="da-DK"/>
        </a:p>
      </dgm:t>
    </dgm:pt>
    <dgm:pt modelId="{0549622D-A6B9-46CD-A329-A89804474B85}">
      <dgm:prSet phldrT="[Tekst]"/>
      <dgm:spPr/>
      <dgm:t>
        <a:bodyPr/>
        <a:lstStyle/>
        <a:p>
          <a:r>
            <a:rPr lang="da-DK" dirty="0"/>
            <a:t>Håndværket</a:t>
          </a:r>
        </a:p>
      </dgm:t>
    </dgm:pt>
    <dgm:pt modelId="{8A3C6979-4EDF-44EE-B1DF-C20748BF97D0}" type="parTrans" cxnId="{C26DC9AF-4B08-4C66-8C7F-3974A77F6997}">
      <dgm:prSet/>
      <dgm:spPr/>
      <dgm:t>
        <a:bodyPr/>
        <a:lstStyle/>
        <a:p>
          <a:endParaRPr lang="da-DK"/>
        </a:p>
      </dgm:t>
    </dgm:pt>
    <dgm:pt modelId="{21E1B57C-D94E-4ECC-AE34-AFCBE4533D62}" type="sibTrans" cxnId="{C26DC9AF-4B08-4C66-8C7F-3974A77F6997}">
      <dgm:prSet/>
      <dgm:spPr/>
      <dgm:t>
        <a:bodyPr/>
        <a:lstStyle/>
        <a:p>
          <a:endParaRPr lang="da-DK"/>
        </a:p>
      </dgm:t>
    </dgm:pt>
    <dgm:pt modelId="{099E9C4C-8A59-44C0-B966-2EF7B15273B8}">
      <dgm:prSet phldrT="[Tekst]"/>
      <dgm:spPr/>
      <dgm:t>
        <a:bodyPr/>
        <a:lstStyle/>
        <a:p>
          <a:r>
            <a:rPr lang="da-DK" dirty="0"/>
            <a:t>Planlægge</a:t>
          </a:r>
        </a:p>
      </dgm:t>
    </dgm:pt>
    <dgm:pt modelId="{17E4D34B-66CB-4E57-8694-882D6A352008}" type="parTrans" cxnId="{08E20EA1-0746-4F6E-B3CC-EB6F54D944E4}">
      <dgm:prSet/>
      <dgm:spPr/>
      <dgm:t>
        <a:bodyPr/>
        <a:lstStyle/>
        <a:p>
          <a:endParaRPr lang="da-DK"/>
        </a:p>
      </dgm:t>
    </dgm:pt>
    <dgm:pt modelId="{D4CA94D5-EAA5-41DE-AB4C-399D7B2DF4EA}" type="sibTrans" cxnId="{08E20EA1-0746-4F6E-B3CC-EB6F54D944E4}">
      <dgm:prSet/>
      <dgm:spPr/>
      <dgm:t>
        <a:bodyPr/>
        <a:lstStyle/>
        <a:p>
          <a:endParaRPr lang="da-DK"/>
        </a:p>
      </dgm:t>
    </dgm:pt>
    <dgm:pt modelId="{F6283065-4F2E-41F4-AEC2-342C4B1F6C67}">
      <dgm:prSet phldrT="[Tekst]"/>
      <dgm:spPr/>
      <dgm:t>
        <a:bodyPr/>
        <a:lstStyle/>
        <a:p>
          <a:r>
            <a:rPr lang="da-DK" dirty="0"/>
            <a:t>Sikkerhed</a:t>
          </a:r>
        </a:p>
      </dgm:t>
    </dgm:pt>
    <dgm:pt modelId="{49CE387E-57BA-4C1C-972F-626CB2B43E01}" type="parTrans" cxnId="{CA10D96B-C742-453B-B6F1-A88208A41A3C}">
      <dgm:prSet/>
      <dgm:spPr/>
      <dgm:t>
        <a:bodyPr/>
        <a:lstStyle/>
        <a:p>
          <a:endParaRPr lang="da-DK"/>
        </a:p>
      </dgm:t>
    </dgm:pt>
    <dgm:pt modelId="{CEF167FC-A211-4866-AE69-49DD36D865BF}" type="sibTrans" cxnId="{CA10D96B-C742-453B-B6F1-A88208A41A3C}">
      <dgm:prSet/>
      <dgm:spPr/>
      <dgm:t>
        <a:bodyPr/>
        <a:lstStyle/>
        <a:p>
          <a:endParaRPr lang="da-DK"/>
        </a:p>
      </dgm:t>
    </dgm:pt>
    <dgm:pt modelId="{6CD10AA8-034C-4B7F-AE14-A8EA590BDDB7}">
      <dgm:prSet phldrT="[Tekst]"/>
      <dgm:spPr/>
      <dgm:t>
        <a:bodyPr/>
        <a:lstStyle/>
        <a:p>
          <a:r>
            <a:rPr lang="da-DK" dirty="0"/>
            <a:t>Farlige situationer</a:t>
          </a:r>
        </a:p>
      </dgm:t>
    </dgm:pt>
    <dgm:pt modelId="{8979E9E4-2C0A-4983-A66F-282B979567AB}" type="parTrans" cxnId="{B8DB4289-0015-479F-BD51-F0E85AD15B4F}">
      <dgm:prSet/>
      <dgm:spPr/>
      <dgm:t>
        <a:bodyPr/>
        <a:lstStyle/>
        <a:p>
          <a:endParaRPr lang="da-DK"/>
        </a:p>
      </dgm:t>
    </dgm:pt>
    <dgm:pt modelId="{F4889804-AB71-49DA-91F2-3A95EB878E04}" type="sibTrans" cxnId="{B8DB4289-0015-479F-BD51-F0E85AD15B4F}">
      <dgm:prSet/>
      <dgm:spPr/>
      <dgm:t>
        <a:bodyPr/>
        <a:lstStyle/>
        <a:p>
          <a:endParaRPr lang="da-DK"/>
        </a:p>
      </dgm:t>
    </dgm:pt>
    <dgm:pt modelId="{A5E32F0B-B825-4DAD-B853-47146743B61D}">
      <dgm:prSet phldrT="[Tekst]"/>
      <dgm:spPr/>
      <dgm:t>
        <a:bodyPr/>
        <a:lstStyle/>
        <a:p>
          <a:r>
            <a:rPr lang="da-DK" dirty="0"/>
            <a:t>Vælg rigtigt</a:t>
          </a:r>
        </a:p>
      </dgm:t>
    </dgm:pt>
    <dgm:pt modelId="{278574C5-CE6C-431B-BB79-A466A3C6C9E2}" type="parTrans" cxnId="{04FC3745-33EC-4828-BDFA-C4F694F9B0BD}">
      <dgm:prSet/>
      <dgm:spPr/>
      <dgm:t>
        <a:bodyPr/>
        <a:lstStyle/>
        <a:p>
          <a:endParaRPr lang="da-DK"/>
        </a:p>
      </dgm:t>
    </dgm:pt>
    <dgm:pt modelId="{71166810-5260-48C0-B9AD-EB5EDAFC58D7}" type="sibTrans" cxnId="{04FC3745-33EC-4828-BDFA-C4F694F9B0BD}">
      <dgm:prSet/>
      <dgm:spPr/>
      <dgm:t>
        <a:bodyPr/>
        <a:lstStyle/>
        <a:p>
          <a:endParaRPr lang="da-DK"/>
        </a:p>
      </dgm:t>
    </dgm:pt>
    <dgm:pt modelId="{CA47BBA4-BE51-4E7E-82A5-241D9422BEF8}" type="pres">
      <dgm:prSet presAssocID="{95BCBF3F-91E1-477C-A896-BE897EEB7810}" presName="diagram" presStyleCnt="0">
        <dgm:presLayoutVars>
          <dgm:dir/>
          <dgm:resizeHandles val="exact"/>
        </dgm:presLayoutVars>
      </dgm:prSet>
      <dgm:spPr/>
    </dgm:pt>
    <dgm:pt modelId="{D3C9BF98-BEC4-48A0-865D-4989528CD88B}" type="pres">
      <dgm:prSet presAssocID="{0549622D-A6B9-46CD-A329-A89804474B85}" presName="node" presStyleLbl="node1" presStyleIdx="0" presStyleCnt="5">
        <dgm:presLayoutVars>
          <dgm:bulletEnabled val="1"/>
        </dgm:presLayoutVars>
      </dgm:prSet>
      <dgm:spPr/>
    </dgm:pt>
    <dgm:pt modelId="{0144001A-3589-4EF3-B732-A50E0BBA2C30}" type="pres">
      <dgm:prSet presAssocID="{21E1B57C-D94E-4ECC-AE34-AFCBE4533D62}" presName="sibTrans" presStyleCnt="0"/>
      <dgm:spPr/>
    </dgm:pt>
    <dgm:pt modelId="{C9830512-64C7-49B7-96AB-B3ABF9FDAE23}" type="pres">
      <dgm:prSet presAssocID="{099E9C4C-8A59-44C0-B966-2EF7B15273B8}" presName="node" presStyleLbl="node1" presStyleIdx="1" presStyleCnt="5">
        <dgm:presLayoutVars>
          <dgm:bulletEnabled val="1"/>
        </dgm:presLayoutVars>
      </dgm:prSet>
      <dgm:spPr/>
    </dgm:pt>
    <dgm:pt modelId="{AEF1ED1A-3485-4276-9680-5D2EBB442572}" type="pres">
      <dgm:prSet presAssocID="{D4CA94D5-EAA5-41DE-AB4C-399D7B2DF4EA}" presName="sibTrans" presStyleCnt="0"/>
      <dgm:spPr/>
    </dgm:pt>
    <dgm:pt modelId="{8E1606F0-F0AC-494D-BED6-66425963D701}" type="pres">
      <dgm:prSet presAssocID="{F6283065-4F2E-41F4-AEC2-342C4B1F6C67}" presName="node" presStyleLbl="node1" presStyleIdx="2" presStyleCnt="5">
        <dgm:presLayoutVars>
          <dgm:bulletEnabled val="1"/>
        </dgm:presLayoutVars>
      </dgm:prSet>
      <dgm:spPr/>
    </dgm:pt>
    <dgm:pt modelId="{68AEFC13-02AF-4190-A0A1-692A879575DC}" type="pres">
      <dgm:prSet presAssocID="{CEF167FC-A211-4866-AE69-49DD36D865BF}" presName="sibTrans" presStyleCnt="0"/>
      <dgm:spPr/>
    </dgm:pt>
    <dgm:pt modelId="{E48CA6E8-59F3-4E41-8300-9614469ACA07}" type="pres">
      <dgm:prSet presAssocID="{6CD10AA8-034C-4B7F-AE14-A8EA590BDDB7}" presName="node" presStyleLbl="node1" presStyleIdx="3" presStyleCnt="5">
        <dgm:presLayoutVars>
          <dgm:bulletEnabled val="1"/>
        </dgm:presLayoutVars>
      </dgm:prSet>
      <dgm:spPr/>
    </dgm:pt>
    <dgm:pt modelId="{15B0B5E2-36C7-40A0-92C8-DDF7D9ADDA7E}" type="pres">
      <dgm:prSet presAssocID="{F4889804-AB71-49DA-91F2-3A95EB878E04}" presName="sibTrans" presStyleCnt="0"/>
      <dgm:spPr/>
    </dgm:pt>
    <dgm:pt modelId="{1E6F754F-1CED-473F-9E92-4B3395816A3B}" type="pres">
      <dgm:prSet presAssocID="{A5E32F0B-B825-4DAD-B853-47146743B61D}" presName="node" presStyleLbl="node1" presStyleIdx="4" presStyleCnt="5">
        <dgm:presLayoutVars>
          <dgm:bulletEnabled val="1"/>
        </dgm:presLayoutVars>
      </dgm:prSet>
      <dgm:spPr/>
    </dgm:pt>
  </dgm:ptLst>
  <dgm:cxnLst>
    <dgm:cxn modelId="{04FC3745-33EC-4828-BDFA-C4F694F9B0BD}" srcId="{95BCBF3F-91E1-477C-A896-BE897EEB7810}" destId="{A5E32F0B-B825-4DAD-B853-47146743B61D}" srcOrd="4" destOrd="0" parTransId="{278574C5-CE6C-431B-BB79-A466A3C6C9E2}" sibTransId="{71166810-5260-48C0-B9AD-EB5EDAFC58D7}"/>
    <dgm:cxn modelId="{0D4E8667-BBF1-4233-A55E-8A2764C35CC5}" type="presOf" srcId="{6CD10AA8-034C-4B7F-AE14-A8EA590BDDB7}" destId="{E48CA6E8-59F3-4E41-8300-9614469ACA07}" srcOrd="0" destOrd="0" presId="urn:microsoft.com/office/officeart/2005/8/layout/default"/>
    <dgm:cxn modelId="{CA10D96B-C742-453B-B6F1-A88208A41A3C}" srcId="{95BCBF3F-91E1-477C-A896-BE897EEB7810}" destId="{F6283065-4F2E-41F4-AEC2-342C4B1F6C67}" srcOrd="2" destOrd="0" parTransId="{49CE387E-57BA-4C1C-972F-626CB2B43E01}" sibTransId="{CEF167FC-A211-4866-AE69-49DD36D865BF}"/>
    <dgm:cxn modelId="{ADEDBF71-BE03-4C25-8CE6-7932BB04EFB2}" type="presOf" srcId="{A5E32F0B-B825-4DAD-B853-47146743B61D}" destId="{1E6F754F-1CED-473F-9E92-4B3395816A3B}" srcOrd="0" destOrd="0" presId="urn:microsoft.com/office/officeart/2005/8/layout/default"/>
    <dgm:cxn modelId="{B8DB4289-0015-479F-BD51-F0E85AD15B4F}" srcId="{95BCBF3F-91E1-477C-A896-BE897EEB7810}" destId="{6CD10AA8-034C-4B7F-AE14-A8EA590BDDB7}" srcOrd="3" destOrd="0" parTransId="{8979E9E4-2C0A-4983-A66F-282B979567AB}" sibTransId="{F4889804-AB71-49DA-91F2-3A95EB878E04}"/>
    <dgm:cxn modelId="{08E20EA1-0746-4F6E-B3CC-EB6F54D944E4}" srcId="{95BCBF3F-91E1-477C-A896-BE897EEB7810}" destId="{099E9C4C-8A59-44C0-B966-2EF7B15273B8}" srcOrd="1" destOrd="0" parTransId="{17E4D34B-66CB-4E57-8694-882D6A352008}" sibTransId="{D4CA94D5-EAA5-41DE-AB4C-399D7B2DF4EA}"/>
    <dgm:cxn modelId="{577364AD-DEA2-43ED-98DF-4824FD593B94}" type="presOf" srcId="{0549622D-A6B9-46CD-A329-A89804474B85}" destId="{D3C9BF98-BEC4-48A0-865D-4989528CD88B}" srcOrd="0" destOrd="0" presId="urn:microsoft.com/office/officeart/2005/8/layout/default"/>
    <dgm:cxn modelId="{C26DC9AF-4B08-4C66-8C7F-3974A77F6997}" srcId="{95BCBF3F-91E1-477C-A896-BE897EEB7810}" destId="{0549622D-A6B9-46CD-A329-A89804474B85}" srcOrd="0" destOrd="0" parTransId="{8A3C6979-4EDF-44EE-B1DF-C20748BF97D0}" sibTransId="{21E1B57C-D94E-4ECC-AE34-AFCBE4533D62}"/>
    <dgm:cxn modelId="{1B2CA3B9-6675-4F74-84AF-BEF576B77025}" type="presOf" srcId="{F6283065-4F2E-41F4-AEC2-342C4B1F6C67}" destId="{8E1606F0-F0AC-494D-BED6-66425963D701}" srcOrd="0" destOrd="0" presId="urn:microsoft.com/office/officeart/2005/8/layout/default"/>
    <dgm:cxn modelId="{1B05BAE6-2519-4D66-AF74-D01EBEB70E20}" type="presOf" srcId="{95BCBF3F-91E1-477C-A896-BE897EEB7810}" destId="{CA47BBA4-BE51-4E7E-82A5-241D9422BEF8}" srcOrd="0" destOrd="0" presId="urn:microsoft.com/office/officeart/2005/8/layout/default"/>
    <dgm:cxn modelId="{C0C599FA-7ACB-4FC7-94E6-EC6B6314598D}" type="presOf" srcId="{099E9C4C-8A59-44C0-B966-2EF7B15273B8}" destId="{C9830512-64C7-49B7-96AB-B3ABF9FDAE23}" srcOrd="0" destOrd="0" presId="urn:microsoft.com/office/officeart/2005/8/layout/default"/>
    <dgm:cxn modelId="{1F8D6790-77AE-460A-B2B6-C37E9E35C199}" type="presParOf" srcId="{CA47BBA4-BE51-4E7E-82A5-241D9422BEF8}" destId="{D3C9BF98-BEC4-48A0-865D-4989528CD88B}" srcOrd="0" destOrd="0" presId="urn:microsoft.com/office/officeart/2005/8/layout/default"/>
    <dgm:cxn modelId="{0484D2EF-324C-4BE5-929E-3AEAA31D384E}" type="presParOf" srcId="{CA47BBA4-BE51-4E7E-82A5-241D9422BEF8}" destId="{0144001A-3589-4EF3-B732-A50E0BBA2C30}" srcOrd="1" destOrd="0" presId="urn:microsoft.com/office/officeart/2005/8/layout/default"/>
    <dgm:cxn modelId="{3CE94BEB-F9CB-4BE1-8290-0AA209A2BE09}" type="presParOf" srcId="{CA47BBA4-BE51-4E7E-82A5-241D9422BEF8}" destId="{C9830512-64C7-49B7-96AB-B3ABF9FDAE23}" srcOrd="2" destOrd="0" presId="urn:microsoft.com/office/officeart/2005/8/layout/default"/>
    <dgm:cxn modelId="{3C3CF452-0584-4A58-9B2A-05F209091C2D}" type="presParOf" srcId="{CA47BBA4-BE51-4E7E-82A5-241D9422BEF8}" destId="{AEF1ED1A-3485-4276-9680-5D2EBB442572}" srcOrd="3" destOrd="0" presId="urn:microsoft.com/office/officeart/2005/8/layout/default"/>
    <dgm:cxn modelId="{33DF7859-CF53-4C86-BEBD-9FAB65FB1E61}" type="presParOf" srcId="{CA47BBA4-BE51-4E7E-82A5-241D9422BEF8}" destId="{8E1606F0-F0AC-494D-BED6-66425963D701}" srcOrd="4" destOrd="0" presId="urn:microsoft.com/office/officeart/2005/8/layout/default"/>
    <dgm:cxn modelId="{1AA11648-E015-4D46-A7A8-3490D337FBDD}" type="presParOf" srcId="{CA47BBA4-BE51-4E7E-82A5-241D9422BEF8}" destId="{68AEFC13-02AF-4190-A0A1-692A879575DC}" srcOrd="5" destOrd="0" presId="urn:microsoft.com/office/officeart/2005/8/layout/default"/>
    <dgm:cxn modelId="{ADAF55AD-5826-4502-A7FE-CA7B847BA1C1}" type="presParOf" srcId="{CA47BBA4-BE51-4E7E-82A5-241D9422BEF8}" destId="{E48CA6E8-59F3-4E41-8300-9614469ACA07}" srcOrd="6" destOrd="0" presId="urn:microsoft.com/office/officeart/2005/8/layout/default"/>
    <dgm:cxn modelId="{6356319B-0215-44B0-B4F6-44582A0B4EC2}" type="presParOf" srcId="{CA47BBA4-BE51-4E7E-82A5-241D9422BEF8}" destId="{15B0B5E2-36C7-40A0-92C8-DDF7D9ADDA7E}" srcOrd="7" destOrd="0" presId="urn:microsoft.com/office/officeart/2005/8/layout/default"/>
    <dgm:cxn modelId="{9D0A0E5B-E86A-47C9-A2E8-EA425AEF29B1}" type="presParOf" srcId="{CA47BBA4-BE51-4E7E-82A5-241D9422BEF8}" destId="{1E6F754F-1CED-473F-9E92-4B3395816A3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9BF98-BEC4-48A0-865D-4989528CD88B}">
      <dsp:nvSpPr>
        <dsp:cNvPr id="0" name=""/>
        <dsp:cNvSpPr/>
      </dsp:nvSpPr>
      <dsp:spPr>
        <a:xfrm>
          <a:off x="0" y="513364"/>
          <a:ext cx="2581603" cy="1548962"/>
        </a:xfrm>
        <a:prstGeom prst="rect">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dirty="0"/>
            <a:t>Håndværket</a:t>
          </a:r>
        </a:p>
      </dsp:txBody>
      <dsp:txXfrm>
        <a:off x="0" y="513364"/>
        <a:ext cx="2581603" cy="1548962"/>
      </dsp:txXfrm>
    </dsp:sp>
    <dsp:sp modelId="{C9830512-64C7-49B7-96AB-B3ABF9FDAE23}">
      <dsp:nvSpPr>
        <dsp:cNvPr id="0" name=""/>
        <dsp:cNvSpPr/>
      </dsp:nvSpPr>
      <dsp:spPr>
        <a:xfrm>
          <a:off x="2839764" y="513364"/>
          <a:ext cx="2581603" cy="1548962"/>
        </a:xfrm>
        <a:prstGeom prst="rect">
          <a:avLst/>
        </a:prstGeom>
        <a:solidFill>
          <a:schemeClr val="accent3">
            <a:shade val="50000"/>
            <a:hueOff val="-116364"/>
            <a:satOff val="-9515"/>
            <a:lumOff val="1906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dirty="0"/>
            <a:t>Planlægge</a:t>
          </a:r>
        </a:p>
      </dsp:txBody>
      <dsp:txXfrm>
        <a:off x="2839764" y="513364"/>
        <a:ext cx="2581603" cy="1548962"/>
      </dsp:txXfrm>
    </dsp:sp>
    <dsp:sp modelId="{8E1606F0-F0AC-494D-BED6-66425963D701}">
      <dsp:nvSpPr>
        <dsp:cNvPr id="0" name=""/>
        <dsp:cNvSpPr/>
      </dsp:nvSpPr>
      <dsp:spPr>
        <a:xfrm>
          <a:off x="5679528" y="513364"/>
          <a:ext cx="2581603" cy="1548962"/>
        </a:xfrm>
        <a:prstGeom prst="rect">
          <a:avLst/>
        </a:prstGeom>
        <a:solidFill>
          <a:schemeClr val="accent3">
            <a:shade val="50000"/>
            <a:hueOff val="-232728"/>
            <a:satOff val="-19030"/>
            <a:lumOff val="3812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dirty="0"/>
            <a:t>Sikkerhed</a:t>
          </a:r>
        </a:p>
      </dsp:txBody>
      <dsp:txXfrm>
        <a:off x="5679528" y="513364"/>
        <a:ext cx="2581603" cy="1548962"/>
      </dsp:txXfrm>
    </dsp:sp>
    <dsp:sp modelId="{E48CA6E8-59F3-4E41-8300-9614469ACA07}">
      <dsp:nvSpPr>
        <dsp:cNvPr id="0" name=""/>
        <dsp:cNvSpPr/>
      </dsp:nvSpPr>
      <dsp:spPr>
        <a:xfrm>
          <a:off x="1419882" y="2320487"/>
          <a:ext cx="2581603" cy="1548962"/>
        </a:xfrm>
        <a:prstGeom prst="rect">
          <a:avLst/>
        </a:prstGeom>
        <a:solidFill>
          <a:schemeClr val="accent3">
            <a:shade val="50000"/>
            <a:hueOff val="-232728"/>
            <a:satOff val="-19030"/>
            <a:lumOff val="3812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dirty="0"/>
            <a:t>Farlige situationer</a:t>
          </a:r>
        </a:p>
      </dsp:txBody>
      <dsp:txXfrm>
        <a:off x="1419882" y="2320487"/>
        <a:ext cx="2581603" cy="1548962"/>
      </dsp:txXfrm>
    </dsp:sp>
    <dsp:sp modelId="{1E6F754F-1CED-473F-9E92-4B3395816A3B}">
      <dsp:nvSpPr>
        <dsp:cNvPr id="0" name=""/>
        <dsp:cNvSpPr/>
      </dsp:nvSpPr>
      <dsp:spPr>
        <a:xfrm>
          <a:off x="4259646" y="2320487"/>
          <a:ext cx="2581603" cy="1548962"/>
        </a:xfrm>
        <a:prstGeom prst="rect">
          <a:avLst/>
        </a:prstGeom>
        <a:solidFill>
          <a:schemeClr val="accent3">
            <a:shade val="50000"/>
            <a:hueOff val="-116364"/>
            <a:satOff val="-9515"/>
            <a:lumOff val="1906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dirty="0"/>
            <a:t>Vælg rigtigt</a:t>
          </a:r>
        </a:p>
      </dsp:txBody>
      <dsp:txXfrm>
        <a:off x="4259646" y="2320487"/>
        <a:ext cx="2581603" cy="1548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5CE23-9C3B-43DD-A9DB-106E2C89EA1D}" type="datetimeFigureOut">
              <a:rPr lang="da-DK" smtClean="0"/>
              <a:t>16-11-2021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91686-3B56-4E27-8CC0-8B92B4335CE5}" type="slidenum">
              <a:rPr lang="da-DK" smtClean="0"/>
              <a:t>‹nr.›</a:t>
            </a:fld>
            <a:endParaRPr lang="da-DK"/>
          </a:p>
        </p:txBody>
      </p:sp>
    </p:spTree>
    <p:extLst>
      <p:ext uri="{BB962C8B-B14F-4D97-AF65-F5344CB8AC3E}">
        <p14:creationId xmlns:p14="http://schemas.microsoft.com/office/powerpoint/2010/main" val="395141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C591686-3B56-4E27-8CC0-8B92B4335CE5}" type="slidenum">
              <a:rPr lang="da-DK" smtClean="0"/>
              <a:t>1</a:t>
            </a:fld>
            <a:endParaRPr lang="da-DK"/>
          </a:p>
        </p:txBody>
      </p:sp>
    </p:spTree>
    <p:extLst>
      <p:ext uri="{BB962C8B-B14F-4D97-AF65-F5344CB8AC3E}">
        <p14:creationId xmlns:p14="http://schemas.microsoft.com/office/powerpoint/2010/main" val="522288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Opmærksomhed er med rette blevet et fokusområde. Vis </a:t>
            </a:r>
            <a:r>
              <a:rPr lang="da-DK" dirty="0" err="1"/>
              <a:t>evt</a:t>
            </a:r>
            <a:r>
              <a:rPr lang="da-DK" dirty="0"/>
              <a:t> et par velvalgte </a:t>
            </a:r>
            <a:r>
              <a:rPr lang="da-DK" dirty="0" err="1"/>
              <a:t>Youtube</a:t>
            </a:r>
            <a:r>
              <a:rPr lang="da-DK" dirty="0"/>
              <a:t> videoer som oplæg til emnet.</a:t>
            </a:r>
          </a:p>
          <a:p>
            <a:endParaRPr lang="da-DK" dirty="0"/>
          </a:p>
          <a:p>
            <a:r>
              <a:rPr lang="da-DK" dirty="0"/>
              <a:t>Der er ofte problemer med opmærksomheden, diskuter dette med kursisterne.</a:t>
            </a:r>
          </a:p>
          <a:p>
            <a:endParaRPr lang="da-DK" dirty="0"/>
          </a:p>
          <a:p>
            <a:r>
              <a:rPr lang="da-DK" dirty="0"/>
              <a:t>Når trafikken bliver tæt og der sker mange ting på samme tid, bliver man udfordret. Hvad kan man gøre?</a:t>
            </a:r>
          </a:p>
          <a:p>
            <a:endParaRPr lang="da-DK" dirty="0"/>
          </a:p>
          <a:p>
            <a:endParaRPr lang="da-DK" dirty="0"/>
          </a:p>
          <a:p>
            <a:r>
              <a:rPr lang="da-DK" dirty="0"/>
              <a:t>Hvad er det der distraherer os under kørslen, eksempler</a:t>
            </a:r>
          </a:p>
          <a:p>
            <a:endParaRPr lang="da-DK" dirty="0"/>
          </a:p>
          <a:p>
            <a:r>
              <a:rPr lang="da-DK" dirty="0"/>
              <a:t>Distraktion er mindre farlig, hvis der god plads omkring dig, og farligst når der er mange tæt på. Kan der laves en fornuftig praksis på området?</a:t>
            </a:r>
          </a:p>
          <a:p>
            <a:endParaRPr lang="da-DK" dirty="0"/>
          </a:p>
          <a:p>
            <a:r>
              <a:rPr lang="da-DK" dirty="0"/>
              <a:t>Egne erfaringer.</a:t>
            </a:r>
          </a:p>
          <a:p>
            <a:endParaRPr lang="da-DK" dirty="0"/>
          </a:p>
          <a:p>
            <a:r>
              <a:rPr lang="da-DK" dirty="0"/>
              <a:t>Kursisternes erfaringer.</a:t>
            </a:r>
          </a:p>
        </p:txBody>
      </p:sp>
      <p:sp>
        <p:nvSpPr>
          <p:cNvPr id="4" name="Pladsholder til slidenummer 3"/>
          <p:cNvSpPr>
            <a:spLocks noGrp="1"/>
          </p:cNvSpPr>
          <p:nvPr>
            <p:ph type="sldNum" sz="quarter" idx="5"/>
          </p:nvPr>
        </p:nvSpPr>
        <p:spPr/>
        <p:txBody>
          <a:bodyPr/>
          <a:lstStyle/>
          <a:p>
            <a:fld id="{6C591686-3B56-4E27-8CC0-8B92B4335CE5}" type="slidenum">
              <a:rPr lang="da-DK" smtClean="0"/>
              <a:t>10</a:t>
            </a:fld>
            <a:endParaRPr lang="da-DK"/>
          </a:p>
        </p:txBody>
      </p:sp>
    </p:spTree>
    <p:extLst>
      <p:ext uri="{BB962C8B-B14F-4D97-AF65-F5344CB8AC3E}">
        <p14:creationId xmlns:p14="http://schemas.microsoft.com/office/powerpoint/2010/main" val="425286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snak om hvor der som regel er problemer i forhold til farlige situationer (brug evt. video fra </a:t>
            </a:r>
            <a:r>
              <a:rPr lang="da-DK" dirty="0" err="1"/>
              <a:t>Youtube</a:t>
            </a:r>
            <a:r>
              <a:rPr lang="da-DK" dirty="0"/>
              <a:t>)</a:t>
            </a:r>
          </a:p>
          <a:p>
            <a:endParaRPr lang="da-DK" dirty="0"/>
          </a:p>
          <a:p>
            <a:r>
              <a:rPr lang="da-DK" dirty="0"/>
              <a:t>Opmærksomhed i flere forskellige situationer. </a:t>
            </a:r>
          </a:p>
          <a:p>
            <a:r>
              <a:rPr lang="da-DK" dirty="0"/>
              <a:t>	For lidt, når kørslen bliver kedelig</a:t>
            </a:r>
          </a:p>
          <a:p>
            <a:r>
              <a:rPr lang="da-DK" dirty="0"/>
              <a:t>	For meget, når der er mange ting i spil</a:t>
            </a:r>
          </a:p>
          <a:p>
            <a:endParaRPr lang="da-DK" dirty="0"/>
          </a:p>
          <a:p>
            <a:r>
              <a:rPr lang="da-DK" dirty="0"/>
              <a:t>Brug spejlene rigtigt (hvornår og hvordan). Brug udsynet bedst muligt (flyt dig)</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Kursisterne skal her komme med fire bud på, hvor ulykkerne oftest sker. Det kan gøres på mange måder, evt. interaktivt via fx menti.com. Når kursisterne er klar laves en prioriteret liste med deres bud.</a:t>
            </a:r>
          </a:p>
          <a:p>
            <a:endParaRPr lang="da-DK" dirty="0"/>
          </a:p>
        </p:txBody>
      </p:sp>
      <p:sp>
        <p:nvSpPr>
          <p:cNvPr id="4" name="Pladsholder til slidenummer 3"/>
          <p:cNvSpPr>
            <a:spLocks noGrp="1"/>
          </p:cNvSpPr>
          <p:nvPr>
            <p:ph type="sldNum" sz="quarter" idx="5"/>
          </p:nvPr>
        </p:nvSpPr>
        <p:spPr/>
        <p:txBody>
          <a:bodyPr/>
          <a:lstStyle/>
          <a:p>
            <a:fld id="{6C591686-3B56-4E27-8CC0-8B92B4335CE5}" type="slidenum">
              <a:rPr lang="da-DK" smtClean="0"/>
              <a:t>11</a:t>
            </a:fld>
            <a:endParaRPr lang="da-DK"/>
          </a:p>
        </p:txBody>
      </p:sp>
    </p:spTree>
    <p:extLst>
      <p:ext uri="{BB962C8B-B14F-4D97-AF65-F5344CB8AC3E}">
        <p14:creationId xmlns:p14="http://schemas.microsoft.com/office/powerpoint/2010/main" val="368753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Vejdirektoratets opgørelse over </a:t>
            </a:r>
            <a:r>
              <a:rPr lang="da-DK" u="sng" dirty="0"/>
              <a:t>uheld med personskade</a:t>
            </a:r>
            <a:r>
              <a:rPr lang="da-DK" dirty="0"/>
              <a:t>. </a:t>
            </a:r>
          </a:p>
          <a:p>
            <a:endParaRPr lang="da-DK" dirty="0"/>
          </a:p>
          <a:p>
            <a:r>
              <a:rPr lang="da-DK" dirty="0"/>
              <a:t>Bemærk denne opgørelse gælder alle færdsels kategorier.</a:t>
            </a:r>
          </a:p>
        </p:txBody>
      </p:sp>
      <p:sp>
        <p:nvSpPr>
          <p:cNvPr id="4" name="Pladsholder til slidenummer 3"/>
          <p:cNvSpPr>
            <a:spLocks noGrp="1"/>
          </p:cNvSpPr>
          <p:nvPr>
            <p:ph type="sldNum" sz="quarter" idx="5"/>
          </p:nvPr>
        </p:nvSpPr>
        <p:spPr/>
        <p:txBody>
          <a:bodyPr/>
          <a:lstStyle/>
          <a:p>
            <a:fld id="{6C591686-3B56-4E27-8CC0-8B92B4335CE5}" type="slidenum">
              <a:rPr lang="da-DK" smtClean="0"/>
              <a:t>12</a:t>
            </a:fld>
            <a:endParaRPr lang="da-DK"/>
          </a:p>
        </p:txBody>
      </p:sp>
    </p:spTree>
    <p:extLst>
      <p:ext uri="{BB962C8B-B14F-4D97-AF65-F5344CB8AC3E}">
        <p14:creationId xmlns:p14="http://schemas.microsoft.com/office/powerpoint/2010/main" val="327833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sker ulykkerne?</a:t>
            </a:r>
          </a:p>
          <a:p>
            <a:endParaRPr lang="da-DK" dirty="0"/>
          </a:p>
          <a:p>
            <a:r>
              <a:rPr lang="da-DK" dirty="0"/>
              <a:t>Kursisterne laver en liste med de 6 steder i prioriteret rækkefølge.</a:t>
            </a:r>
          </a:p>
          <a:p>
            <a:endParaRPr lang="da-DK" dirty="0"/>
          </a:p>
          <a:p>
            <a:r>
              <a:rPr lang="da-DK" dirty="0"/>
              <a:t>Der samles op og facit vises (næste slide)</a:t>
            </a:r>
          </a:p>
          <a:p>
            <a:endParaRPr lang="da-DK" dirty="0"/>
          </a:p>
          <a:p>
            <a:r>
              <a:rPr lang="da-DK" dirty="0"/>
              <a:t>Bemærk:</a:t>
            </a:r>
          </a:p>
          <a:p>
            <a:r>
              <a:rPr lang="da-DK" dirty="0"/>
              <a:t>Listen er et udtræk, hvor personskade er nøglen. Hvis du vil lave en liste over, hvor der er flest dræbte, vil den se anderledes ud..</a:t>
            </a:r>
          </a:p>
        </p:txBody>
      </p:sp>
      <p:sp>
        <p:nvSpPr>
          <p:cNvPr id="4" name="Pladsholder til slidenummer 3"/>
          <p:cNvSpPr>
            <a:spLocks noGrp="1"/>
          </p:cNvSpPr>
          <p:nvPr>
            <p:ph type="sldNum" sz="quarter" idx="5"/>
          </p:nvPr>
        </p:nvSpPr>
        <p:spPr/>
        <p:txBody>
          <a:bodyPr/>
          <a:lstStyle/>
          <a:p>
            <a:fld id="{6C591686-3B56-4E27-8CC0-8B92B4335CE5}" type="slidenum">
              <a:rPr lang="da-DK" smtClean="0"/>
              <a:t>13</a:t>
            </a:fld>
            <a:endParaRPr lang="da-DK"/>
          </a:p>
        </p:txBody>
      </p:sp>
    </p:spTree>
    <p:extLst>
      <p:ext uri="{BB962C8B-B14F-4D97-AF65-F5344CB8AC3E}">
        <p14:creationId xmlns:p14="http://schemas.microsoft.com/office/powerpoint/2010/main" val="55371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Facit til ulykker med personskade.</a:t>
            </a:r>
          </a:p>
        </p:txBody>
      </p:sp>
      <p:sp>
        <p:nvSpPr>
          <p:cNvPr id="4" name="Pladsholder til slidenummer 3"/>
          <p:cNvSpPr>
            <a:spLocks noGrp="1"/>
          </p:cNvSpPr>
          <p:nvPr>
            <p:ph type="sldNum" sz="quarter" idx="5"/>
          </p:nvPr>
        </p:nvSpPr>
        <p:spPr/>
        <p:txBody>
          <a:bodyPr/>
          <a:lstStyle/>
          <a:p>
            <a:fld id="{6C591686-3B56-4E27-8CC0-8B92B4335CE5}" type="slidenum">
              <a:rPr lang="da-DK" smtClean="0"/>
              <a:t>14</a:t>
            </a:fld>
            <a:endParaRPr lang="da-DK"/>
          </a:p>
        </p:txBody>
      </p:sp>
    </p:spTree>
    <p:extLst>
      <p:ext uri="{BB962C8B-B14F-4D97-AF65-F5344CB8AC3E}">
        <p14:creationId xmlns:p14="http://schemas.microsoft.com/office/powerpoint/2010/main" val="216557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kan man håndtere stress, når man kører i tæt trafik.</a:t>
            </a:r>
          </a:p>
          <a:p>
            <a:endParaRPr lang="da-DK" dirty="0"/>
          </a:p>
          <a:p>
            <a:r>
              <a:rPr lang="da-DK" dirty="0"/>
              <a:t>Kompliceret trafik, hvad er det?</a:t>
            </a:r>
          </a:p>
          <a:p>
            <a:r>
              <a:rPr lang="da-DK" dirty="0"/>
              <a:t>	Kursisterne bidrager</a:t>
            </a:r>
          </a:p>
          <a:p>
            <a:endParaRPr lang="da-DK" dirty="0"/>
          </a:p>
          <a:p>
            <a:r>
              <a:rPr lang="da-DK" dirty="0"/>
              <a:t>Orienteringsstop.</a:t>
            </a:r>
          </a:p>
          <a:p>
            <a:r>
              <a:rPr lang="da-DK" dirty="0"/>
              <a:t>	Gennemgå konceptet – og husk altid sikkerhed fremfor hurtig afvikling af trafikken</a:t>
            </a:r>
          </a:p>
          <a:p>
            <a:endParaRPr lang="da-DK" dirty="0"/>
          </a:p>
          <a:p>
            <a:r>
              <a:rPr lang="da-DK" dirty="0"/>
              <a:t>Diskussion af stress og </a:t>
            </a:r>
            <a:r>
              <a:rPr lang="da-DK" dirty="0" err="1"/>
              <a:t>vejvrede</a:t>
            </a:r>
            <a:r>
              <a:rPr lang="da-DK" dirty="0"/>
              <a:t>.</a:t>
            </a:r>
          </a:p>
          <a:p>
            <a:r>
              <a:rPr lang="da-DK" dirty="0"/>
              <a:t>	Hvordan undgår man dette</a:t>
            </a:r>
          </a:p>
          <a:p>
            <a:r>
              <a:rPr lang="da-DK" dirty="0"/>
              <a:t>	Hvordan håndterer man </a:t>
            </a:r>
            <a:r>
              <a:rPr lang="da-DK" dirty="0" err="1"/>
              <a:t>vejvreden</a:t>
            </a:r>
            <a:r>
              <a:rPr lang="da-DK" dirty="0"/>
              <a:t>, når den opstår</a:t>
            </a:r>
          </a:p>
          <a:p>
            <a:r>
              <a:rPr lang="da-DK" dirty="0"/>
              <a:t>	Defensiv adfærd, når andre er vrede i trafikken</a:t>
            </a:r>
          </a:p>
        </p:txBody>
      </p:sp>
      <p:sp>
        <p:nvSpPr>
          <p:cNvPr id="4" name="Pladsholder til slidenummer 3"/>
          <p:cNvSpPr>
            <a:spLocks noGrp="1"/>
          </p:cNvSpPr>
          <p:nvPr>
            <p:ph type="sldNum" sz="quarter" idx="5"/>
          </p:nvPr>
        </p:nvSpPr>
        <p:spPr/>
        <p:txBody>
          <a:bodyPr/>
          <a:lstStyle/>
          <a:p>
            <a:fld id="{6C591686-3B56-4E27-8CC0-8B92B4335CE5}" type="slidenum">
              <a:rPr lang="da-DK" smtClean="0"/>
              <a:t>15</a:t>
            </a:fld>
            <a:endParaRPr lang="da-DK"/>
          </a:p>
        </p:txBody>
      </p:sp>
    </p:spTree>
    <p:extLst>
      <p:ext uri="{BB962C8B-B14F-4D97-AF65-F5344CB8AC3E}">
        <p14:creationId xmlns:p14="http://schemas.microsoft.com/office/powerpoint/2010/main" val="55206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Gode råd om at køre bil</a:t>
            </a:r>
            <a:r>
              <a:rPr lang="da-DK" dirty="0">
                <a:sym typeface="Wingdings" panose="05000000000000000000" pitchFamily="2" charset="2"/>
              </a:rPr>
              <a:t></a:t>
            </a:r>
            <a:endParaRPr lang="da-DK" dirty="0"/>
          </a:p>
        </p:txBody>
      </p:sp>
      <p:sp>
        <p:nvSpPr>
          <p:cNvPr id="4" name="Pladsholder til slidenummer 3"/>
          <p:cNvSpPr>
            <a:spLocks noGrp="1"/>
          </p:cNvSpPr>
          <p:nvPr>
            <p:ph type="sldNum" sz="quarter" idx="5"/>
          </p:nvPr>
        </p:nvSpPr>
        <p:spPr/>
        <p:txBody>
          <a:bodyPr/>
          <a:lstStyle/>
          <a:p>
            <a:fld id="{6C591686-3B56-4E27-8CC0-8B92B4335CE5}" type="slidenum">
              <a:rPr lang="da-DK" smtClean="0"/>
              <a:t>16</a:t>
            </a:fld>
            <a:endParaRPr lang="da-DK"/>
          </a:p>
        </p:txBody>
      </p:sp>
    </p:spTree>
    <p:extLst>
      <p:ext uri="{BB962C8B-B14F-4D97-AF65-F5344CB8AC3E}">
        <p14:creationId xmlns:p14="http://schemas.microsoft.com/office/powerpoint/2010/main" val="4099574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C591686-3B56-4E27-8CC0-8B92B4335CE5}" type="slidenum">
              <a:rPr lang="da-DK" smtClean="0"/>
              <a:t>17</a:t>
            </a:fld>
            <a:endParaRPr lang="da-DK"/>
          </a:p>
        </p:txBody>
      </p:sp>
    </p:spTree>
    <p:extLst>
      <p:ext uri="{BB962C8B-B14F-4D97-AF65-F5344CB8AC3E}">
        <p14:creationId xmlns:p14="http://schemas.microsoft.com/office/powerpoint/2010/main" val="226079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Materialerne kan du bruge som et supplement til din undervisning.</a:t>
            </a:r>
          </a:p>
          <a:p>
            <a:endParaRPr lang="da-DK" dirty="0"/>
          </a:p>
          <a:p>
            <a:r>
              <a:rPr lang="da-DK" dirty="0"/>
              <a:t>Der er henvisning til de relevante steder i materialerne.</a:t>
            </a:r>
          </a:p>
        </p:txBody>
      </p:sp>
      <p:sp>
        <p:nvSpPr>
          <p:cNvPr id="4" name="Pladsholder til slidenummer 3"/>
          <p:cNvSpPr>
            <a:spLocks noGrp="1"/>
          </p:cNvSpPr>
          <p:nvPr>
            <p:ph type="sldNum" sz="quarter" idx="5"/>
          </p:nvPr>
        </p:nvSpPr>
        <p:spPr/>
        <p:txBody>
          <a:bodyPr/>
          <a:lstStyle/>
          <a:p>
            <a:fld id="{6C591686-3B56-4E27-8CC0-8B92B4335CE5}" type="slidenum">
              <a:rPr lang="da-DK" smtClean="0"/>
              <a:t>19</a:t>
            </a:fld>
            <a:endParaRPr lang="da-DK"/>
          </a:p>
        </p:txBody>
      </p:sp>
    </p:spTree>
    <p:extLst>
      <p:ext uri="{BB962C8B-B14F-4D97-AF65-F5344CB8AC3E}">
        <p14:creationId xmlns:p14="http://schemas.microsoft.com/office/powerpoint/2010/main" val="160193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C591686-3B56-4E27-8CC0-8B92B4335CE5}" type="slidenum">
              <a:rPr lang="da-DK" smtClean="0"/>
              <a:t>20</a:t>
            </a:fld>
            <a:endParaRPr lang="da-DK"/>
          </a:p>
        </p:txBody>
      </p:sp>
    </p:spTree>
    <p:extLst>
      <p:ext uri="{BB962C8B-B14F-4D97-AF65-F5344CB8AC3E}">
        <p14:creationId xmlns:p14="http://schemas.microsoft.com/office/powerpoint/2010/main" val="424269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Målet i indholdsdirektivet, delt op i sætninger til præsentation af emnet.</a:t>
            </a:r>
          </a:p>
        </p:txBody>
      </p:sp>
      <p:sp>
        <p:nvSpPr>
          <p:cNvPr id="4" name="Pladsholder til slidenummer 3"/>
          <p:cNvSpPr>
            <a:spLocks noGrp="1"/>
          </p:cNvSpPr>
          <p:nvPr>
            <p:ph type="sldNum" sz="quarter" idx="5"/>
          </p:nvPr>
        </p:nvSpPr>
        <p:spPr/>
        <p:txBody>
          <a:bodyPr/>
          <a:lstStyle/>
          <a:p>
            <a:fld id="{6C591686-3B56-4E27-8CC0-8B92B4335CE5}" type="slidenum">
              <a:rPr lang="da-DK" smtClean="0"/>
              <a:t>2</a:t>
            </a:fld>
            <a:endParaRPr lang="da-DK"/>
          </a:p>
        </p:txBody>
      </p:sp>
    </p:spTree>
    <p:extLst>
      <p:ext uri="{BB962C8B-B14F-4D97-AF65-F5344CB8AC3E}">
        <p14:creationId xmlns:p14="http://schemas.microsoft.com/office/powerpoint/2010/main" val="107701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Målet i indholdsdirektivet, delt op i sætninger til præsentation af emnet.</a:t>
            </a:r>
          </a:p>
        </p:txBody>
      </p:sp>
      <p:sp>
        <p:nvSpPr>
          <p:cNvPr id="4" name="Pladsholder til slidenummer 3"/>
          <p:cNvSpPr>
            <a:spLocks noGrp="1"/>
          </p:cNvSpPr>
          <p:nvPr>
            <p:ph type="sldNum" sz="quarter" idx="5"/>
          </p:nvPr>
        </p:nvSpPr>
        <p:spPr/>
        <p:txBody>
          <a:bodyPr/>
          <a:lstStyle/>
          <a:p>
            <a:fld id="{6C591686-3B56-4E27-8CC0-8B92B4335CE5}" type="slidenum">
              <a:rPr lang="da-DK" smtClean="0"/>
              <a:t>3</a:t>
            </a:fld>
            <a:endParaRPr lang="da-DK"/>
          </a:p>
        </p:txBody>
      </p:sp>
    </p:spTree>
    <p:extLst>
      <p:ext uri="{BB962C8B-B14F-4D97-AF65-F5344CB8AC3E}">
        <p14:creationId xmlns:p14="http://schemas.microsoft.com/office/powerpoint/2010/main" val="174364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kan </a:t>
            </a:r>
            <a:r>
              <a:rPr lang="da-DK" dirty="0" err="1"/>
              <a:t>evt</a:t>
            </a:r>
            <a:r>
              <a:rPr lang="da-DK" dirty="0"/>
              <a:t> springe dette og det næste slide over og gå direkte til indholdet i slide 6</a:t>
            </a:r>
          </a:p>
        </p:txBody>
      </p:sp>
      <p:sp>
        <p:nvSpPr>
          <p:cNvPr id="4" name="Pladsholder til slidenummer 3"/>
          <p:cNvSpPr>
            <a:spLocks noGrp="1"/>
          </p:cNvSpPr>
          <p:nvPr>
            <p:ph type="sldNum" sz="quarter" idx="5"/>
          </p:nvPr>
        </p:nvSpPr>
        <p:spPr/>
        <p:txBody>
          <a:bodyPr/>
          <a:lstStyle/>
          <a:p>
            <a:fld id="{6C591686-3B56-4E27-8CC0-8B92B4335CE5}" type="slidenum">
              <a:rPr lang="da-DK" smtClean="0"/>
              <a:t>4</a:t>
            </a:fld>
            <a:endParaRPr lang="da-DK"/>
          </a:p>
        </p:txBody>
      </p:sp>
    </p:spTree>
    <p:extLst>
      <p:ext uri="{BB962C8B-B14F-4D97-AF65-F5344CB8AC3E}">
        <p14:creationId xmlns:p14="http://schemas.microsoft.com/office/powerpoint/2010/main" val="342037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Samme indhold, men her er stoffet delt op i mindre sætninger, der er lettere at forholde sig til.</a:t>
            </a:r>
          </a:p>
        </p:txBody>
      </p:sp>
      <p:sp>
        <p:nvSpPr>
          <p:cNvPr id="4" name="Pladsholder til slidenummer 3"/>
          <p:cNvSpPr>
            <a:spLocks noGrp="1"/>
          </p:cNvSpPr>
          <p:nvPr>
            <p:ph type="sldNum" sz="quarter" idx="5"/>
          </p:nvPr>
        </p:nvSpPr>
        <p:spPr/>
        <p:txBody>
          <a:bodyPr/>
          <a:lstStyle/>
          <a:p>
            <a:fld id="{6C591686-3B56-4E27-8CC0-8B92B4335CE5}" type="slidenum">
              <a:rPr lang="da-DK" smtClean="0"/>
              <a:t>5</a:t>
            </a:fld>
            <a:endParaRPr lang="da-DK"/>
          </a:p>
        </p:txBody>
      </p:sp>
    </p:spTree>
    <p:extLst>
      <p:ext uri="{BB962C8B-B14F-4D97-AF65-F5344CB8AC3E}">
        <p14:creationId xmlns:p14="http://schemas.microsoft.com/office/powerpoint/2010/main" val="114283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er vi ved at være klar til undervisningen </a:t>
            </a:r>
            <a:r>
              <a:rPr lang="da-DK" dirty="0">
                <a:sym typeface="Wingdings" panose="05000000000000000000" pitchFamily="2" charset="2"/>
              </a:rPr>
              <a:t></a:t>
            </a:r>
          </a:p>
          <a:p>
            <a:endParaRPr lang="da-DK" dirty="0">
              <a:sym typeface="Wingdings" panose="05000000000000000000" pitchFamily="2" charset="2"/>
            </a:endParaRPr>
          </a:p>
          <a:p>
            <a:r>
              <a:rPr lang="da-DK">
                <a:sym typeface="Wingdings" panose="05000000000000000000" pitchFamily="2" charset="2"/>
              </a:rPr>
              <a:t>Indholdet er delt </a:t>
            </a:r>
            <a:r>
              <a:rPr lang="da-DK" dirty="0">
                <a:sym typeface="Wingdings" panose="05000000000000000000" pitchFamily="2" charset="2"/>
              </a:rPr>
              <a:t>op i 5 hovedpunkter</a:t>
            </a:r>
            <a:endParaRPr lang="da-DK" dirty="0"/>
          </a:p>
        </p:txBody>
      </p:sp>
      <p:sp>
        <p:nvSpPr>
          <p:cNvPr id="4" name="Pladsholder til slidenummer 3"/>
          <p:cNvSpPr>
            <a:spLocks noGrp="1"/>
          </p:cNvSpPr>
          <p:nvPr>
            <p:ph type="sldNum" sz="quarter" idx="5"/>
          </p:nvPr>
        </p:nvSpPr>
        <p:spPr/>
        <p:txBody>
          <a:bodyPr/>
          <a:lstStyle/>
          <a:p>
            <a:fld id="{6C591686-3B56-4E27-8CC0-8B92B4335CE5}" type="slidenum">
              <a:rPr lang="da-DK" smtClean="0"/>
              <a:t>6</a:t>
            </a:fld>
            <a:endParaRPr lang="da-DK"/>
          </a:p>
        </p:txBody>
      </p:sp>
    </p:spTree>
    <p:extLst>
      <p:ext uri="{BB962C8B-B14F-4D97-AF65-F5344CB8AC3E}">
        <p14:creationId xmlns:p14="http://schemas.microsoft.com/office/powerpoint/2010/main" val="197099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Om at køre bil – og hvad der følger med.</a:t>
            </a:r>
          </a:p>
          <a:p>
            <a:endParaRPr lang="da-DK" dirty="0"/>
          </a:p>
          <a:p>
            <a:r>
              <a:rPr lang="da-DK" dirty="0"/>
              <a:t>Tilpasse sig trafik og vejrforhold – her kan kursisterne evt. byde ind med forslag.</a:t>
            </a:r>
          </a:p>
          <a:p>
            <a:endParaRPr lang="da-DK" dirty="0"/>
          </a:p>
          <a:p>
            <a:r>
              <a:rPr lang="da-DK" dirty="0"/>
              <a:t>Fantasikompetence (evnen til at forudse en trafiksituation)</a:t>
            </a:r>
          </a:p>
          <a:p>
            <a:r>
              <a:rPr lang="da-DK" dirty="0"/>
              <a:t>	Knappen giver adgang til et eksempel på fantasikompetence. (brug hjem knappen, når du vil tilbage efter at have kigget på kompetencen)</a:t>
            </a:r>
          </a:p>
          <a:p>
            <a:r>
              <a:rPr lang="da-DK" dirty="0"/>
              <a:t>	Kursisterne inddrages med oplevelser og input</a:t>
            </a:r>
          </a:p>
          <a:p>
            <a:r>
              <a:rPr lang="da-DK" dirty="0"/>
              <a:t>	Emnet rundes af med at få fem gode råd op på tavlen</a:t>
            </a:r>
          </a:p>
          <a:p>
            <a:r>
              <a:rPr lang="da-DK" dirty="0"/>
              <a:t>	</a:t>
            </a:r>
          </a:p>
        </p:txBody>
      </p:sp>
      <p:sp>
        <p:nvSpPr>
          <p:cNvPr id="4" name="Pladsholder til slidenummer 3"/>
          <p:cNvSpPr>
            <a:spLocks noGrp="1"/>
          </p:cNvSpPr>
          <p:nvPr>
            <p:ph type="sldNum" sz="quarter" idx="5"/>
          </p:nvPr>
        </p:nvSpPr>
        <p:spPr/>
        <p:txBody>
          <a:bodyPr/>
          <a:lstStyle/>
          <a:p>
            <a:fld id="{6C591686-3B56-4E27-8CC0-8B92B4335CE5}" type="slidenum">
              <a:rPr lang="da-DK" smtClean="0"/>
              <a:t>7</a:t>
            </a:fld>
            <a:endParaRPr lang="da-DK"/>
          </a:p>
        </p:txBody>
      </p:sp>
    </p:spTree>
    <p:extLst>
      <p:ext uri="{BB962C8B-B14F-4D97-AF65-F5344CB8AC3E}">
        <p14:creationId xmlns:p14="http://schemas.microsoft.com/office/powerpoint/2010/main" val="379519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Forberede en tur når vejret er dårligt, hvad skal man huske i forhold til:</a:t>
            </a:r>
          </a:p>
          <a:p>
            <a:r>
              <a:rPr lang="da-DK" dirty="0"/>
              <a:t>	Udstyr</a:t>
            </a:r>
          </a:p>
          <a:p>
            <a:r>
              <a:rPr lang="da-DK" dirty="0"/>
              <a:t>	Planlægning</a:t>
            </a:r>
          </a:p>
          <a:p>
            <a:r>
              <a:rPr lang="da-DK" dirty="0"/>
              <a:t>	Tjekke alarmnumre og numre til vejhjælp</a:t>
            </a:r>
          </a:p>
          <a:p>
            <a:r>
              <a:rPr lang="da-DK" dirty="0"/>
              <a:t>	Se hvordan trafikken flyder på Google </a:t>
            </a:r>
            <a:r>
              <a:rPr lang="da-DK" dirty="0" err="1"/>
              <a:t>maps</a:t>
            </a:r>
            <a:endParaRPr lang="da-DK" dirty="0"/>
          </a:p>
          <a:p>
            <a:r>
              <a:rPr lang="da-DK" dirty="0"/>
              <a:t>	Lytte til trafikmeldinger mv undervejs</a:t>
            </a:r>
          </a:p>
          <a:p>
            <a:r>
              <a:rPr lang="da-DK" dirty="0"/>
              <a:t>	Finde gode apps, der kan hjælpe med overvågningen undervejs</a:t>
            </a:r>
          </a:p>
        </p:txBody>
      </p:sp>
      <p:sp>
        <p:nvSpPr>
          <p:cNvPr id="4" name="Pladsholder til slidenummer 3"/>
          <p:cNvSpPr>
            <a:spLocks noGrp="1"/>
          </p:cNvSpPr>
          <p:nvPr>
            <p:ph type="sldNum" sz="quarter" idx="5"/>
          </p:nvPr>
        </p:nvSpPr>
        <p:spPr/>
        <p:txBody>
          <a:bodyPr/>
          <a:lstStyle/>
          <a:p>
            <a:fld id="{6C591686-3B56-4E27-8CC0-8B92B4335CE5}" type="slidenum">
              <a:rPr lang="da-DK" smtClean="0"/>
              <a:t>8</a:t>
            </a:fld>
            <a:endParaRPr lang="da-DK"/>
          </a:p>
        </p:txBody>
      </p:sp>
    </p:spTree>
    <p:extLst>
      <p:ext uri="{BB962C8B-B14F-4D97-AF65-F5344CB8AC3E}">
        <p14:creationId xmlns:p14="http://schemas.microsoft.com/office/powerpoint/2010/main" val="427706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det – tjek dit køretøj før du kører, det er vigtigt at alt virker.</a:t>
            </a:r>
          </a:p>
          <a:p>
            <a:endParaRPr lang="da-DK" dirty="0"/>
          </a:p>
          <a:p>
            <a:r>
              <a:rPr lang="da-DK" dirty="0"/>
              <a:t>Tjek igen efter pausen – går en runde rundt om bilen, se og lyt.</a:t>
            </a:r>
          </a:p>
          <a:p>
            <a:endParaRPr lang="da-DK" dirty="0"/>
          </a:p>
          <a:p>
            <a:r>
              <a:rPr lang="da-DK" dirty="0"/>
              <a:t>En moderne bil har mange sikkerhedssystemer, men der er forskellige måder at betjene dem på. Sæt dig ind i hvad din bil kan, og ikke mindst find ud af, hvordan de forskellige systemer betjenes.</a:t>
            </a:r>
          </a:p>
          <a:p>
            <a:endParaRPr lang="da-DK" dirty="0"/>
          </a:p>
          <a:p>
            <a:r>
              <a:rPr lang="da-DK" dirty="0"/>
              <a:t>Overtager du en fremmed bil. Så sæt dig ind i den grundlæggende betjening FØR du kører, det kan være katastrofalt at skulle ”fumle” med knapperne i tæt trafik.</a:t>
            </a:r>
          </a:p>
        </p:txBody>
      </p:sp>
      <p:sp>
        <p:nvSpPr>
          <p:cNvPr id="4" name="Pladsholder til slidenummer 3"/>
          <p:cNvSpPr>
            <a:spLocks noGrp="1"/>
          </p:cNvSpPr>
          <p:nvPr>
            <p:ph type="sldNum" sz="quarter" idx="5"/>
          </p:nvPr>
        </p:nvSpPr>
        <p:spPr/>
        <p:txBody>
          <a:bodyPr/>
          <a:lstStyle/>
          <a:p>
            <a:fld id="{6C591686-3B56-4E27-8CC0-8B92B4335CE5}" type="slidenum">
              <a:rPr lang="da-DK" smtClean="0"/>
              <a:t>9</a:t>
            </a:fld>
            <a:endParaRPr lang="da-DK"/>
          </a:p>
        </p:txBody>
      </p:sp>
    </p:spTree>
    <p:extLst>
      <p:ext uri="{BB962C8B-B14F-4D97-AF65-F5344CB8AC3E}">
        <p14:creationId xmlns:p14="http://schemas.microsoft.com/office/powerpoint/2010/main" val="24845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226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70865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460157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648064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73ED0CC-082F-4160-86E5-0D6041F12778}"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1616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352238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97280" y="2582334"/>
            <a:ext cx="4937760" cy="3378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17920" y="2582334"/>
            <a:ext cx="4937760" cy="3378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925852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779828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3ED0CC-082F-4160-86E5-0D6041F12778}" type="datetime1">
              <a:rPr lang="en-US" smtClean="0"/>
              <a:t>11/16/2021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71842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3ED0CC-082F-4160-86E5-0D6041F12778}" type="datetime1">
              <a:rPr lang="en-US" smtClean="0"/>
              <a:t>11/16/2021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520596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73ED0CC-082F-4160-86E5-0D6041F12778}" type="datetime1">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707097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11/16/2021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8337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artransportogengros.dk/Files/Billeder/BAR%20Transport/pdf/Erhvervschauf-Trafiksikkerhedf_2013.pdf" TargetMode="External"/><Relationship Id="rId7" Type="http://schemas.openxmlformats.org/officeDocument/2006/relationships/hyperlink" Target="https://shop.turteori.dk/vejledning-til-opmaerksomhed-distraktion-og-trafiksikkerhed-laerermaterial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vejdirektoratet.dk/api/drupal/sites/default/files/2019-10/Trafikulykker%20for%20%C3%A5ret%202018%20-%20web_wcag" TargetMode="External"/><Relationship Id="rId5" Type="http://schemas.openxmlformats.org/officeDocument/2006/relationships/hyperlink" Target="http://bautransport.dk/Files/Billeder/BAR%20Transport/pdf/Sikkerhed-paa-turen_2018.pdf" TargetMode="External"/><Relationship Id="rId4" Type="http://schemas.openxmlformats.org/officeDocument/2006/relationships/hyperlink" Target="http://bautransport.dk/Files/Billeder/BAR%20Transport/pdf/Risikovurdering_2019-web.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kurtmark.dk/kurserne/hvad-er-mental-k%25c3%25b8reteknik.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kurtmark.dk/kurserne/fantasi-kompetencen.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D0896F2-430A-4B0B-B0D8-618E3F4057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4" y="0"/>
            <a:ext cx="12200374" cy="6858000"/>
          </a:xfrm>
          <a:prstGeom prst="rect">
            <a:avLst/>
          </a:prstGeom>
        </p:spPr>
      </p:pic>
      <p:sp>
        <p:nvSpPr>
          <p:cNvPr id="2" name="Titel 1">
            <a:extLst>
              <a:ext uri="{FF2B5EF4-FFF2-40B4-BE49-F238E27FC236}">
                <a16:creationId xmlns:a16="http://schemas.microsoft.com/office/drawing/2014/main" id="{F3FB3581-810B-4FA8-ADC1-FD8CFF7FC3E3}"/>
              </a:ext>
            </a:extLst>
          </p:cNvPr>
          <p:cNvSpPr>
            <a:spLocks noGrp="1"/>
          </p:cNvSpPr>
          <p:nvPr>
            <p:ph type="ctrTitle"/>
          </p:nvPr>
        </p:nvSpPr>
        <p:spPr>
          <a:xfrm>
            <a:off x="6122636" y="4580451"/>
            <a:ext cx="7414671" cy="2420504"/>
          </a:xfrm>
        </p:spPr>
        <p:txBody>
          <a:bodyPr>
            <a:normAutofit/>
          </a:bodyPr>
          <a:lstStyle/>
          <a:p>
            <a:pPr algn="l"/>
            <a:r>
              <a:rPr lang="da-DK" sz="7200" b="1" dirty="0">
                <a:solidFill>
                  <a:srgbClr val="FF0000"/>
                </a:solidFill>
                <a:effectLst>
                  <a:outerShdw blurRad="38100" dist="38100" dir="2700000" algn="tl">
                    <a:srgbClr val="000000">
                      <a:alpha val="43137"/>
                    </a:srgbClr>
                  </a:outerShdw>
                </a:effectLst>
                <a:latin typeface="+mn-lt"/>
              </a:rPr>
              <a:t>Risici i trafikken</a:t>
            </a:r>
          </a:p>
        </p:txBody>
      </p:sp>
      <p:sp>
        <p:nvSpPr>
          <p:cNvPr id="8" name="Undertitel 7">
            <a:extLst>
              <a:ext uri="{FF2B5EF4-FFF2-40B4-BE49-F238E27FC236}">
                <a16:creationId xmlns:a16="http://schemas.microsoft.com/office/drawing/2014/main" id="{3C39075D-043B-4CA1-BC03-75854DAFBD4D}"/>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135270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Tilpasse sig trafikrisici</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319451"/>
          </a:xfrm>
          <a:effectLst/>
        </p:spPr>
        <p:txBody>
          <a:bodyPr anchor="t">
            <a:normAutofit/>
          </a:bodyPr>
          <a:lstStyle/>
          <a:p>
            <a:pPr marL="0" indent="0">
              <a:buNone/>
            </a:pPr>
            <a:r>
              <a:rPr lang="da-DK" sz="2400" b="1" dirty="0">
                <a:solidFill>
                  <a:schemeClr val="tx1"/>
                </a:solidFill>
              </a:rPr>
              <a:t>Tilpasse sig trafikrisici, (undgå farlig adfærd eller distraheret kørsel)</a:t>
            </a:r>
          </a:p>
          <a:p>
            <a:pPr marL="357188" indent="-357188">
              <a:buFont typeface="Wingdings" panose="05000000000000000000" pitchFamily="2" charset="2"/>
              <a:buChar char="§"/>
            </a:pPr>
            <a:r>
              <a:rPr lang="da-DK" sz="2400" dirty="0">
                <a:solidFill>
                  <a:schemeClr val="tx1"/>
                </a:solidFill>
              </a:rPr>
              <a:t>Opmærksomhed</a:t>
            </a:r>
          </a:p>
          <a:p>
            <a:pPr marL="649796" lvl="1" indent="-357188">
              <a:buFont typeface="Wingdings" panose="05000000000000000000" pitchFamily="2" charset="2"/>
              <a:buChar char="§"/>
            </a:pPr>
            <a:r>
              <a:rPr lang="da-DK" sz="2200" dirty="0">
                <a:solidFill>
                  <a:schemeClr val="tx1"/>
                </a:solidFill>
              </a:rPr>
              <a:t>Problemer med opmærksomheden</a:t>
            </a:r>
          </a:p>
          <a:p>
            <a:pPr marL="649796" lvl="1" indent="-357188">
              <a:buFont typeface="Wingdings" panose="05000000000000000000" pitchFamily="2" charset="2"/>
              <a:buChar char="§"/>
            </a:pPr>
            <a:r>
              <a:rPr lang="da-DK" sz="2200" dirty="0">
                <a:solidFill>
                  <a:schemeClr val="tx1"/>
                </a:solidFill>
              </a:rPr>
              <a:t>Trafikale udfordringer</a:t>
            </a:r>
          </a:p>
          <a:p>
            <a:pPr marL="357188" indent="-357188">
              <a:buFont typeface="Wingdings" panose="05000000000000000000" pitchFamily="2" charset="2"/>
              <a:buChar char="§"/>
            </a:pPr>
            <a:r>
              <a:rPr lang="da-DK" sz="2400" dirty="0">
                <a:solidFill>
                  <a:schemeClr val="tx1"/>
                </a:solidFill>
              </a:rPr>
              <a:t>Distraktion</a:t>
            </a:r>
          </a:p>
          <a:p>
            <a:pPr marL="649796" lvl="1" indent="-357188">
              <a:buFont typeface="Wingdings" panose="05000000000000000000" pitchFamily="2" charset="2"/>
              <a:buChar char="§"/>
            </a:pPr>
            <a:r>
              <a:rPr lang="da-DK" sz="2200" dirty="0">
                <a:solidFill>
                  <a:schemeClr val="tx1"/>
                </a:solidFill>
              </a:rPr>
              <a:t>Forskellige typer af distraktion</a:t>
            </a:r>
          </a:p>
          <a:p>
            <a:pPr marL="649796" lvl="1" indent="-357188">
              <a:buFont typeface="Wingdings" panose="05000000000000000000" pitchFamily="2" charset="2"/>
              <a:buChar char="§"/>
            </a:pPr>
            <a:r>
              <a:rPr lang="da-DK" sz="2200" dirty="0">
                <a:solidFill>
                  <a:schemeClr val="tx1"/>
                </a:solidFill>
              </a:rPr>
              <a:t>Hvornår er distraktion farligst</a:t>
            </a:r>
          </a:p>
          <a:p>
            <a:pPr marL="357188" indent="-357188">
              <a:buFont typeface="Wingdings" panose="05000000000000000000" pitchFamily="2" charset="2"/>
              <a:buChar char="§"/>
            </a:pPr>
            <a:r>
              <a:rPr lang="da-DK" sz="2400" dirty="0">
                <a:solidFill>
                  <a:schemeClr val="tx1"/>
                </a:solidFill>
              </a:rPr>
              <a:t>Egne erfaringer </a:t>
            </a:r>
          </a:p>
          <a:p>
            <a:pPr marL="357188" indent="-357188">
              <a:buFont typeface="Wingdings" panose="05000000000000000000" pitchFamily="2" charset="2"/>
              <a:buChar char="§"/>
            </a:pPr>
            <a:r>
              <a:rPr lang="da-DK" sz="2400" dirty="0">
                <a:solidFill>
                  <a:schemeClr val="tx1"/>
                </a:solidFill>
              </a:rPr>
              <a:t>Kursisternes erfaringer</a:t>
            </a:r>
          </a:p>
        </p:txBody>
      </p:sp>
    </p:spTree>
    <p:extLst>
      <p:ext uri="{BB962C8B-B14F-4D97-AF65-F5344CB8AC3E}">
        <p14:creationId xmlns:p14="http://schemas.microsoft.com/office/powerpoint/2010/main" val="797441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Autofit/>
          </a:bodyPr>
          <a:lstStyle/>
          <a:p>
            <a:br>
              <a:rPr lang="da-DK" dirty="0">
                <a:solidFill>
                  <a:schemeClr val="tx1"/>
                </a:solidFill>
              </a:rPr>
            </a:br>
            <a:r>
              <a:rPr lang="da-DK" b="1" dirty="0">
                <a:solidFill>
                  <a:srgbClr val="BD582C"/>
                </a:solidFill>
                <a:latin typeface="Arial Nova" panose="020B0504020202020204" pitchFamily="34" charset="0"/>
              </a:rPr>
              <a:t>Identificere farlige situationer </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Identificere farlige situationer og fortolke dem korrekt.</a:t>
            </a:r>
          </a:p>
          <a:p>
            <a:pPr marL="357188" indent="-357188">
              <a:buFont typeface="Wingdings" panose="05000000000000000000" pitchFamily="2" charset="2"/>
              <a:buChar char="§"/>
            </a:pPr>
            <a:r>
              <a:rPr lang="da-DK" sz="2400" dirty="0">
                <a:solidFill>
                  <a:schemeClr val="tx1"/>
                </a:solidFill>
              </a:rPr>
              <a:t>I hvilke situationer brænder det som regel på?</a:t>
            </a:r>
          </a:p>
          <a:p>
            <a:pPr marL="357188" indent="-357188">
              <a:buFont typeface="Wingdings" panose="05000000000000000000" pitchFamily="2" charset="2"/>
              <a:buChar char="§"/>
            </a:pPr>
            <a:r>
              <a:rPr lang="da-DK" sz="2400" dirty="0">
                <a:solidFill>
                  <a:schemeClr val="tx1"/>
                </a:solidFill>
              </a:rPr>
              <a:t>For lidt og for meget (opmærksomhed)</a:t>
            </a:r>
          </a:p>
          <a:p>
            <a:pPr marL="357188" indent="-357188">
              <a:buFont typeface="Wingdings" panose="05000000000000000000" pitchFamily="2" charset="2"/>
              <a:buChar char="§"/>
            </a:pPr>
            <a:r>
              <a:rPr lang="da-DK" sz="2400" dirty="0">
                <a:solidFill>
                  <a:schemeClr val="tx1"/>
                </a:solidFill>
              </a:rPr>
              <a:t>Brug dit udsyn.</a:t>
            </a:r>
          </a:p>
          <a:p>
            <a:pPr marL="357188" indent="-357188">
              <a:buFont typeface="Wingdings" panose="05000000000000000000" pitchFamily="2" charset="2"/>
              <a:buChar char="§"/>
            </a:pPr>
            <a:endParaRPr lang="da-DK" sz="2400" dirty="0">
              <a:solidFill>
                <a:schemeClr val="tx1"/>
              </a:solidFill>
            </a:endParaRPr>
          </a:p>
          <a:p>
            <a:pPr marL="0" indent="0">
              <a:buNone/>
            </a:pPr>
            <a:r>
              <a:rPr lang="da-DK" sz="2400" dirty="0">
                <a:solidFill>
                  <a:schemeClr val="tx1"/>
                </a:solidFill>
              </a:rPr>
              <a:t>Opgave:</a:t>
            </a:r>
          </a:p>
          <a:p>
            <a:pPr marL="357188" indent="-357188">
              <a:buFont typeface="Wingdings" panose="05000000000000000000" pitchFamily="2" charset="2"/>
              <a:buChar char="§"/>
            </a:pPr>
            <a:r>
              <a:rPr lang="da-DK" sz="2400" dirty="0">
                <a:solidFill>
                  <a:schemeClr val="tx1"/>
                </a:solidFill>
              </a:rPr>
              <a:t>I hvilke situationer sker ulykkerne? </a:t>
            </a:r>
          </a:p>
          <a:p>
            <a:pPr marL="649796" lvl="1" indent="-357188">
              <a:buFont typeface="Wingdings" panose="05000000000000000000" pitchFamily="2" charset="2"/>
              <a:buChar char="§"/>
            </a:pPr>
            <a:r>
              <a:rPr lang="da-DK" sz="2200" dirty="0">
                <a:solidFill>
                  <a:schemeClr val="tx1"/>
                </a:solidFill>
              </a:rPr>
              <a:t>Giv dit bud på de 4 færdselssituationer, hvor der sker flest ulykker.</a:t>
            </a:r>
          </a:p>
        </p:txBody>
      </p:sp>
    </p:spTree>
    <p:extLst>
      <p:ext uri="{BB962C8B-B14F-4D97-AF65-F5344CB8AC3E}">
        <p14:creationId xmlns:p14="http://schemas.microsoft.com/office/powerpoint/2010/main" val="3002716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2">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4">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Pladsholder til indhold 6">
            <a:extLst>
              <a:ext uri="{FF2B5EF4-FFF2-40B4-BE49-F238E27FC236}">
                <a16:creationId xmlns:a16="http://schemas.microsoft.com/office/drawing/2014/main" id="{857D5240-9B0E-46DF-A48F-6A390467056B}"/>
              </a:ext>
            </a:extLst>
          </p:cNvPr>
          <p:cNvSpPr>
            <a:spLocks noGrp="1"/>
          </p:cNvSpPr>
          <p:nvPr>
            <p:ph idx="1"/>
          </p:nvPr>
        </p:nvSpPr>
        <p:spPr/>
        <p:txBody>
          <a:bodyPr/>
          <a:lstStyle/>
          <a:p>
            <a:endParaRPr lang="da-DK"/>
          </a:p>
        </p:txBody>
      </p:sp>
      <p:pic>
        <p:nvPicPr>
          <p:cNvPr id="8" name="Billede 7">
            <a:extLst>
              <a:ext uri="{FF2B5EF4-FFF2-40B4-BE49-F238E27FC236}">
                <a16:creationId xmlns:a16="http://schemas.microsoft.com/office/drawing/2014/main" id="{F8261619-F53B-45B9-BF89-825C1EAD5B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332895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fontScale="90000"/>
          </a:bodyPr>
          <a:lstStyle/>
          <a:p>
            <a:br>
              <a:rPr lang="da-DK" dirty="0">
                <a:solidFill>
                  <a:schemeClr val="tx1"/>
                </a:solidFill>
              </a:rPr>
            </a:br>
            <a:r>
              <a:rPr lang="da-DK" b="1" dirty="0">
                <a:solidFill>
                  <a:srgbClr val="BD582C"/>
                </a:solidFill>
                <a:latin typeface="Arial Nova" panose="020B0504020202020204" pitchFamily="34" charset="0"/>
              </a:rPr>
              <a:t>Identificere farlige situationer (steder) </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Identificere farlige situationer og fortolke dem korrekt.</a:t>
            </a:r>
          </a:p>
          <a:p>
            <a:pPr marL="357188" indent="-357188">
              <a:buFont typeface="Wingdings" panose="05000000000000000000" pitchFamily="2" charset="2"/>
              <a:buChar char="§"/>
            </a:pPr>
            <a:r>
              <a:rPr lang="da-DK" sz="2400" u="sng" dirty="0">
                <a:solidFill>
                  <a:schemeClr val="tx1"/>
                </a:solidFill>
              </a:rPr>
              <a:t>Hvor</a:t>
            </a:r>
            <a:r>
              <a:rPr lang="da-DK" sz="2400" dirty="0">
                <a:solidFill>
                  <a:schemeClr val="tx1"/>
                </a:solidFill>
              </a:rPr>
              <a:t> brænder det som regel på?</a:t>
            </a:r>
          </a:p>
          <a:p>
            <a:pPr marL="357188" indent="-357188">
              <a:buFont typeface="Wingdings" panose="05000000000000000000" pitchFamily="2" charset="2"/>
              <a:buChar char="§"/>
            </a:pPr>
            <a:r>
              <a:rPr lang="da-DK" sz="2400" dirty="0">
                <a:solidFill>
                  <a:schemeClr val="tx1"/>
                </a:solidFill>
              </a:rPr>
              <a:t>Hvor sker ulykkerne (fx kryds, sving)</a:t>
            </a:r>
          </a:p>
          <a:p>
            <a:pPr marL="649796" lvl="1" indent="-357188">
              <a:buFont typeface="Wingdings" panose="05000000000000000000" pitchFamily="2" charset="2"/>
              <a:buChar char="§"/>
            </a:pPr>
            <a:r>
              <a:rPr lang="da-DK" sz="2200" dirty="0">
                <a:solidFill>
                  <a:schemeClr val="tx1"/>
                </a:solidFill>
              </a:rPr>
              <a:t>Giv et bud på de 6 steder der sker flest ulykker i kronologisk rækkefølge.</a:t>
            </a:r>
          </a:p>
        </p:txBody>
      </p:sp>
      <p:pic>
        <p:nvPicPr>
          <p:cNvPr id="4" name="Billede 3">
            <a:extLst>
              <a:ext uri="{FF2B5EF4-FFF2-40B4-BE49-F238E27FC236}">
                <a16:creationId xmlns:a16="http://schemas.microsoft.com/office/drawing/2014/main" id="{97990B76-BB46-4D18-BE3B-497EF9781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1783" y="1773405"/>
            <a:ext cx="9621304" cy="4407873"/>
          </a:xfrm>
          <a:prstGeom prst="rect">
            <a:avLst/>
          </a:prstGeom>
        </p:spPr>
      </p:pic>
    </p:spTree>
    <p:extLst>
      <p:ext uri="{BB962C8B-B14F-4D97-AF65-F5344CB8AC3E}">
        <p14:creationId xmlns:p14="http://schemas.microsoft.com/office/powerpoint/2010/main" val="4063167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492370" y="516835"/>
            <a:ext cx="3084844" cy="2103875"/>
          </a:xfrm>
        </p:spPr>
        <p:txBody>
          <a:bodyPr>
            <a:normAutofit/>
          </a:bodyPr>
          <a:lstStyle/>
          <a:p>
            <a:r>
              <a:rPr lang="da-DK" sz="3600" b="1">
                <a:solidFill>
                  <a:srgbClr val="FFFFFF"/>
                </a:solidFill>
                <a:latin typeface="Arial Nova" panose="020B0504020202020204" pitchFamily="34" charset="0"/>
              </a:rPr>
              <a:t>De farlige steder</a:t>
            </a: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492371" y="2653800"/>
            <a:ext cx="3084844" cy="3335519"/>
          </a:xfrm>
        </p:spPr>
        <p:txBody>
          <a:bodyPr>
            <a:normAutofit/>
          </a:bodyPr>
          <a:lstStyle/>
          <a:p>
            <a:pPr marL="0" indent="0">
              <a:buNone/>
            </a:pPr>
            <a:endParaRPr lang="da-DK" sz="1500" b="1">
              <a:solidFill>
                <a:srgbClr val="FFFFFF"/>
              </a:solidFill>
            </a:endParaRPr>
          </a:p>
          <a:p>
            <a:pPr marL="357188" indent="-357188">
              <a:buFont typeface="Wingdings" panose="05000000000000000000" pitchFamily="2" charset="2"/>
              <a:buChar char="§"/>
            </a:pPr>
            <a:endParaRPr lang="da-DK" sz="1500">
              <a:solidFill>
                <a:srgbClr val="FFFFFF"/>
              </a:solidFill>
            </a:endParaRPr>
          </a:p>
        </p:txBody>
      </p:sp>
      <p:pic>
        <p:nvPicPr>
          <p:cNvPr id="4" name="Billede 3">
            <a:extLst>
              <a:ext uri="{FF2B5EF4-FFF2-40B4-BE49-F238E27FC236}">
                <a16:creationId xmlns:a16="http://schemas.microsoft.com/office/drawing/2014/main" id="{0C93389B-51D4-491D-A298-0E663D0A28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4078" y="1196248"/>
            <a:ext cx="8133885" cy="4290152"/>
          </a:xfrm>
          <a:prstGeom prst="rect">
            <a:avLst/>
          </a:prstGeom>
        </p:spPr>
      </p:pic>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070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Tilpasse sig farlige situationer </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1802668"/>
            <a:ext cx="10065774" cy="4275908"/>
          </a:xfrm>
          <a:effectLst/>
        </p:spPr>
        <p:txBody>
          <a:bodyPr anchor="t">
            <a:noAutofit/>
          </a:bodyPr>
          <a:lstStyle/>
          <a:p>
            <a:pPr marL="0" indent="0">
              <a:buNone/>
            </a:pPr>
            <a:r>
              <a:rPr lang="da-DK" sz="2400" b="1" dirty="0">
                <a:solidFill>
                  <a:schemeClr val="tx1"/>
                </a:solidFill>
              </a:rPr>
              <a:t>Tilpasse sig farlige situationer og kunne håndtere afledt stress, især med hensyn til sårbare trafikanter</a:t>
            </a:r>
          </a:p>
          <a:p>
            <a:pPr marL="357188" indent="-357188">
              <a:buFont typeface="Wingdings" panose="05000000000000000000" pitchFamily="2" charset="2"/>
              <a:buChar char="§"/>
            </a:pPr>
            <a:r>
              <a:rPr lang="da-DK" sz="2400" dirty="0">
                <a:solidFill>
                  <a:schemeClr val="tx1"/>
                </a:solidFill>
              </a:rPr>
              <a:t>Køreevne i kompliceret trafik</a:t>
            </a:r>
          </a:p>
          <a:p>
            <a:pPr marL="649796" lvl="1" indent="-357188">
              <a:buFont typeface="Wingdings" panose="05000000000000000000" pitchFamily="2" charset="2"/>
              <a:buChar char="§"/>
            </a:pPr>
            <a:r>
              <a:rPr lang="da-DK" sz="2200" dirty="0">
                <a:solidFill>
                  <a:schemeClr val="tx1"/>
                </a:solidFill>
              </a:rPr>
              <a:t>Udsyn, fx ved højresving</a:t>
            </a:r>
          </a:p>
          <a:p>
            <a:pPr marL="649796" lvl="1" indent="-357188">
              <a:buFont typeface="Wingdings" panose="05000000000000000000" pitchFamily="2" charset="2"/>
              <a:buChar char="§"/>
            </a:pPr>
            <a:r>
              <a:rPr lang="da-DK" sz="2200" dirty="0">
                <a:solidFill>
                  <a:schemeClr val="tx1"/>
                </a:solidFill>
              </a:rPr>
              <a:t>Tid, du bremser den øvrige trafik</a:t>
            </a:r>
          </a:p>
          <a:p>
            <a:pPr marL="649796" lvl="1" indent="-357188">
              <a:buFont typeface="Wingdings" panose="05000000000000000000" pitchFamily="2" charset="2"/>
              <a:buChar char="§"/>
            </a:pPr>
            <a:r>
              <a:rPr lang="da-DK" sz="2200" dirty="0">
                <a:solidFill>
                  <a:schemeClr val="tx1"/>
                </a:solidFill>
              </a:rPr>
              <a:t>Cyklister/fodgængere og regler</a:t>
            </a:r>
          </a:p>
          <a:p>
            <a:pPr marL="357188" indent="-357188">
              <a:buFont typeface="Wingdings" panose="05000000000000000000" pitchFamily="2" charset="2"/>
              <a:buChar char="§"/>
            </a:pPr>
            <a:r>
              <a:rPr lang="da-DK" sz="2400" dirty="0">
                <a:solidFill>
                  <a:schemeClr val="tx1"/>
                </a:solidFill>
              </a:rPr>
              <a:t>Orienteringsstop</a:t>
            </a:r>
          </a:p>
          <a:p>
            <a:pPr marL="649796" lvl="1" indent="-357188">
              <a:buFont typeface="Wingdings" panose="05000000000000000000" pitchFamily="2" charset="2"/>
              <a:buChar char="§"/>
            </a:pPr>
            <a:r>
              <a:rPr lang="da-DK" sz="2200" dirty="0">
                <a:solidFill>
                  <a:schemeClr val="tx1"/>
                </a:solidFill>
              </a:rPr>
              <a:t>En Klovborg tager den tid..</a:t>
            </a:r>
          </a:p>
          <a:p>
            <a:pPr marL="649796" lvl="1" indent="-357188">
              <a:buFont typeface="Wingdings" panose="05000000000000000000" pitchFamily="2" charset="2"/>
              <a:buChar char="§"/>
            </a:pPr>
            <a:r>
              <a:rPr lang="da-DK" sz="2200" dirty="0">
                <a:solidFill>
                  <a:schemeClr val="tx1"/>
                </a:solidFill>
              </a:rPr>
              <a:t>Hensyn/sikkerhed over tid</a:t>
            </a:r>
          </a:p>
          <a:p>
            <a:pPr marL="357188" indent="-357188">
              <a:buFont typeface="Wingdings" panose="05000000000000000000" pitchFamily="2" charset="2"/>
              <a:buChar char="§"/>
            </a:pPr>
            <a:r>
              <a:rPr lang="da-DK" sz="2400" dirty="0">
                <a:solidFill>
                  <a:schemeClr val="tx1"/>
                </a:solidFill>
              </a:rPr>
              <a:t>Stress/</a:t>
            </a:r>
            <a:r>
              <a:rPr lang="da-DK" sz="2400" dirty="0" err="1">
                <a:solidFill>
                  <a:schemeClr val="tx1"/>
                </a:solidFill>
              </a:rPr>
              <a:t>vejvrede</a:t>
            </a:r>
            <a:endParaRPr lang="da-DK" sz="2400" dirty="0">
              <a:solidFill>
                <a:schemeClr val="tx1"/>
              </a:solidFill>
            </a:endParaRPr>
          </a:p>
          <a:p>
            <a:pPr marL="649796" lvl="1" indent="-357188">
              <a:buFont typeface="Wingdings" panose="05000000000000000000" pitchFamily="2" charset="2"/>
              <a:buChar char="§"/>
            </a:pPr>
            <a:r>
              <a:rPr lang="da-DK" sz="2200" dirty="0">
                <a:solidFill>
                  <a:schemeClr val="tx1"/>
                </a:solidFill>
              </a:rPr>
              <a:t>Diskussion i plenum</a:t>
            </a:r>
          </a:p>
        </p:txBody>
      </p:sp>
    </p:spTree>
    <p:extLst>
      <p:ext uri="{BB962C8B-B14F-4D97-AF65-F5344CB8AC3E}">
        <p14:creationId xmlns:p14="http://schemas.microsoft.com/office/powerpoint/2010/main" val="2284475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Vælg rigtigt</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Vælge handlinger, der øger sikkerhedsmargen så sammenstød kan undgås, i potentielt farlige situationer.</a:t>
            </a:r>
          </a:p>
          <a:p>
            <a:pPr marL="357188" indent="-357188">
              <a:buFont typeface="Wingdings" panose="05000000000000000000" pitchFamily="2" charset="2"/>
              <a:buChar char="§"/>
            </a:pPr>
            <a:r>
              <a:rPr lang="da-DK" sz="2400" dirty="0">
                <a:solidFill>
                  <a:schemeClr val="tx1"/>
                </a:solidFill>
              </a:rPr>
              <a:t>Undgå aktiviteter, der handler om andet end kørslen</a:t>
            </a:r>
          </a:p>
          <a:p>
            <a:pPr marL="357188" indent="-357188">
              <a:buFont typeface="Wingdings" panose="05000000000000000000" pitchFamily="2" charset="2"/>
              <a:buChar char="§"/>
            </a:pPr>
            <a:r>
              <a:rPr lang="da-DK" sz="2400" dirty="0">
                <a:solidFill>
                  <a:schemeClr val="tx1"/>
                </a:solidFill>
              </a:rPr>
              <a:t>Undgå at bruge pc, mobil eller GPS, især i kompliceret trafik</a:t>
            </a:r>
          </a:p>
          <a:p>
            <a:pPr marL="357188" indent="-357188">
              <a:buFont typeface="Wingdings" panose="05000000000000000000" pitchFamily="2" charset="2"/>
              <a:buChar char="§"/>
            </a:pPr>
            <a:r>
              <a:rPr lang="da-DK" sz="2400" dirty="0">
                <a:solidFill>
                  <a:schemeClr val="tx1"/>
                </a:solidFill>
              </a:rPr>
              <a:t>Klargør turen</a:t>
            </a:r>
          </a:p>
          <a:p>
            <a:pPr marL="649796" lvl="1" indent="-357188">
              <a:buFont typeface="Wingdings" panose="05000000000000000000" pitchFamily="2" charset="2"/>
              <a:buChar char="§"/>
            </a:pPr>
            <a:r>
              <a:rPr lang="da-DK" sz="2200" dirty="0">
                <a:solidFill>
                  <a:schemeClr val="tx1"/>
                </a:solidFill>
              </a:rPr>
              <a:t>Sæt nem mad frem, så den er til at nå</a:t>
            </a:r>
          </a:p>
          <a:p>
            <a:pPr marL="649796" lvl="1" indent="-357188">
              <a:buFont typeface="Wingdings" panose="05000000000000000000" pitchFamily="2" charset="2"/>
              <a:buChar char="§"/>
            </a:pPr>
            <a:r>
              <a:rPr lang="da-DK" sz="2200" dirty="0">
                <a:solidFill>
                  <a:schemeClr val="tx1"/>
                </a:solidFill>
              </a:rPr>
              <a:t>Undgå vanskelig mad og drikke</a:t>
            </a:r>
          </a:p>
          <a:p>
            <a:pPr marL="357188" indent="-357188">
              <a:buFont typeface="Wingdings" panose="05000000000000000000" pitchFamily="2" charset="2"/>
              <a:buChar char="§"/>
            </a:pPr>
            <a:r>
              <a:rPr lang="da-DK" sz="2400" dirty="0">
                <a:solidFill>
                  <a:schemeClr val="tx1"/>
                </a:solidFill>
              </a:rPr>
              <a:t>Hold afstand</a:t>
            </a:r>
          </a:p>
          <a:p>
            <a:pPr marL="357188" indent="-357188">
              <a:buFont typeface="Wingdings" panose="05000000000000000000" pitchFamily="2" charset="2"/>
              <a:buChar char="§"/>
            </a:pPr>
            <a:r>
              <a:rPr lang="da-DK" sz="2400" dirty="0">
                <a:solidFill>
                  <a:schemeClr val="tx1"/>
                </a:solidFill>
              </a:rPr>
              <a:t>Se langt frem..</a:t>
            </a:r>
          </a:p>
        </p:txBody>
      </p:sp>
    </p:spTree>
    <p:extLst>
      <p:ext uri="{BB962C8B-B14F-4D97-AF65-F5344CB8AC3E}">
        <p14:creationId xmlns:p14="http://schemas.microsoft.com/office/powerpoint/2010/main" val="2026928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492370" y="516835"/>
            <a:ext cx="3084844" cy="2103875"/>
          </a:xfrm>
        </p:spPr>
        <p:txBody>
          <a:bodyPr>
            <a:normAutofit/>
          </a:bodyPr>
          <a:lstStyle/>
          <a:p>
            <a:r>
              <a:rPr lang="da-DK" sz="3600" b="1">
                <a:solidFill>
                  <a:srgbClr val="FFFFFF"/>
                </a:solidFill>
                <a:latin typeface="Arial Nova" panose="020B0504020202020204" pitchFamily="34" charset="0"/>
              </a:rPr>
              <a:t>Kommentarer &amp; spørgsmål</a:t>
            </a: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492371" y="2653800"/>
            <a:ext cx="3084844" cy="3335519"/>
          </a:xfrm>
        </p:spPr>
        <p:txBody>
          <a:bodyPr>
            <a:normAutofit/>
          </a:bodyPr>
          <a:lstStyle/>
          <a:p>
            <a:pPr marL="0" indent="0">
              <a:buNone/>
            </a:pPr>
            <a:endParaRPr lang="da-DK" sz="1500" b="1">
              <a:solidFill>
                <a:srgbClr val="FFFFFF"/>
              </a:solidFill>
            </a:endParaRPr>
          </a:p>
          <a:p>
            <a:pPr marL="357188" indent="-357188">
              <a:buFont typeface="Wingdings" panose="05000000000000000000" pitchFamily="2" charset="2"/>
              <a:buChar char="§"/>
            </a:pPr>
            <a:endParaRPr lang="da-DK" sz="1500">
              <a:solidFill>
                <a:srgbClr val="FFFFFF"/>
              </a:solidFill>
            </a:endParaRPr>
          </a:p>
        </p:txBody>
      </p:sp>
      <p:sp>
        <p:nvSpPr>
          <p:cNvPr id="1030" name="Rectangle 7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Spørgsmålstegn Spørgsmål Hjælp - Gratis billeder på Pixabay">
            <a:extLst>
              <a:ext uri="{FF2B5EF4-FFF2-40B4-BE49-F238E27FC236}">
                <a16:creationId xmlns:a16="http://schemas.microsoft.com/office/drawing/2014/main" id="{DDB2299C-2609-4497-9B2D-BE66EEF9E7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52138"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7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Fantasikompetence</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17980"/>
            <a:ext cx="10065774" cy="4508938"/>
          </a:xfrm>
          <a:effectLst/>
        </p:spPr>
        <p:txBody>
          <a:bodyPr anchor="t">
            <a:normAutofit lnSpcReduction="10000"/>
          </a:bodyPr>
          <a:lstStyle/>
          <a:p>
            <a:pPr marL="0" indent="0">
              <a:buNone/>
            </a:pPr>
            <a:r>
              <a:rPr lang="da-DK" dirty="0"/>
              <a:t>En bilist kører for eksempel frem mod et stort lysreguleret kryds i vognbanen længst til højre. Der er fri bane.</a:t>
            </a:r>
          </a:p>
          <a:p>
            <a:r>
              <a:rPr lang="da-DK" dirty="0"/>
              <a:t>I de to vognbaner til venstre for ham holder nogle varebiler og et par lastbiler.</a:t>
            </a:r>
          </a:p>
          <a:p>
            <a:r>
              <a:rPr lang="da-DK" dirty="0"/>
              <a:t>Selv om der er grønt lys holder bilerne stille. Bilisten tænker ikke over, hvorfor mon bilisterne holder stille, selv om der er grønt lys, men han fortsætter frem i krydset med uformindsket hastighed.</a:t>
            </a:r>
          </a:p>
          <a:p>
            <a:r>
              <a:rPr lang="da-DK" dirty="0"/>
              <a:t>Ude i krydset påkører han et udrykningskøretøj, der fra venstre side er på vej over krydset for rødt lys. Det var altså på grund af udrykningskøretøjet, at de øvrige bilister holdt stille.</a:t>
            </a:r>
          </a:p>
          <a:p>
            <a:r>
              <a:rPr lang="da-DK" dirty="0"/>
              <a:t>Bilisten føler ikke, at han kan bebrejdes. Han havde hverken set eller hørt udrykningskøretøjet, der var skjult i de blinde vinkler bag lastbilerne og varebilerne.</a:t>
            </a:r>
          </a:p>
          <a:p>
            <a:r>
              <a:rPr lang="da-DK" dirty="0"/>
              <a:t>Hvis bilisten havde besiddet en god ”fantasikompetence” ville han have tænkt: ”gad vide hvorfor mon alle holder stille før krydset, selv om der er grønt lys. Der er nok noget galt, så jeg må hellere køre forsigtigt”</a:t>
            </a:r>
          </a:p>
          <a:p>
            <a:pPr marL="357188" indent="-357188">
              <a:buFont typeface="Wingdings" panose="05000000000000000000" pitchFamily="2" charset="2"/>
              <a:buChar char="§"/>
            </a:pPr>
            <a:endParaRPr lang="da-DK" sz="2400" dirty="0">
              <a:solidFill>
                <a:schemeClr val="tx1"/>
              </a:solidFill>
            </a:endParaRPr>
          </a:p>
        </p:txBody>
      </p:sp>
      <p:sp>
        <p:nvSpPr>
          <p:cNvPr id="4" name="Handlingsknap: gå til startside 3">
            <a:hlinkClick r:id="rId2" action="ppaction://hlinksldjump" highlightClick="1"/>
            <a:extLst>
              <a:ext uri="{FF2B5EF4-FFF2-40B4-BE49-F238E27FC236}">
                <a16:creationId xmlns:a16="http://schemas.microsoft.com/office/drawing/2014/main" id="{4E94BF80-F15E-4AD8-ABE6-8D2F4B14488D}"/>
              </a:ext>
            </a:extLst>
          </p:cNvPr>
          <p:cNvSpPr/>
          <p:nvPr/>
        </p:nvSpPr>
        <p:spPr>
          <a:xfrm>
            <a:off x="433926" y="5667778"/>
            <a:ext cx="400595" cy="34834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986438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sz="4000" b="1" dirty="0">
                <a:solidFill>
                  <a:srgbClr val="BD582C"/>
                </a:solidFill>
                <a:latin typeface="Arial Nova" panose="020B0504020202020204" pitchFamily="34" charset="0"/>
              </a:rPr>
              <a:t>Til underviseren -</a:t>
            </a:r>
            <a:r>
              <a:rPr lang="da-DK" b="1" dirty="0">
                <a:solidFill>
                  <a:srgbClr val="BD582C"/>
                </a:solidFill>
                <a:latin typeface="Arial Nova" panose="020B0504020202020204" pitchFamily="34" charset="0"/>
              </a:rPr>
              <a:t> </a:t>
            </a:r>
            <a:r>
              <a:rPr lang="da-DK" b="1" dirty="0">
                <a:solidFill>
                  <a:srgbClr val="FF0000"/>
                </a:solidFill>
                <a:latin typeface="Arial Nova" panose="020B0504020202020204" pitchFamily="34" charset="0"/>
              </a:rPr>
              <a:t>Materialer</a:t>
            </a:r>
            <a:endParaRPr lang="da-DK" sz="4800" b="1" dirty="0">
              <a:solidFill>
                <a:srgbClr val="FF0000"/>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357188" indent="-357188">
              <a:buFont typeface="Wingdings" panose="05000000000000000000" pitchFamily="2" charset="2"/>
              <a:buChar char="§"/>
            </a:pPr>
            <a:r>
              <a:rPr lang="da-DK" sz="2400" dirty="0">
                <a:solidFill>
                  <a:schemeClr val="tx1"/>
                </a:solidFill>
              </a:rPr>
              <a:t>Opmærksomhed, distraktion og trafiksikkerhed, vejledning til læreren</a:t>
            </a:r>
          </a:p>
          <a:p>
            <a:pPr marL="357188" indent="-357188">
              <a:buFont typeface="Wingdings" panose="05000000000000000000" pitchFamily="2" charset="2"/>
              <a:buChar char="§"/>
            </a:pPr>
            <a:r>
              <a:rPr lang="da-DK" sz="2400" dirty="0">
                <a:solidFill>
                  <a:schemeClr val="tx1"/>
                </a:solidFill>
              </a:rPr>
              <a:t>Godstransport med lastbil / Personbefordring med bus</a:t>
            </a:r>
          </a:p>
          <a:p>
            <a:pPr marL="649796" lvl="1" indent="-357188">
              <a:buFont typeface="Wingdings" panose="05000000000000000000" pitchFamily="2" charset="2"/>
              <a:buChar char="§"/>
            </a:pPr>
            <a:r>
              <a:rPr lang="da-DK" sz="2200" dirty="0" err="1">
                <a:solidFill>
                  <a:schemeClr val="tx1"/>
                </a:solidFill>
              </a:rPr>
              <a:t>Vejvrede</a:t>
            </a:r>
            <a:r>
              <a:rPr lang="da-DK" sz="2200" dirty="0">
                <a:solidFill>
                  <a:schemeClr val="tx1"/>
                </a:solidFill>
              </a:rPr>
              <a:t>, stress, Opmærksomhed og distraktion</a:t>
            </a:r>
          </a:p>
          <a:p>
            <a:pPr marL="357188" indent="-357188">
              <a:buFont typeface="Wingdings" panose="05000000000000000000" pitchFamily="2" charset="2"/>
              <a:buChar char="§"/>
            </a:pPr>
            <a:r>
              <a:rPr lang="da-DK" sz="2400" dirty="0">
                <a:solidFill>
                  <a:schemeClr val="tx1"/>
                </a:solidFill>
              </a:rPr>
              <a:t>Hvilken finger får du i trafikken (BAU)</a:t>
            </a:r>
          </a:p>
          <a:p>
            <a:pPr marL="649796" lvl="1" indent="-357188">
              <a:buFont typeface="Wingdings" panose="05000000000000000000" pitchFamily="2" charset="2"/>
              <a:buChar char="§"/>
            </a:pPr>
            <a:r>
              <a:rPr lang="da-DK" sz="2200" dirty="0">
                <a:solidFill>
                  <a:schemeClr val="tx1"/>
                </a:solidFill>
              </a:rPr>
              <a:t>Siderne 20, 21 og 31 (gode trafikvaner og test skema)</a:t>
            </a:r>
          </a:p>
          <a:p>
            <a:pPr marL="357188" indent="-357188">
              <a:buFont typeface="Wingdings" panose="05000000000000000000" pitchFamily="2" charset="2"/>
              <a:buChar char="§"/>
            </a:pPr>
            <a:r>
              <a:rPr lang="da-DK" sz="2400" dirty="0">
                <a:solidFill>
                  <a:schemeClr val="tx1"/>
                </a:solidFill>
              </a:rPr>
              <a:t>Risikovurdering (BAU)</a:t>
            </a:r>
          </a:p>
          <a:p>
            <a:pPr marL="649796" lvl="1" indent="-357188">
              <a:buFont typeface="Wingdings" panose="05000000000000000000" pitchFamily="2" charset="2"/>
              <a:buChar char="§"/>
            </a:pPr>
            <a:r>
              <a:rPr lang="da-DK" sz="2200" dirty="0">
                <a:solidFill>
                  <a:schemeClr val="tx1"/>
                </a:solidFill>
              </a:rPr>
              <a:t>Side 3 og 4 (menneske typer)</a:t>
            </a:r>
          </a:p>
          <a:p>
            <a:pPr marL="357188" indent="-357188">
              <a:buFont typeface="Wingdings" panose="05000000000000000000" pitchFamily="2" charset="2"/>
              <a:buChar char="§"/>
            </a:pPr>
            <a:r>
              <a:rPr lang="da-DK" sz="2400" dirty="0">
                <a:solidFill>
                  <a:schemeClr val="tx1"/>
                </a:solidFill>
              </a:rPr>
              <a:t>Sikkerhed på turen (BAU)</a:t>
            </a:r>
          </a:p>
          <a:p>
            <a:pPr marL="649796" lvl="1" indent="-357188">
              <a:buFont typeface="Wingdings" panose="05000000000000000000" pitchFamily="2" charset="2"/>
              <a:buChar char="§"/>
            </a:pPr>
            <a:r>
              <a:rPr lang="da-DK" sz="2200" dirty="0">
                <a:solidFill>
                  <a:schemeClr val="tx1"/>
                </a:solidFill>
              </a:rPr>
              <a:t>Siderne 2 – 6 (risikovurdering)</a:t>
            </a:r>
          </a:p>
        </p:txBody>
      </p:sp>
      <p:pic>
        <p:nvPicPr>
          <p:cNvPr id="7" name="Billede 6">
            <a:extLst>
              <a:ext uri="{FF2B5EF4-FFF2-40B4-BE49-F238E27FC236}">
                <a16:creationId xmlns:a16="http://schemas.microsoft.com/office/drawing/2014/main" id="{0232786B-0EB9-4C1C-B6FA-8764A84CF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9024" y="-141177"/>
            <a:ext cx="2077060" cy="2816352"/>
          </a:xfrm>
          <a:prstGeom prst="rect">
            <a:avLst/>
          </a:prstGeom>
        </p:spPr>
      </p:pic>
      <p:pic>
        <p:nvPicPr>
          <p:cNvPr id="4" name="Billede 3">
            <a:extLst>
              <a:ext uri="{FF2B5EF4-FFF2-40B4-BE49-F238E27FC236}">
                <a16:creationId xmlns:a16="http://schemas.microsoft.com/office/drawing/2014/main" id="{620FA303-2873-4396-AE88-87EC08893D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18891">
            <a:off x="10667138" y="1823064"/>
            <a:ext cx="1848820" cy="2512047"/>
          </a:xfrm>
          <a:prstGeom prst="rect">
            <a:avLst/>
          </a:prstGeom>
        </p:spPr>
      </p:pic>
      <p:pic>
        <p:nvPicPr>
          <p:cNvPr id="6" name="Billede 5">
            <a:extLst>
              <a:ext uri="{FF2B5EF4-FFF2-40B4-BE49-F238E27FC236}">
                <a16:creationId xmlns:a16="http://schemas.microsoft.com/office/drawing/2014/main" id="{E32464A6-6004-470E-AD3D-48F862B78A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55625">
            <a:off x="10431402" y="3137605"/>
            <a:ext cx="2114621" cy="2370841"/>
          </a:xfrm>
          <a:prstGeom prst="rect">
            <a:avLst/>
          </a:prstGeom>
        </p:spPr>
      </p:pic>
      <p:pic>
        <p:nvPicPr>
          <p:cNvPr id="5" name="Billede 4">
            <a:extLst>
              <a:ext uri="{FF2B5EF4-FFF2-40B4-BE49-F238E27FC236}">
                <a16:creationId xmlns:a16="http://schemas.microsoft.com/office/drawing/2014/main" id="{BFF38B95-3EA8-4F6D-B743-43DFBA552B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54769" y="4841004"/>
            <a:ext cx="1867885" cy="2550962"/>
          </a:xfrm>
          <a:prstGeom prst="rect">
            <a:avLst/>
          </a:prstGeom>
        </p:spPr>
      </p:pic>
    </p:spTree>
    <p:extLst>
      <p:ext uri="{BB962C8B-B14F-4D97-AF65-F5344CB8AC3E}">
        <p14:creationId xmlns:p14="http://schemas.microsoft.com/office/powerpoint/2010/main" val="2729612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fontScale="90000"/>
          </a:bodyPr>
          <a:lstStyle/>
          <a:p>
            <a:r>
              <a:rPr lang="da-DK" b="1" dirty="0">
                <a:solidFill>
                  <a:srgbClr val="BD582C"/>
                </a:solidFill>
                <a:latin typeface="Arial Nova" panose="020B0504020202020204" pitchFamily="34" charset="0"/>
              </a:rPr>
              <a:t>Forudse, vurdere og tilpasse sig risici i trafikken (1.3a)</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3200" b="1" dirty="0">
                <a:solidFill>
                  <a:schemeClr val="tx1"/>
                </a:solidFill>
              </a:rPr>
              <a:t>Mål:</a:t>
            </a:r>
          </a:p>
          <a:p>
            <a:pPr marL="357188" indent="-357188">
              <a:buFont typeface="Wingdings" panose="05000000000000000000" pitchFamily="2" charset="2"/>
              <a:buChar char="§"/>
            </a:pPr>
            <a:r>
              <a:rPr lang="da-DK" sz="2400" dirty="0">
                <a:solidFill>
                  <a:schemeClr val="tx1"/>
                </a:solidFill>
              </a:rPr>
              <a:t>At være klar over og tilpasse sig forskellige vej-, trafik- og vejrforhold, </a:t>
            </a:r>
          </a:p>
          <a:p>
            <a:pPr marL="357188" indent="-357188">
              <a:buFont typeface="Wingdings" panose="05000000000000000000" pitchFamily="2" charset="2"/>
              <a:buChar char="§"/>
            </a:pPr>
            <a:r>
              <a:rPr lang="da-DK" sz="2400" dirty="0">
                <a:solidFill>
                  <a:schemeClr val="tx1"/>
                </a:solidFill>
              </a:rPr>
              <a:t>forudse kommende begivenheder, </a:t>
            </a:r>
          </a:p>
          <a:p>
            <a:pPr marL="357188" indent="-357188">
              <a:buFont typeface="Wingdings" panose="05000000000000000000" pitchFamily="2" charset="2"/>
              <a:buChar char="§"/>
            </a:pPr>
            <a:r>
              <a:rPr lang="da-DK" sz="2400" dirty="0">
                <a:solidFill>
                  <a:schemeClr val="tx1"/>
                </a:solidFill>
              </a:rPr>
              <a:t>forstå, hvordan man skal forberede og planlægge en tur under unormale vejrforhold, at have kendskab til brugen af sikkerhedsudstyr og forstå, når en tur må udsættes eller aflyses på grund af ekstreme vejrforhold, </a:t>
            </a:r>
          </a:p>
          <a:p>
            <a:pPr marL="357188" indent="-357188">
              <a:buFont typeface="Wingdings" panose="05000000000000000000" pitchFamily="2" charset="2"/>
              <a:buChar char="§"/>
            </a:pPr>
            <a:r>
              <a:rPr lang="da-DK" sz="2400" dirty="0">
                <a:solidFill>
                  <a:schemeClr val="tx1"/>
                </a:solidFill>
              </a:rPr>
              <a:t>tilpasse sig trafikrisici, herunder farlig adfærd i trafikken eller distraheret kørsel (gennem anvendelse af elektronisk udstyr, at spise, drikke, osv.), </a:t>
            </a:r>
          </a:p>
        </p:txBody>
      </p:sp>
    </p:spTree>
    <p:extLst>
      <p:ext uri="{BB962C8B-B14F-4D97-AF65-F5344CB8AC3E}">
        <p14:creationId xmlns:p14="http://schemas.microsoft.com/office/powerpoint/2010/main" val="852915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Link til materialer</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Materialer til download via link:</a:t>
            </a:r>
          </a:p>
          <a:p>
            <a:pPr marL="357188" indent="-357188">
              <a:buFont typeface="Wingdings" panose="05000000000000000000" pitchFamily="2" charset="2"/>
              <a:buChar char="§"/>
            </a:pPr>
            <a:r>
              <a:rPr lang="da-DK" sz="2400" dirty="0">
                <a:solidFill>
                  <a:schemeClr val="tx1"/>
                </a:solidFill>
                <a:hlinkClick r:id="rId3"/>
              </a:rPr>
              <a:t>Hvilken finger får du i trafikken </a:t>
            </a:r>
            <a:r>
              <a:rPr lang="da-DK" sz="2400" dirty="0">
                <a:solidFill>
                  <a:schemeClr val="tx1"/>
                </a:solidFill>
              </a:rPr>
              <a:t>(BAU)</a:t>
            </a:r>
          </a:p>
          <a:p>
            <a:pPr marL="357188" indent="-357188">
              <a:buFont typeface="Wingdings" panose="05000000000000000000" pitchFamily="2" charset="2"/>
              <a:buChar char="§"/>
            </a:pPr>
            <a:r>
              <a:rPr lang="da-DK" sz="2400" dirty="0">
                <a:solidFill>
                  <a:schemeClr val="tx1"/>
                </a:solidFill>
                <a:hlinkClick r:id="rId4"/>
              </a:rPr>
              <a:t>Risikovurdering</a:t>
            </a:r>
            <a:r>
              <a:rPr lang="da-DK" sz="2400" dirty="0">
                <a:solidFill>
                  <a:schemeClr val="tx1"/>
                </a:solidFill>
              </a:rPr>
              <a:t> (BAU)</a:t>
            </a:r>
          </a:p>
          <a:p>
            <a:pPr marL="357188" indent="-357188">
              <a:buFont typeface="Wingdings" panose="05000000000000000000" pitchFamily="2" charset="2"/>
              <a:buChar char="§"/>
            </a:pPr>
            <a:r>
              <a:rPr lang="da-DK" sz="2400" dirty="0">
                <a:solidFill>
                  <a:schemeClr val="tx1"/>
                </a:solidFill>
                <a:hlinkClick r:id="rId5"/>
              </a:rPr>
              <a:t>Sikkerhed på turen </a:t>
            </a:r>
            <a:r>
              <a:rPr lang="da-DK" sz="2400" dirty="0">
                <a:solidFill>
                  <a:schemeClr val="tx1"/>
                </a:solidFill>
              </a:rPr>
              <a:t>(BAU)</a:t>
            </a:r>
          </a:p>
          <a:p>
            <a:pPr marL="357188" indent="-357188">
              <a:buFont typeface="Wingdings" panose="05000000000000000000" pitchFamily="2" charset="2"/>
              <a:buChar char="§"/>
            </a:pPr>
            <a:r>
              <a:rPr lang="da-DK" sz="2400" dirty="0">
                <a:solidFill>
                  <a:schemeClr val="tx1"/>
                </a:solidFill>
                <a:hlinkClick r:id="rId6"/>
              </a:rPr>
              <a:t>Trafikulykker for året 2018 </a:t>
            </a:r>
            <a:r>
              <a:rPr lang="da-DK" sz="2400" dirty="0">
                <a:solidFill>
                  <a:schemeClr val="tx1"/>
                </a:solidFill>
              </a:rPr>
              <a:t>(Vejdirektoratet)</a:t>
            </a:r>
          </a:p>
          <a:p>
            <a:pPr marL="0" indent="0">
              <a:buNone/>
            </a:pPr>
            <a:r>
              <a:rPr lang="da-DK" sz="2400" b="1" dirty="0">
                <a:solidFill>
                  <a:schemeClr val="tx1"/>
                </a:solidFill>
              </a:rPr>
              <a:t>Shop.turforlag.dk</a:t>
            </a:r>
          </a:p>
          <a:p>
            <a:pPr marL="357188" indent="-357188">
              <a:buFont typeface="Wingdings" panose="05000000000000000000" pitchFamily="2" charset="2"/>
              <a:buChar char="§"/>
            </a:pPr>
            <a:r>
              <a:rPr lang="da-DK" sz="2400" dirty="0">
                <a:solidFill>
                  <a:schemeClr val="tx1"/>
                </a:solidFill>
              </a:rPr>
              <a:t>Opmærksomhed, distraktion og trafiksikkerhed, vejledning til læreren</a:t>
            </a:r>
          </a:p>
          <a:p>
            <a:pPr marL="649796" lvl="1" indent="-357188">
              <a:buFont typeface="Wingdings" panose="05000000000000000000" pitchFamily="2" charset="2"/>
              <a:buChar char="§"/>
            </a:pPr>
            <a:r>
              <a:rPr lang="da-DK" sz="2200" dirty="0">
                <a:solidFill>
                  <a:schemeClr val="tx1"/>
                </a:solidFill>
                <a:hlinkClick r:id="rId7"/>
              </a:rPr>
              <a:t>Køb lærervejledning</a:t>
            </a:r>
            <a:endParaRPr lang="da-DK" sz="2200" dirty="0">
              <a:solidFill>
                <a:schemeClr val="tx1"/>
              </a:solidFill>
            </a:endParaRPr>
          </a:p>
          <a:p>
            <a:pPr marL="357188" indent="-357188">
              <a:buFont typeface="Wingdings" panose="05000000000000000000" pitchFamily="2" charset="2"/>
              <a:buChar char="§"/>
            </a:pPr>
            <a:endParaRPr lang="da-DK" sz="2400" dirty="0">
              <a:solidFill>
                <a:schemeClr val="tx1"/>
              </a:solidFill>
            </a:endParaRPr>
          </a:p>
        </p:txBody>
      </p:sp>
    </p:spTree>
    <p:extLst>
      <p:ext uri="{BB962C8B-B14F-4D97-AF65-F5344CB8AC3E}">
        <p14:creationId xmlns:p14="http://schemas.microsoft.com/office/powerpoint/2010/main" val="30118772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fontScale="90000"/>
          </a:bodyPr>
          <a:lstStyle/>
          <a:p>
            <a:r>
              <a:rPr lang="da-DK" b="1" dirty="0">
                <a:solidFill>
                  <a:srgbClr val="BD582C"/>
                </a:solidFill>
                <a:latin typeface="Arial Nova" panose="020B0504020202020204" pitchFamily="34" charset="0"/>
              </a:rPr>
              <a:t>Forudse, vurdere og tilpasse sig risici i trafikken</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3200" b="1" dirty="0">
                <a:solidFill>
                  <a:schemeClr val="tx1"/>
                </a:solidFill>
              </a:rPr>
              <a:t>Mål:</a:t>
            </a:r>
          </a:p>
          <a:p>
            <a:pPr marL="357188" indent="-357188">
              <a:buFont typeface="Wingdings" panose="05000000000000000000" pitchFamily="2" charset="2"/>
              <a:buChar char="§"/>
            </a:pPr>
            <a:r>
              <a:rPr lang="da-DK" sz="2400" dirty="0">
                <a:solidFill>
                  <a:schemeClr val="tx1"/>
                </a:solidFill>
              </a:rPr>
              <a:t>anerkende og tilpasse sig farlige situationer og være i stand til at håndtere stress, der er afledt heraf, navnlig med hensyn til køretøjernes størrelse og vægt samt sårbare trafikanter såsom fodgængere, cyklister og tohjulede motoriserede køretøjer. </a:t>
            </a:r>
          </a:p>
          <a:p>
            <a:pPr marL="357188" indent="-357188">
              <a:buFont typeface="Wingdings" panose="05000000000000000000" pitchFamily="2" charset="2"/>
              <a:buChar char="§"/>
            </a:pPr>
            <a:r>
              <a:rPr lang="da-DK" sz="2400" dirty="0">
                <a:solidFill>
                  <a:schemeClr val="tx1"/>
                </a:solidFill>
              </a:rPr>
              <a:t>Identificere mulige farlige situationer og korrekt fortolke, hvordan disse potentielt farlige situationer kan blive til situationer hvor sammenstød ikke længere kan undgås, og vælge og foretage handlinger, der øger sikkerhedsmargenen i en sådan grad, at et sammenstød stadig kan undgås, hvis den potentielle farlige situation opstår.</a:t>
            </a:r>
          </a:p>
        </p:txBody>
      </p:sp>
    </p:spTree>
    <p:extLst>
      <p:ext uri="{BB962C8B-B14F-4D97-AF65-F5344CB8AC3E}">
        <p14:creationId xmlns:p14="http://schemas.microsoft.com/office/powerpoint/2010/main" val="22074165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492370" y="516835"/>
            <a:ext cx="3084844" cy="2103875"/>
          </a:xfrm>
        </p:spPr>
        <p:txBody>
          <a:bodyPr>
            <a:normAutofit/>
          </a:bodyPr>
          <a:lstStyle/>
          <a:p>
            <a:r>
              <a:rPr lang="da-DK" sz="3100" b="1">
                <a:solidFill>
                  <a:srgbClr val="FFFFFF"/>
                </a:solidFill>
                <a:latin typeface="Arial Nova" panose="020B0504020202020204" pitchFamily="34" charset="0"/>
              </a:rPr>
              <a:t>Forudse, vurdere og tilpasse sig risici i trafikken</a:t>
            </a: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492371" y="2653800"/>
            <a:ext cx="3084844" cy="3335519"/>
          </a:xfrm>
        </p:spPr>
        <p:txBody>
          <a:bodyPr>
            <a:normAutofit/>
          </a:bodyPr>
          <a:lstStyle/>
          <a:p>
            <a:pPr marL="0" indent="0">
              <a:buNone/>
            </a:pPr>
            <a:endParaRPr lang="da-DK" sz="1500" b="1">
              <a:solidFill>
                <a:srgbClr val="FFFFFF"/>
              </a:solidFill>
            </a:endParaRPr>
          </a:p>
          <a:p>
            <a:pPr marL="357188" indent="-357188">
              <a:buFont typeface="Wingdings" panose="05000000000000000000" pitchFamily="2" charset="2"/>
              <a:buChar char="§"/>
            </a:pPr>
            <a:endParaRPr lang="da-DK" sz="1500">
              <a:solidFill>
                <a:srgbClr val="FFFFFF"/>
              </a:solidFill>
            </a:endParaRPr>
          </a:p>
        </p:txBody>
      </p:sp>
      <p:sp>
        <p:nvSpPr>
          <p:cNvPr id="1030"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Billede 7">
            <a:extLst>
              <a:ext uri="{FF2B5EF4-FFF2-40B4-BE49-F238E27FC236}">
                <a16:creationId xmlns:a16="http://schemas.microsoft.com/office/drawing/2014/main" id="{C7A012B0-141B-4317-9398-384551CC3F03}"/>
              </a:ext>
            </a:extLst>
          </p:cNvPr>
          <p:cNvPicPr>
            <a:picLocks noChangeAspect="1"/>
          </p:cNvPicPr>
          <p:nvPr/>
        </p:nvPicPr>
        <p:blipFill>
          <a:blip r:embed="rId3"/>
          <a:stretch>
            <a:fillRect/>
          </a:stretch>
        </p:blipFill>
        <p:spPr>
          <a:xfrm>
            <a:off x="4993359" y="2305367"/>
            <a:ext cx="6553043" cy="4368695"/>
          </a:xfrm>
          <a:prstGeom prst="rect">
            <a:avLst/>
          </a:prstGeom>
        </p:spPr>
      </p:pic>
      <p:sp>
        <p:nvSpPr>
          <p:cNvPr id="4" name="Tankeboble: sky 3">
            <a:extLst>
              <a:ext uri="{FF2B5EF4-FFF2-40B4-BE49-F238E27FC236}">
                <a16:creationId xmlns:a16="http://schemas.microsoft.com/office/drawing/2014/main" id="{E73D8834-EE82-49D5-A6FB-288D77B60F8A}"/>
              </a:ext>
            </a:extLst>
          </p:cNvPr>
          <p:cNvSpPr/>
          <p:nvPr/>
        </p:nvSpPr>
        <p:spPr>
          <a:xfrm>
            <a:off x="9361715" y="-43546"/>
            <a:ext cx="3248252" cy="2142312"/>
          </a:xfrm>
          <a:prstGeom prst="cloudCallout">
            <a:avLst>
              <a:gd name="adj1" fmla="val -56522"/>
              <a:gd name="adj2" fmla="val 71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75EE3F56-0291-4884-A634-FAEF4E45C820}"/>
              </a:ext>
            </a:extLst>
          </p:cNvPr>
          <p:cNvSpPr txBox="1"/>
          <p:nvPr/>
        </p:nvSpPr>
        <p:spPr>
          <a:xfrm>
            <a:off x="9675230" y="322216"/>
            <a:ext cx="2569029" cy="1384995"/>
          </a:xfrm>
          <a:prstGeom prst="rect">
            <a:avLst/>
          </a:prstGeom>
          <a:noFill/>
        </p:spPr>
        <p:txBody>
          <a:bodyPr wrap="square" rtlCol="0">
            <a:spAutoFit/>
          </a:bodyPr>
          <a:lstStyle/>
          <a:p>
            <a:pPr algn="ctr"/>
            <a:r>
              <a:rPr lang="da-DK" sz="2800" dirty="0"/>
              <a:t>Det var sg. en ordentlig omgang!!</a:t>
            </a:r>
          </a:p>
        </p:txBody>
      </p:sp>
    </p:spTree>
    <p:extLst>
      <p:ext uri="{BB962C8B-B14F-4D97-AF65-F5344CB8AC3E}">
        <p14:creationId xmlns:p14="http://schemas.microsoft.com/office/powerpoint/2010/main" val="5021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fontScale="90000"/>
          </a:bodyPr>
          <a:lstStyle/>
          <a:p>
            <a:r>
              <a:rPr lang="da-DK" b="1" dirty="0">
                <a:solidFill>
                  <a:srgbClr val="BD582C"/>
                </a:solidFill>
                <a:latin typeface="Arial Nova" panose="020B0504020202020204" pitchFamily="34" charset="0"/>
              </a:rPr>
              <a:t>Forudse, vurdere og tilpasse sig risici i trafikken -  </a:t>
            </a:r>
            <a:r>
              <a:rPr lang="da-DK" sz="3600" b="1" dirty="0">
                <a:solidFill>
                  <a:srgbClr val="BD582C"/>
                </a:solidFill>
                <a:latin typeface="Arial Nova" panose="020B0504020202020204" pitchFamily="34" charset="0"/>
              </a:rPr>
              <a:t>den korte udgave</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lnSpcReduction="10000"/>
          </a:bodyPr>
          <a:lstStyle/>
          <a:p>
            <a:pPr marL="357188" indent="-357188">
              <a:buFont typeface="Wingdings" panose="05000000000000000000" pitchFamily="2" charset="2"/>
              <a:buChar char="§"/>
            </a:pPr>
            <a:r>
              <a:rPr lang="da-DK" sz="2400" dirty="0">
                <a:solidFill>
                  <a:schemeClr val="tx1"/>
                </a:solidFill>
              </a:rPr>
              <a:t>tilpasse sig forskellige vej-, trafik- og vejrforhold, kunne forudse trafikken</a:t>
            </a:r>
          </a:p>
          <a:p>
            <a:pPr marL="357188" indent="-357188">
              <a:buFont typeface="Wingdings" panose="05000000000000000000" pitchFamily="2" charset="2"/>
              <a:buChar char="§"/>
            </a:pPr>
            <a:r>
              <a:rPr lang="da-DK" sz="2400" dirty="0">
                <a:solidFill>
                  <a:schemeClr val="tx1"/>
                </a:solidFill>
              </a:rPr>
              <a:t>forberede og planlægge en tur under unormale vejrforhold</a:t>
            </a:r>
          </a:p>
          <a:p>
            <a:pPr marL="357188" indent="-357188">
              <a:buFont typeface="Wingdings" panose="05000000000000000000" pitchFamily="2" charset="2"/>
              <a:buChar char="§"/>
            </a:pPr>
            <a:r>
              <a:rPr lang="da-DK" sz="2400" dirty="0">
                <a:solidFill>
                  <a:schemeClr val="tx1"/>
                </a:solidFill>
              </a:rPr>
              <a:t>have kendskab til brugen af sikkerhedsudstyr</a:t>
            </a:r>
          </a:p>
          <a:p>
            <a:pPr marL="357188" indent="-357188">
              <a:buFont typeface="Wingdings" panose="05000000000000000000" pitchFamily="2" charset="2"/>
              <a:buChar char="§"/>
            </a:pPr>
            <a:r>
              <a:rPr lang="da-DK" sz="2400" dirty="0">
                <a:solidFill>
                  <a:schemeClr val="tx1"/>
                </a:solidFill>
              </a:rPr>
              <a:t>tilpasse sig trafikrisici, (undgå farlig adfærd eller distraheret kørsel)</a:t>
            </a:r>
          </a:p>
          <a:p>
            <a:pPr marL="357188" indent="-357188">
              <a:buFont typeface="Wingdings" panose="05000000000000000000" pitchFamily="2" charset="2"/>
              <a:buChar char="§"/>
            </a:pPr>
            <a:r>
              <a:rPr lang="da-DK" sz="2400" dirty="0">
                <a:solidFill>
                  <a:schemeClr val="tx1"/>
                </a:solidFill>
              </a:rPr>
              <a:t>tilpasse sig farlige situationer og kunne håndtere afledt stress, især med hensyn til sårbare trafikanter.</a:t>
            </a:r>
          </a:p>
          <a:p>
            <a:pPr marL="357188" indent="-357188">
              <a:buFont typeface="Wingdings" panose="05000000000000000000" pitchFamily="2" charset="2"/>
              <a:buChar char="§"/>
            </a:pPr>
            <a:r>
              <a:rPr lang="da-DK" sz="2400" dirty="0">
                <a:solidFill>
                  <a:schemeClr val="tx1"/>
                </a:solidFill>
              </a:rPr>
              <a:t>identificere farlige situationer og fortolke dem korrekt.</a:t>
            </a:r>
          </a:p>
          <a:p>
            <a:pPr marL="357188" indent="-357188">
              <a:buFont typeface="Wingdings" panose="05000000000000000000" pitchFamily="2" charset="2"/>
              <a:buChar char="§"/>
            </a:pPr>
            <a:r>
              <a:rPr lang="da-DK" sz="2400" dirty="0">
                <a:solidFill>
                  <a:schemeClr val="tx1"/>
                </a:solidFill>
              </a:rPr>
              <a:t>vælge handlinger, der øger sikkerhedsmargen så sammenstød kan undgås, i potentielt farlige situationer</a:t>
            </a:r>
          </a:p>
          <a:p>
            <a:pPr marL="0" indent="0">
              <a:buNone/>
            </a:pPr>
            <a:endParaRPr lang="da-DK" sz="2400" dirty="0">
              <a:solidFill>
                <a:schemeClr val="tx1"/>
              </a:solidFill>
            </a:endParaRPr>
          </a:p>
        </p:txBody>
      </p:sp>
    </p:spTree>
    <p:extLst>
      <p:ext uri="{BB962C8B-B14F-4D97-AF65-F5344CB8AC3E}">
        <p14:creationId xmlns:p14="http://schemas.microsoft.com/office/powerpoint/2010/main" val="415943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Og nu til indholdet</a:t>
            </a:r>
            <a:endParaRPr lang="da-DK" sz="4800" b="1" dirty="0">
              <a:solidFill>
                <a:srgbClr val="BD582C"/>
              </a:solidFill>
              <a:latin typeface="Arial Nova" panose="020B0504020202020204" pitchFamily="34" charset="0"/>
            </a:endParaRPr>
          </a:p>
        </p:txBody>
      </p:sp>
      <p:sp>
        <p:nvSpPr>
          <p:cNvPr id="6" name="AutoShape 2" descr="Værktøjskassen | Skoledu.dk - Matematik i grundskolen">
            <a:extLst>
              <a:ext uri="{FF2B5EF4-FFF2-40B4-BE49-F238E27FC236}">
                <a16:creationId xmlns:a16="http://schemas.microsoft.com/office/drawing/2014/main" id="{FE6090BF-3C37-4C34-AA15-C1631584F69F}"/>
              </a:ext>
            </a:extLst>
          </p:cNvPr>
          <p:cNvSpPr>
            <a:spLocks noChangeAspect="1" noChangeArrowheads="1"/>
          </p:cNvSpPr>
          <p:nvPr/>
        </p:nvSpPr>
        <p:spPr bwMode="auto">
          <a:xfrm>
            <a:off x="7467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aphicFrame>
        <p:nvGraphicFramePr>
          <p:cNvPr id="3" name="Diagram 2">
            <a:extLst>
              <a:ext uri="{FF2B5EF4-FFF2-40B4-BE49-F238E27FC236}">
                <a16:creationId xmlns:a16="http://schemas.microsoft.com/office/drawing/2014/main" id="{A8DA6427-6636-455A-A2E1-758629B35F3E}"/>
              </a:ext>
            </a:extLst>
          </p:cNvPr>
          <p:cNvGraphicFramePr/>
          <p:nvPr>
            <p:extLst>
              <p:ext uri="{D42A27DB-BD31-4B8C-83A1-F6EECF244321}">
                <p14:modId xmlns:p14="http://schemas.microsoft.com/office/powerpoint/2010/main" val="880412604"/>
              </p:ext>
            </p:extLst>
          </p:nvPr>
        </p:nvGraphicFramePr>
        <p:xfrm>
          <a:off x="1965434" y="2028496"/>
          <a:ext cx="8261132" cy="438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6745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sz="4800" b="1" dirty="0">
                <a:solidFill>
                  <a:srgbClr val="BD582C"/>
                </a:solidFill>
                <a:latin typeface="Arial Nova" panose="020B0504020202020204" pitchFamily="34" charset="0"/>
              </a:rPr>
              <a:t>Køre bil, håndværket</a:t>
            </a: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Tilpasse sig forskellige vej-, trafik- og vejrforhold, kunne forudse trafikken</a:t>
            </a:r>
          </a:p>
          <a:p>
            <a:pPr marL="357188" indent="-357188">
              <a:buFont typeface="Wingdings" panose="05000000000000000000" pitchFamily="2" charset="2"/>
              <a:buChar char="§"/>
            </a:pPr>
            <a:r>
              <a:rPr lang="da-DK" sz="2400" dirty="0">
                <a:solidFill>
                  <a:schemeClr val="tx1"/>
                </a:solidFill>
              </a:rPr>
              <a:t>Afstand, hastighed og placering i forhold til den øvrige trafik</a:t>
            </a:r>
          </a:p>
          <a:p>
            <a:pPr marL="357188" indent="-357188">
              <a:buFont typeface="Wingdings" panose="05000000000000000000" pitchFamily="2" charset="2"/>
              <a:buChar char="§"/>
            </a:pPr>
            <a:r>
              <a:rPr lang="da-DK" sz="2400" dirty="0">
                <a:solidFill>
                  <a:schemeClr val="tx1"/>
                </a:solidFill>
              </a:rPr>
              <a:t>Kunne læse trafikken</a:t>
            </a:r>
          </a:p>
          <a:p>
            <a:pPr marL="649796" lvl="1" indent="-357188">
              <a:buFont typeface="Wingdings" panose="05000000000000000000" pitchFamily="2" charset="2"/>
              <a:buChar char="§"/>
            </a:pPr>
            <a:r>
              <a:rPr lang="da-DK" sz="2200" dirty="0">
                <a:solidFill>
                  <a:schemeClr val="tx1"/>
                </a:solidFill>
              </a:rPr>
              <a:t>Fantasikompetence, eksempel</a:t>
            </a:r>
          </a:p>
          <a:p>
            <a:pPr marL="649796" lvl="1" indent="-357188">
              <a:buFont typeface="Wingdings" panose="05000000000000000000" pitchFamily="2" charset="2"/>
              <a:buChar char="§"/>
            </a:pPr>
            <a:r>
              <a:rPr lang="da-DK" sz="2200" dirty="0">
                <a:solidFill>
                  <a:schemeClr val="tx1"/>
                </a:solidFill>
              </a:rPr>
              <a:t>Kursisternes oplevelser og input</a:t>
            </a:r>
          </a:p>
          <a:p>
            <a:pPr marL="649796" lvl="1" indent="-357188">
              <a:buFont typeface="Wingdings" panose="05000000000000000000" pitchFamily="2" charset="2"/>
              <a:buChar char="§"/>
            </a:pPr>
            <a:r>
              <a:rPr lang="da-DK" sz="2200" dirty="0">
                <a:solidFill>
                  <a:schemeClr val="tx1"/>
                </a:solidFill>
              </a:rPr>
              <a:t>De fem bedste råd (opsamling)</a:t>
            </a:r>
          </a:p>
        </p:txBody>
      </p:sp>
      <p:sp>
        <p:nvSpPr>
          <p:cNvPr id="4" name="Handlingsknap: gå til slutning 3">
            <a:hlinkClick r:id="" action="ppaction://hlinkshowjump?jump=lastslide" highlightClick="1"/>
            <a:extLst>
              <a:ext uri="{FF2B5EF4-FFF2-40B4-BE49-F238E27FC236}">
                <a16:creationId xmlns:a16="http://schemas.microsoft.com/office/drawing/2014/main" id="{73BC48D7-5073-4873-A9E1-564D61407497}"/>
              </a:ext>
            </a:extLst>
          </p:cNvPr>
          <p:cNvSpPr/>
          <p:nvPr/>
        </p:nvSpPr>
        <p:spPr>
          <a:xfrm>
            <a:off x="5512524" y="3509554"/>
            <a:ext cx="287383" cy="235131"/>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hlinkClick r:id="rId3"/>
            <a:extLst>
              <a:ext uri="{FF2B5EF4-FFF2-40B4-BE49-F238E27FC236}">
                <a16:creationId xmlns:a16="http://schemas.microsoft.com/office/drawing/2014/main" id="{8AF22A98-7642-4F54-9E48-996E514F844F}"/>
              </a:ext>
            </a:extLst>
          </p:cNvPr>
          <p:cNvSpPr txBox="1"/>
          <p:nvPr/>
        </p:nvSpPr>
        <p:spPr>
          <a:xfrm>
            <a:off x="8377646" y="5885652"/>
            <a:ext cx="5236783" cy="461665"/>
          </a:xfrm>
          <a:prstGeom prst="rect">
            <a:avLst/>
          </a:prstGeom>
          <a:noFill/>
        </p:spPr>
        <p:txBody>
          <a:bodyPr wrap="square" rtlCol="0">
            <a:spAutoFit/>
          </a:bodyPr>
          <a:lstStyle/>
          <a:p>
            <a:r>
              <a:rPr lang="da-DK" sz="2400" dirty="0">
                <a:solidFill>
                  <a:schemeClr val="bg2">
                    <a:lumMod val="50000"/>
                  </a:schemeClr>
                </a:solidFill>
                <a:hlinkClick r:id="rId4"/>
              </a:rPr>
              <a:t>Mere om fantasikompetence</a:t>
            </a:r>
            <a:endParaRPr lang="da-DK" sz="2400" dirty="0">
              <a:solidFill>
                <a:schemeClr val="bg2">
                  <a:lumMod val="50000"/>
                </a:schemeClr>
              </a:solidFill>
            </a:endParaRPr>
          </a:p>
        </p:txBody>
      </p:sp>
    </p:spTree>
    <p:extLst>
      <p:ext uri="{BB962C8B-B14F-4D97-AF65-F5344CB8AC3E}">
        <p14:creationId xmlns:p14="http://schemas.microsoft.com/office/powerpoint/2010/main" val="3783713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Forberede og planlægge</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rmAutofit/>
          </a:bodyPr>
          <a:lstStyle/>
          <a:p>
            <a:pPr marL="0" indent="0">
              <a:buNone/>
            </a:pPr>
            <a:r>
              <a:rPr lang="da-DK" sz="2400" b="1" dirty="0">
                <a:solidFill>
                  <a:schemeClr val="tx1"/>
                </a:solidFill>
              </a:rPr>
              <a:t>Forberede og planlægge en tur under unormale vejrforhold:</a:t>
            </a:r>
          </a:p>
          <a:p>
            <a:pPr marL="357188" indent="-357188">
              <a:buFont typeface="Wingdings" panose="05000000000000000000" pitchFamily="2" charset="2"/>
              <a:buChar char="§"/>
            </a:pPr>
            <a:r>
              <a:rPr lang="da-DK" sz="2400" dirty="0">
                <a:solidFill>
                  <a:schemeClr val="tx1"/>
                </a:solidFill>
              </a:rPr>
              <a:t>Udstyr til turen, fx snekæder, skovl, startkabler mv. </a:t>
            </a:r>
          </a:p>
          <a:p>
            <a:pPr marL="357188" indent="-357188">
              <a:buFont typeface="Wingdings" panose="05000000000000000000" pitchFamily="2" charset="2"/>
              <a:buChar char="§"/>
            </a:pPr>
            <a:r>
              <a:rPr lang="da-DK" sz="2400" dirty="0">
                <a:solidFill>
                  <a:schemeClr val="tx1"/>
                </a:solidFill>
              </a:rPr>
              <a:t>Tid, planlægge realistisk i forhold til vejr mv.</a:t>
            </a:r>
          </a:p>
          <a:p>
            <a:pPr marL="357188" indent="-357188">
              <a:buFont typeface="Wingdings" panose="05000000000000000000" pitchFamily="2" charset="2"/>
              <a:buChar char="§"/>
            </a:pPr>
            <a:r>
              <a:rPr lang="da-DK" sz="2400" dirty="0">
                <a:solidFill>
                  <a:schemeClr val="tx1"/>
                </a:solidFill>
              </a:rPr>
              <a:t>Alarmnumre, vejhjælp mv. </a:t>
            </a:r>
          </a:p>
          <a:p>
            <a:pPr marL="357188" indent="-357188">
              <a:buFont typeface="Wingdings" panose="05000000000000000000" pitchFamily="2" charset="2"/>
              <a:buChar char="§"/>
            </a:pPr>
            <a:r>
              <a:rPr lang="da-DK" sz="2400" dirty="0">
                <a:solidFill>
                  <a:schemeClr val="tx1"/>
                </a:solidFill>
              </a:rPr>
              <a:t>Google </a:t>
            </a:r>
            <a:r>
              <a:rPr lang="da-DK" sz="2400" dirty="0" err="1">
                <a:solidFill>
                  <a:schemeClr val="tx1"/>
                </a:solidFill>
              </a:rPr>
              <a:t>maps</a:t>
            </a:r>
            <a:r>
              <a:rPr lang="da-DK" sz="2400" dirty="0">
                <a:solidFill>
                  <a:schemeClr val="tx1"/>
                </a:solidFill>
              </a:rPr>
              <a:t>, se trafikken</a:t>
            </a:r>
          </a:p>
          <a:p>
            <a:pPr marL="357188" indent="-357188">
              <a:buFont typeface="Wingdings" panose="05000000000000000000" pitchFamily="2" charset="2"/>
              <a:buChar char="§"/>
            </a:pPr>
            <a:r>
              <a:rPr lang="da-DK" sz="2400" dirty="0">
                <a:solidFill>
                  <a:schemeClr val="tx1"/>
                </a:solidFill>
              </a:rPr>
              <a:t>Radio, trafikmeldinger, vejlukninger</a:t>
            </a:r>
          </a:p>
          <a:p>
            <a:pPr marL="357188" indent="-357188">
              <a:buFont typeface="Wingdings" panose="05000000000000000000" pitchFamily="2" charset="2"/>
              <a:buChar char="§"/>
            </a:pPr>
            <a:r>
              <a:rPr lang="da-DK" sz="2400" dirty="0">
                <a:solidFill>
                  <a:schemeClr val="tx1"/>
                </a:solidFill>
              </a:rPr>
              <a:t>Apps</a:t>
            </a:r>
          </a:p>
        </p:txBody>
      </p:sp>
    </p:spTree>
    <p:extLst>
      <p:ext uri="{BB962C8B-B14F-4D97-AF65-F5344CB8AC3E}">
        <p14:creationId xmlns:p14="http://schemas.microsoft.com/office/powerpoint/2010/main" val="2941936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91B83-7BB8-4129-BC29-CC75BD51E403}"/>
              </a:ext>
            </a:extLst>
          </p:cNvPr>
          <p:cNvSpPr>
            <a:spLocks noGrp="1"/>
          </p:cNvSpPr>
          <p:nvPr>
            <p:ph type="title"/>
          </p:nvPr>
        </p:nvSpPr>
        <p:spPr>
          <a:xfrm>
            <a:off x="1201783" y="889568"/>
            <a:ext cx="10065771" cy="833438"/>
          </a:xfrm>
        </p:spPr>
        <p:txBody>
          <a:bodyPr>
            <a:normAutofit/>
          </a:bodyPr>
          <a:lstStyle/>
          <a:p>
            <a:r>
              <a:rPr lang="da-DK" b="1" dirty="0">
                <a:solidFill>
                  <a:srgbClr val="BD582C"/>
                </a:solidFill>
                <a:latin typeface="Arial Nova" panose="020B0504020202020204" pitchFamily="34" charset="0"/>
              </a:rPr>
              <a:t>Brug af sikkerhedsudstyr</a:t>
            </a:r>
            <a:endParaRPr lang="da-DK" sz="4800" b="1" dirty="0">
              <a:solidFill>
                <a:srgbClr val="BD582C"/>
              </a:solidFill>
              <a:latin typeface="Arial Nova" panose="020B0504020202020204" pitchFamily="34" charset="0"/>
            </a:endParaRPr>
          </a:p>
        </p:txBody>
      </p:sp>
      <p:sp>
        <p:nvSpPr>
          <p:cNvPr id="3" name="Pladsholder til indhold 2">
            <a:extLst>
              <a:ext uri="{FF2B5EF4-FFF2-40B4-BE49-F238E27FC236}">
                <a16:creationId xmlns:a16="http://schemas.microsoft.com/office/drawing/2014/main" id="{CE77431D-32D0-4A3C-AB94-2969862ADFEA}"/>
              </a:ext>
            </a:extLst>
          </p:cNvPr>
          <p:cNvSpPr>
            <a:spLocks noGrp="1"/>
          </p:cNvSpPr>
          <p:nvPr>
            <p:ph idx="1"/>
          </p:nvPr>
        </p:nvSpPr>
        <p:spPr>
          <a:xfrm>
            <a:off x="1201783" y="2037806"/>
            <a:ext cx="10065774" cy="4078679"/>
          </a:xfrm>
          <a:effectLst/>
        </p:spPr>
        <p:txBody>
          <a:bodyPr anchor="t">
            <a:noAutofit/>
          </a:bodyPr>
          <a:lstStyle/>
          <a:p>
            <a:pPr marL="0" indent="0">
              <a:buNone/>
            </a:pPr>
            <a:r>
              <a:rPr lang="da-DK" sz="2400" b="1" dirty="0">
                <a:solidFill>
                  <a:schemeClr val="tx1"/>
                </a:solidFill>
              </a:rPr>
              <a:t>Have kendskab til brugen af sikkerhedsudstyr.</a:t>
            </a:r>
          </a:p>
          <a:p>
            <a:pPr marL="357188" indent="-357188">
              <a:buFont typeface="Wingdings" panose="05000000000000000000" pitchFamily="2" charset="2"/>
              <a:buChar char="§"/>
            </a:pPr>
            <a:r>
              <a:rPr lang="da-DK" sz="2400" dirty="0">
                <a:solidFill>
                  <a:schemeClr val="tx1"/>
                </a:solidFill>
              </a:rPr>
              <a:t>Basis – tjek dit køretøj</a:t>
            </a:r>
          </a:p>
          <a:p>
            <a:pPr marL="649796" lvl="1" indent="-357188">
              <a:buFont typeface="Wingdings" panose="05000000000000000000" pitchFamily="2" charset="2"/>
              <a:buChar char="§"/>
            </a:pPr>
            <a:r>
              <a:rPr lang="da-DK" sz="2200" dirty="0">
                <a:solidFill>
                  <a:schemeClr val="tx1"/>
                </a:solidFill>
              </a:rPr>
              <a:t>Før kørsel</a:t>
            </a:r>
          </a:p>
          <a:p>
            <a:pPr marL="649796" lvl="1" indent="-357188">
              <a:buFont typeface="Wingdings" panose="05000000000000000000" pitchFamily="2" charset="2"/>
              <a:buChar char="§"/>
            </a:pPr>
            <a:r>
              <a:rPr lang="da-DK" sz="2200" dirty="0">
                <a:solidFill>
                  <a:schemeClr val="tx1"/>
                </a:solidFill>
              </a:rPr>
              <a:t>Efter pausen</a:t>
            </a:r>
          </a:p>
          <a:p>
            <a:pPr marL="357188" indent="-357188">
              <a:buFont typeface="Wingdings" panose="05000000000000000000" pitchFamily="2" charset="2"/>
              <a:buChar char="§"/>
            </a:pPr>
            <a:r>
              <a:rPr lang="da-DK" sz="2400" dirty="0">
                <a:solidFill>
                  <a:schemeClr val="tx1"/>
                </a:solidFill>
              </a:rPr>
              <a:t>Hvad kan min bil?</a:t>
            </a:r>
          </a:p>
          <a:p>
            <a:pPr marL="649796" lvl="1" indent="-357188">
              <a:buFont typeface="Wingdings" panose="05000000000000000000" pitchFamily="2" charset="2"/>
              <a:buChar char="§"/>
            </a:pPr>
            <a:r>
              <a:rPr lang="da-DK" sz="2200" dirty="0">
                <a:solidFill>
                  <a:schemeClr val="tx1"/>
                </a:solidFill>
              </a:rPr>
              <a:t>Sæt dig ind i systemerne – og betjeningen</a:t>
            </a:r>
          </a:p>
          <a:p>
            <a:pPr marL="357188" indent="-357188">
              <a:buFont typeface="Wingdings" panose="05000000000000000000" pitchFamily="2" charset="2"/>
              <a:buChar char="§"/>
            </a:pPr>
            <a:r>
              <a:rPr lang="da-DK" sz="2400" dirty="0">
                <a:solidFill>
                  <a:schemeClr val="tx1"/>
                </a:solidFill>
              </a:rPr>
              <a:t>Fremmed bil </a:t>
            </a:r>
          </a:p>
          <a:p>
            <a:pPr marL="649796" lvl="1" indent="-357188">
              <a:buFont typeface="Wingdings" panose="05000000000000000000" pitchFamily="2" charset="2"/>
              <a:buChar char="§"/>
            </a:pPr>
            <a:r>
              <a:rPr lang="da-DK" sz="2200" dirty="0">
                <a:solidFill>
                  <a:schemeClr val="tx1"/>
                </a:solidFill>
              </a:rPr>
              <a:t>Almindelig betjening (før du kører)</a:t>
            </a:r>
          </a:p>
        </p:txBody>
      </p:sp>
    </p:spTree>
    <p:extLst>
      <p:ext uri="{BB962C8B-B14F-4D97-AF65-F5344CB8AC3E}">
        <p14:creationId xmlns:p14="http://schemas.microsoft.com/office/powerpoint/2010/main" val="1879091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ktiv">
  <a:themeElements>
    <a:clrScheme name="Retrospektiv">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6624E3CD10854468FCCE94CAABFFAEB" ma:contentTypeVersion="14" ma:contentTypeDescription="Opret et nyt dokument." ma:contentTypeScope="" ma:versionID="01a1c60c819269ad5efdd7db3931e9dc">
  <xsd:schema xmlns:xsd="http://www.w3.org/2001/XMLSchema" xmlns:xs="http://www.w3.org/2001/XMLSchema" xmlns:p="http://schemas.microsoft.com/office/2006/metadata/properties" xmlns:ns2="e5a614a0-e390-4758-987e-00508b2d8f32" xmlns:ns3="8e01ca8f-5ef1-4f69-bef7-0923966b1c21" targetNamespace="http://schemas.microsoft.com/office/2006/metadata/properties" ma:root="true" ma:fieldsID="2946953766e595f3bb8f1520dfec2732" ns2:_="" ns3:_="">
    <xsd:import namespace="e5a614a0-e390-4758-987e-00508b2d8f32"/>
    <xsd:import namespace="8e01ca8f-5ef1-4f69-bef7-0923966b1c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ato"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14a0-e390-4758-987e-00508b2d8f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ato" ma:index="12" nillable="true" ma:displayName="Dato" ma:format="DateOnly" ma:internalName="Dato">
      <xsd:simpleType>
        <xsd:restriction base="dms:DateTime"/>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01ca8f-5ef1-4f69-bef7-0923966b1c2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o xmlns="e5a614a0-e390-4758-987e-00508b2d8f32" xsi:nil="true"/>
  </documentManagement>
</p:properties>
</file>

<file path=customXml/itemProps1.xml><?xml version="1.0" encoding="utf-8"?>
<ds:datastoreItem xmlns:ds="http://schemas.openxmlformats.org/officeDocument/2006/customXml" ds:itemID="{538DE208-70E6-4E43-AF1F-FE390575834C}"/>
</file>

<file path=customXml/itemProps2.xml><?xml version="1.0" encoding="utf-8"?>
<ds:datastoreItem xmlns:ds="http://schemas.openxmlformats.org/officeDocument/2006/customXml" ds:itemID="{AE4F4749-68C8-4347-8330-25758F54CAB0}"/>
</file>

<file path=customXml/itemProps3.xml><?xml version="1.0" encoding="utf-8"?>
<ds:datastoreItem xmlns:ds="http://schemas.openxmlformats.org/officeDocument/2006/customXml" ds:itemID="{F76030BA-1A95-4E74-96A5-68630EDDB105}"/>
</file>

<file path=docProps/app.xml><?xml version="1.0" encoding="utf-8"?>
<Properties xmlns="http://schemas.openxmlformats.org/officeDocument/2006/extended-properties" xmlns:vt="http://schemas.openxmlformats.org/officeDocument/2006/docPropsVTypes">
  <TotalTime>517</TotalTime>
  <Words>1755</Words>
  <Application>Microsoft Office PowerPoint</Application>
  <PresentationFormat>Widescreen</PresentationFormat>
  <Paragraphs>224</Paragraphs>
  <Slides>20</Slides>
  <Notes>19</Notes>
  <HiddenSlides>2</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 Nova</vt:lpstr>
      <vt:lpstr>Calibri</vt:lpstr>
      <vt:lpstr>Calibri Light</vt:lpstr>
      <vt:lpstr>Wingdings</vt:lpstr>
      <vt:lpstr>Retrospektiv</vt:lpstr>
      <vt:lpstr>Risici i trafikken</vt:lpstr>
      <vt:lpstr>Forudse, vurdere og tilpasse sig risici i trafikken (1.3a)</vt:lpstr>
      <vt:lpstr>Forudse, vurdere og tilpasse sig risici i trafikken</vt:lpstr>
      <vt:lpstr>Forudse, vurdere og tilpasse sig risici i trafikken</vt:lpstr>
      <vt:lpstr>Forudse, vurdere og tilpasse sig risici i trafikken -  den korte udgave</vt:lpstr>
      <vt:lpstr>Og nu til indholdet</vt:lpstr>
      <vt:lpstr>Køre bil, håndværket</vt:lpstr>
      <vt:lpstr>Forberede og planlægge</vt:lpstr>
      <vt:lpstr>Brug af sikkerhedsudstyr</vt:lpstr>
      <vt:lpstr>Tilpasse sig trafikrisici</vt:lpstr>
      <vt:lpstr> Identificere farlige situationer </vt:lpstr>
      <vt:lpstr>PowerPoint-præsentation</vt:lpstr>
      <vt:lpstr> Identificere farlige situationer (steder) </vt:lpstr>
      <vt:lpstr>De farlige steder</vt:lpstr>
      <vt:lpstr>Tilpasse sig farlige situationer </vt:lpstr>
      <vt:lpstr>Vælg rigtigt</vt:lpstr>
      <vt:lpstr>Kommentarer &amp; spørgsmål</vt:lpstr>
      <vt:lpstr>Fantasikompetence</vt:lpstr>
      <vt:lpstr>Til underviseren - Materialer</vt:lpstr>
      <vt:lpstr>Link til materialer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Risici i trafikken</dc:title>
  <dc:creator>Jes-Peter Nielsen</dc:creator>
  <cp:lastModifiedBy>Jes-Peter Nielsen</cp:lastModifiedBy>
  <cp:revision>17</cp:revision>
  <dcterms:created xsi:type="dcterms:W3CDTF">2020-05-13T09:35:18Z</dcterms:created>
  <dcterms:modified xsi:type="dcterms:W3CDTF">2021-11-16T10:29:07Z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0x010100D6624E3CD10854468FCCE94CAABFFAEB</vt:lpwstr>
  </property>
</Properties>
</file>