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5" r:id="rId6"/>
    <p:sldId id="266" r:id="rId7"/>
    <p:sldId id="263" r:id="rId8"/>
    <p:sldId id="264" r:id="rId9"/>
    <p:sldId id="269" r:id="rId10"/>
    <p:sldId id="268" r:id="rId11"/>
    <p:sldId id="267" r:id="rId1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04140-5983-45A3-877F-CF8D50CE72D0}"/>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C82F7133-D697-44AF-927D-66F82EB750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326B0A00-C09C-4306-95BA-BE9B97378745}"/>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C06BBCC0-5F4E-479D-B276-ECD480989FB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4A87B0F-111E-4AFD-B4C0-E5B457B34C64}"/>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89010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BC941-463C-46C5-B1A5-F6E5CE527EE8}"/>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0F55BB46-2BA1-4480-BAA9-E2E02978A42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5839C91-4285-4B24-967C-B0C4A0E867E0}"/>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B28F190F-7886-4E81-B80C-9E56064C012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2ED4D83-5C44-43E7-96C9-5BD3DBA8F1DB}"/>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277261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EDFBB8B-A512-4F06-9DA1-BEF1A571045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49F4B2DD-2018-47E6-9885-3CD3BD2A1D23}"/>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3508828-FAB8-405D-9857-9D795B80694D}"/>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E27E37D4-1526-4E61-B328-A97EFFE1435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2E8FAEA-C2D4-4E8C-8B70-FD20B489995D}"/>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1103791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F6050-A7A8-47EF-B1D7-1E1A89CF8A5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8C2EF14-9017-47A7-9220-2F6C7CE5D1F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4F1AB92-3CBF-43A8-A26F-9F72A7430F2A}"/>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2E84BACA-2545-469A-B9FF-4C6D391CD3B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A2D942B-E1FD-4978-A7D4-B7E9FC580F95}"/>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718568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4FD3E-1312-4CDD-A366-B125B049902C}"/>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8D55A815-02AE-439B-B589-7D9584986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1EA4A99-DB23-4A23-AAF4-15340FD0DD38}"/>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82CE85FD-E65C-4421-B856-43A2BF9A88A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E573A2A-A41D-4DE5-B8EB-A802D17D27ED}"/>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16951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E28A02-8C1B-481F-8A5A-21252382259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6A237BA-C6B6-4775-B37B-20246FF851A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FE73EEB-DC4C-4AB2-B543-ADAF146FAFF7}"/>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E473A97D-42B8-415F-BD2A-EFE518C2A123}"/>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6" name="Pladsholder til sidefod 5">
            <a:extLst>
              <a:ext uri="{FF2B5EF4-FFF2-40B4-BE49-F238E27FC236}">
                <a16:creationId xmlns:a16="http://schemas.microsoft.com/office/drawing/2014/main" id="{45B89CC9-798B-4483-BF31-2C22FBDDCD4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0D78177-692C-4C46-B3D5-03B6D378E24A}"/>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423943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AB114-1A76-4694-BC4B-A8E389A7C07B}"/>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F8685B37-4C42-4E81-89D4-D5525F323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A519A627-486F-4650-9711-44359FEEAA9B}"/>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58C5B47-EAD6-4267-88A3-12DFB491A0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CC72242B-168B-4965-B242-92DFEE3D9340}"/>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179B4A5D-9A9F-467E-8694-F7ADF1FFA441}"/>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8" name="Pladsholder til sidefod 7">
            <a:extLst>
              <a:ext uri="{FF2B5EF4-FFF2-40B4-BE49-F238E27FC236}">
                <a16:creationId xmlns:a16="http://schemas.microsoft.com/office/drawing/2014/main" id="{1FDE7499-77F9-4BDC-9248-72D2512103B2}"/>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160AE992-6B00-4F37-B1A4-C4121C736F43}"/>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180822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182544-634C-40A6-855E-55026763DCA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54F2626A-2688-41F3-BC4B-5DA53D52DA64}"/>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4" name="Pladsholder til sidefod 3">
            <a:extLst>
              <a:ext uri="{FF2B5EF4-FFF2-40B4-BE49-F238E27FC236}">
                <a16:creationId xmlns:a16="http://schemas.microsoft.com/office/drawing/2014/main" id="{190265B4-928B-4BB7-A18B-FD88934FB850}"/>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1D48A809-E100-4036-AA91-3DDAD7B3B124}"/>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981344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8C046F3-CB28-460E-8FDB-761E3A2B93C8}"/>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3" name="Pladsholder til sidefod 2">
            <a:extLst>
              <a:ext uri="{FF2B5EF4-FFF2-40B4-BE49-F238E27FC236}">
                <a16:creationId xmlns:a16="http://schemas.microsoft.com/office/drawing/2014/main" id="{FCC62263-F112-420D-ADFB-0060E740C4B9}"/>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64BA67F-4763-410E-9555-48DF6ABA982D}"/>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343030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321D66-AB4F-4FFD-8309-68A7FEC28BB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0B1A3059-4392-4B1B-8408-AD90AEE5BD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118B748-70BD-4085-ABEC-AAE410095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0AED61E-ED77-46FF-B150-93089C19DA50}"/>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6" name="Pladsholder til sidefod 5">
            <a:extLst>
              <a:ext uri="{FF2B5EF4-FFF2-40B4-BE49-F238E27FC236}">
                <a16:creationId xmlns:a16="http://schemas.microsoft.com/office/drawing/2014/main" id="{6ED42005-90A0-47A0-A28F-1CBDAF2FC14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72EBF19-2FFF-4775-9FC2-0E5FCC5C766C}"/>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424230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80FEBB-D3F7-4033-AB7F-74C1830374C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616F3F03-4965-45D0-B5E4-0B8D44A856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1D3B88F2-2405-43A4-B52F-9FE2C4430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9BD7E09-922E-4C1C-ACE1-FFBF76F36DD8}"/>
              </a:ext>
            </a:extLst>
          </p:cNvPr>
          <p:cNvSpPr>
            <a:spLocks noGrp="1"/>
          </p:cNvSpPr>
          <p:nvPr>
            <p:ph type="dt" sz="half" idx="10"/>
          </p:nvPr>
        </p:nvSpPr>
        <p:spPr/>
        <p:txBody>
          <a:bodyPr/>
          <a:lstStyle/>
          <a:p>
            <a:fld id="{D3106DCF-3073-4931-B47A-6761B756A6C9}" type="datetimeFigureOut">
              <a:rPr lang="da-DK" smtClean="0"/>
              <a:t>01-09-2021</a:t>
            </a:fld>
            <a:endParaRPr lang="da-DK"/>
          </a:p>
        </p:txBody>
      </p:sp>
      <p:sp>
        <p:nvSpPr>
          <p:cNvPr id="6" name="Pladsholder til sidefod 5">
            <a:extLst>
              <a:ext uri="{FF2B5EF4-FFF2-40B4-BE49-F238E27FC236}">
                <a16:creationId xmlns:a16="http://schemas.microsoft.com/office/drawing/2014/main" id="{52308CE9-6515-4FBA-8345-6355A36C124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F7E0E29-B5C3-451C-AC57-A59C69FB88EA}"/>
              </a:ext>
            </a:extLst>
          </p:cNvPr>
          <p:cNvSpPr>
            <a:spLocks noGrp="1"/>
          </p:cNvSpPr>
          <p:nvPr>
            <p:ph type="sldNum" sz="quarter" idx="12"/>
          </p:nvPr>
        </p:nvSpPr>
        <p:spPr/>
        <p:txBody>
          <a:bodyPr/>
          <a:lstStyle/>
          <a:p>
            <a:fld id="{0DDA3E08-9195-459A-9E11-8EF1B95BC876}" type="slidenum">
              <a:rPr lang="da-DK" smtClean="0"/>
              <a:t>‹nr.›</a:t>
            </a:fld>
            <a:endParaRPr lang="da-DK"/>
          </a:p>
        </p:txBody>
      </p:sp>
    </p:spTree>
    <p:extLst>
      <p:ext uri="{BB962C8B-B14F-4D97-AF65-F5344CB8AC3E}">
        <p14:creationId xmlns:p14="http://schemas.microsoft.com/office/powerpoint/2010/main" val="2967112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CA23141A-7977-47A2-B58E-C87E41CE69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36D30E4-1ED8-4F0A-9348-AE65C15EB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91D50E7-9E05-4758-A82A-20FACA315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106DCF-3073-4931-B47A-6761B756A6C9}" type="datetimeFigureOut">
              <a:rPr lang="da-DK" smtClean="0"/>
              <a:t>01-09-2021</a:t>
            </a:fld>
            <a:endParaRPr lang="da-DK"/>
          </a:p>
        </p:txBody>
      </p:sp>
      <p:sp>
        <p:nvSpPr>
          <p:cNvPr id="5" name="Pladsholder til sidefod 4">
            <a:extLst>
              <a:ext uri="{FF2B5EF4-FFF2-40B4-BE49-F238E27FC236}">
                <a16:creationId xmlns:a16="http://schemas.microsoft.com/office/drawing/2014/main" id="{344C285D-C0DB-428C-ACD8-FD1F9D8252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303F45A7-4302-4983-80B4-A2A403B8E6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A3E08-9195-459A-9E11-8EF1B95BC876}" type="slidenum">
              <a:rPr lang="da-DK" smtClean="0"/>
              <a:t>‹nr.›</a:t>
            </a:fld>
            <a:endParaRPr lang="da-DK"/>
          </a:p>
        </p:txBody>
      </p:sp>
    </p:spTree>
    <p:extLst>
      <p:ext uri="{BB962C8B-B14F-4D97-AF65-F5344CB8AC3E}">
        <p14:creationId xmlns:p14="http://schemas.microsoft.com/office/powerpoint/2010/main" val="1204937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9972"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el 1">
            <a:extLst>
              <a:ext uri="{FF2B5EF4-FFF2-40B4-BE49-F238E27FC236}">
                <a16:creationId xmlns:a16="http://schemas.microsoft.com/office/drawing/2014/main" id="{BD23ED7E-EFB4-4E1B-8766-FBB0A994D54E}"/>
              </a:ext>
            </a:extLst>
          </p:cNvPr>
          <p:cNvSpPr>
            <a:spLocks noGrp="1"/>
          </p:cNvSpPr>
          <p:nvPr>
            <p:ph type="ctrTitle"/>
          </p:nvPr>
        </p:nvSpPr>
        <p:spPr>
          <a:xfrm>
            <a:off x="963669" y="1580671"/>
            <a:ext cx="4805996" cy="3696658"/>
          </a:xfrm>
        </p:spPr>
        <p:txBody>
          <a:bodyPr anchor="t">
            <a:normAutofit/>
          </a:bodyPr>
          <a:lstStyle/>
          <a:p>
            <a:r>
              <a:rPr lang="da-DK" sz="2800" b="1" dirty="0">
                <a:solidFill>
                  <a:srgbClr val="000000"/>
                </a:solidFill>
              </a:rPr>
              <a:t>Ændring af bedømmelse</a:t>
            </a:r>
            <a:br>
              <a:rPr lang="da-DK" sz="2800" b="1" dirty="0">
                <a:solidFill>
                  <a:srgbClr val="000000"/>
                </a:solidFill>
              </a:rPr>
            </a:br>
            <a:r>
              <a:rPr lang="da-DK" sz="2800" b="1" dirty="0">
                <a:solidFill>
                  <a:srgbClr val="000000"/>
                </a:solidFill>
              </a:rPr>
              <a:t>Eksempler på spørgsmål</a:t>
            </a:r>
            <a:br>
              <a:rPr lang="da-DK" sz="2800" b="1" dirty="0">
                <a:solidFill>
                  <a:srgbClr val="000000"/>
                </a:solidFill>
              </a:rPr>
            </a:br>
            <a:r>
              <a:rPr lang="da-DK" sz="2800" b="1" dirty="0">
                <a:solidFill>
                  <a:srgbClr val="000000"/>
                </a:solidFill>
              </a:rPr>
              <a:t>”Ny” vejledning praktiske prøver</a:t>
            </a:r>
            <a:br>
              <a:rPr lang="da-DK" sz="2800" b="1" dirty="0">
                <a:solidFill>
                  <a:srgbClr val="000000"/>
                </a:solidFill>
              </a:rPr>
            </a:br>
            <a:r>
              <a:rPr lang="da-DK" sz="2800" b="1" dirty="0">
                <a:solidFill>
                  <a:srgbClr val="000000"/>
                </a:solidFill>
              </a:rPr>
              <a:t>Bestilling af praktiske prøver</a:t>
            </a:r>
            <a:br>
              <a:rPr lang="da-DK" sz="2800" b="1" dirty="0">
                <a:solidFill>
                  <a:srgbClr val="000000"/>
                </a:solidFill>
              </a:rPr>
            </a:br>
            <a:br>
              <a:rPr lang="da-DK" sz="2800" b="1" dirty="0">
                <a:solidFill>
                  <a:srgbClr val="000000"/>
                </a:solidFill>
              </a:rPr>
            </a:br>
            <a:r>
              <a:rPr lang="da-DK" sz="2800" b="1" dirty="0">
                <a:solidFill>
                  <a:srgbClr val="000000"/>
                </a:solidFill>
              </a:rPr>
              <a:t>Organisationsændringer i FS</a:t>
            </a:r>
          </a:p>
        </p:txBody>
      </p:sp>
      <p:sp>
        <p:nvSpPr>
          <p:cNvPr id="13"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7121"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6D0F4335-A246-4B53-A27F-684DC671AC02}"/>
              </a:ext>
            </a:extLst>
          </p:cNvPr>
          <p:cNvPicPr>
            <a:picLocks noChangeAspect="1"/>
          </p:cNvPicPr>
          <p:nvPr/>
        </p:nvPicPr>
        <p:blipFill>
          <a:blip r:embed="rId3"/>
          <a:stretch>
            <a:fillRect/>
          </a:stretch>
        </p:blipFill>
        <p:spPr>
          <a:xfrm>
            <a:off x="7709770" y="3213164"/>
            <a:ext cx="4141760" cy="1346072"/>
          </a:xfrm>
          <a:prstGeom prst="rect">
            <a:avLst/>
          </a:prstGeom>
        </p:spPr>
      </p:pic>
    </p:spTree>
    <p:extLst>
      <p:ext uri="{BB962C8B-B14F-4D97-AF65-F5344CB8AC3E}">
        <p14:creationId xmlns:p14="http://schemas.microsoft.com/office/powerpoint/2010/main" val="201088303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lang="da-DK" b="1" dirty="0">
                <a:solidFill>
                  <a:srgbClr val="000000"/>
                </a:solidFill>
              </a:rPr>
              <a:t>1. </a:t>
            </a:r>
            <a:r>
              <a:rPr lang="da-DK" sz="4400" b="1" dirty="0">
                <a:solidFill>
                  <a:srgbClr val="000000"/>
                </a:solidFill>
              </a:rPr>
              <a:t>Ændring af bedømmelse</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1136429" y="2278173"/>
            <a:ext cx="7697178" cy="3952263"/>
          </a:xfrm>
        </p:spPr>
        <p:txBody>
          <a:bodyPr anchor="ctr">
            <a:normAutofit/>
          </a:bodyPr>
          <a:lstStyle/>
          <a:p>
            <a:pPr marL="0" indent="0">
              <a:buNone/>
            </a:pPr>
            <a:r>
              <a:rPr lang="da-DK" sz="2000" dirty="0"/>
              <a:t>Den 29. januar 2021 tilrettes bedømmelsen af skriftlige prøver på taxakvalifikationsuddannelsen, således at prøverne bedømmes efter hensigten og i overensstemmelse med vejledningen for prøveafviklingen.                                                                                                </a:t>
            </a:r>
          </a:p>
          <a:p>
            <a:pPr marL="0" indent="0">
              <a:buNone/>
            </a:pPr>
            <a:r>
              <a:rPr lang="da-DK" sz="2000" dirty="0"/>
              <a:t> Det har betydet at beståelsesprocenten er faldet fra 89-95% i 2020 til 74-75% i perioden april-juli 2021</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Tree>
    <p:extLst>
      <p:ext uri="{BB962C8B-B14F-4D97-AF65-F5344CB8AC3E}">
        <p14:creationId xmlns:p14="http://schemas.microsoft.com/office/powerpoint/2010/main" val="4126758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kumimoji="0" lang="da-DK" sz="4400" b="1" i="0" u="none" strike="noStrike" kern="1200" cap="none" spc="0" normalizeH="0" baseline="0" noProof="0" dirty="0">
                <a:ln>
                  <a:noFill/>
                </a:ln>
                <a:solidFill>
                  <a:srgbClr val="000000"/>
                </a:solidFill>
                <a:effectLst/>
                <a:uLnTx/>
                <a:uFillTx/>
                <a:latin typeface="Calibri Light" panose="020F0302020204030204"/>
                <a:ea typeface="+mj-ea"/>
                <a:cs typeface="+mj-cs"/>
              </a:rPr>
              <a:t>2. Eksempel på spørgsmål</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457200" y="1751308"/>
            <a:ext cx="8314841" cy="4378271"/>
          </a:xfrm>
        </p:spPr>
        <p:txBody>
          <a:bodyPr anchor="ctr">
            <a:normAutofit/>
          </a:bodyPr>
          <a:lstStyle/>
          <a:p>
            <a:pPr marL="0" indent="0">
              <a:buNone/>
            </a:pPr>
            <a:r>
              <a:rPr lang="da-DK" b="1" dirty="0"/>
              <a:t>Visse manøvrer er forbudt på motorveje. Hvilke?</a:t>
            </a:r>
          </a:p>
          <a:p>
            <a:r>
              <a:rPr lang="da-DK" b="1" dirty="0"/>
              <a:t>1.</a:t>
            </a:r>
            <a:r>
              <a:rPr lang="da-DK" dirty="0"/>
              <a:t> </a:t>
            </a:r>
            <a:r>
              <a:rPr lang="da-DK" dirty="0">
                <a:solidFill>
                  <a:srgbClr val="00B050"/>
                </a:solidFill>
              </a:rPr>
              <a:t>Kørsel i nødsporet</a:t>
            </a:r>
            <a:endParaRPr lang="da-DK" dirty="0"/>
          </a:p>
          <a:p>
            <a:r>
              <a:rPr lang="da-DK" dirty="0"/>
              <a:t>2. </a:t>
            </a:r>
            <a:r>
              <a:rPr lang="da-DK" dirty="0">
                <a:solidFill>
                  <a:srgbClr val="FF0000"/>
                </a:solidFill>
              </a:rPr>
              <a:t>Overhaling</a:t>
            </a:r>
            <a:r>
              <a:rPr lang="da-DK" dirty="0">
                <a:solidFill>
                  <a:srgbClr val="00B050"/>
                </a:solidFill>
              </a:rPr>
              <a:t> </a:t>
            </a:r>
          </a:p>
          <a:p>
            <a:r>
              <a:rPr lang="da-DK" dirty="0"/>
              <a:t>3. </a:t>
            </a:r>
            <a:r>
              <a:rPr lang="da-DK" dirty="0">
                <a:solidFill>
                  <a:srgbClr val="00B050"/>
                </a:solidFill>
              </a:rPr>
              <a:t>Standsning og parkering</a:t>
            </a:r>
            <a:endParaRPr lang="da-DK" dirty="0"/>
          </a:p>
          <a:p>
            <a:r>
              <a:rPr lang="da-DK" dirty="0"/>
              <a:t>4. </a:t>
            </a:r>
            <a:r>
              <a:rPr lang="da-DK" dirty="0">
                <a:solidFill>
                  <a:srgbClr val="00B050"/>
                </a:solidFill>
              </a:rPr>
              <a:t>Vende og bakke manøvrer</a:t>
            </a: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Tree>
    <p:extLst>
      <p:ext uri="{BB962C8B-B14F-4D97-AF65-F5344CB8AC3E}">
        <p14:creationId xmlns:p14="http://schemas.microsoft.com/office/powerpoint/2010/main" val="11186409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kumimoji="0" lang="da-DK" sz="4400" b="1" i="0" u="none" strike="noStrike" kern="1200" cap="none" spc="0" normalizeH="0" baseline="0" noProof="0" dirty="0">
                <a:ln>
                  <a:noFill/>
                </a:ln>
                <a:solidFill>
                  <a:srgbClr val="000000"/>
                </a:solidFill>
                <a:effectLst/>
                <a:uLnTx/>
                <a:uFillTx/>
                <a:latin typeface="Calibri Light" panose="020F0302020204030204"/>
                <a:ea typeface="+mj-ea"/>
                <a:cs typeface="+mj-cs"/>
              </a:rPr>
              <a:t>2. Eksempel på spørgsmål</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1136429" y="2278173"/>
            <a:ext cx="6467867" cy="3450613"/>
          </a:xfrm>
        </p:spPr>
        <p:txBody>
          <a:bodyPr anchor="ctr">
            <a:normAutofit/>
          </a:bodyPr>
          <a:lstStyle/>
          <a:p>
            <a:pPr marL="0" indent="0">
              <a:buNone/>
            </a:pPr>
            <a:endParaRPr lang="da-DK" dirty="0"/>
          </a:p>
          <a:p>
            <a:pPr marL="0" indent="0">
              <a:buNone/>
            </a:pP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
        <p:nvSpPr>
          <p:cNvPr id="7" name="Pladsholder til indhold 2">
            <a:extLst>
              <a:ext uri="{FF2B5EF4-FFF2-40B4-BE49-F238E27FC236}">
                <a16:creationId xmlns:a16="http://schemas.microsoft.com/office/drawing/2014/main" id="{BEFE94E1-95FA-4480-B94E-4218451E285F}"/>
              </a:ext>
            </a:extLst>
          </p:cNvPr>
          <p:cNvSpPr txBox="1">
            <a:spLocks/>
          </p:cNvSpPr>
          <p:nvPr/>
        </p:nvSpPr>
        <p:spPr>
          <a:xfrm>
            <a:off x="1147710" y="1767813"/>
            <a:ext cx="7630066" cy="447133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a-DK" dirty="0"/>
          </a:p>
          <a:p>
            <a:pPr marL="0" indent="0">
              <a:buFont typeface="Arial" panose="020B0604020202020204" pitchFamily="34" charset="0"/>
              <a:buNone/>
            </a:pPr>
            <a:endParaRPr lang="da-DK" sz="1600" dirty="0"/>
          </a:p>
          <a:p>
            <a:pPr marL="0" indent="0">
              <a:buFont typeface="Arial" panose="020B0604020202020204" pitchFamily="34" charset="0"/>
              <a:buNone/>
            </a:pPr>
            <a:endParaRPr lang="da-DK" dirty="0"/>
          </a:p>
        </p:txBody>
      </p:sp>
      <p:sp>
        <p:nvSpPr>
          <p:cNvPr id="10" name="Tekstfelt 9">
            <a:extLst>
              <a:ext uri="{FF2B5EF4-FFF2-40B4-BE49-F238E27FC236}">
                <a16:creationId xmlns:a16="http://schemas.microsoft.com/office/drawing/2014/main" id="{D9D29D1B-B49D-4976-95E5-37513A84C8D7}"/>
              </a:ext>
            </a:extLst>
          </p:cNvPr>
          <p:cNvSpPr txBox="1"/>
          <p:nvPr/>
        </p:nvSpPr>
        <p:spPr>
          <a:xfrm>
            <a:off x="886744" y="2514402"/>
            <a:ext cx="8863093" cy="3539430"/>
          </a:xfrm>
          <a:prstGeom prst="rect">
            <a:avLst/>
          </a:prstGeom>
          <a:noFill/>
        </p:spPr>
        <p:txBody>
          <a:bodyPr wrap="square">
            <a:spAutoFit/>
          </a:bodyPr>
          <a:lstStyle/>
          <a:p>
            <a:pPr marL="0" indent="0">
              <a:buNone/>
            </a:pPr>
            <a:r>
              <a:rPr lang="da-DK" sz="2800" b="1" dirty="0"/>
              <a:t>Visse manøvrer er forbudt på motorveje. Hvilke?</a:t>
            </a:r>
          </a:p>
          <a:p>
            <a:pPr marL="0" indent="0">
              <a:buNone/>
            </a:pPr>
            <a:r>
              <a:rPr lang="da-DK" sz="2800" dirty="0"/>
              <a:t>1378 besvarelser</a:t>
            </a:r>
          </a:p>
          <a:p>
            <a:r>
              <a:rPr lang="da-DK" sz="2800" b="1" dirty="0"/>
              <a:t>1.</a:t>
            </a:r>
            <a:r>
              <a:rPr lang="da-DK" sz="2800" dirty="0"/>
              <a:t>  </a:t>
            </a:r>
            <a:r>
              <a:rPr lang="da-DK" sz="2800" dirty="0">
                <a:solidFill>
                  <a:srgbClr val="00B050"/>
                </a:solidFill>
              </a:rPr>
              <a:t>Kørsel i nødsporet </a:t>
            </a:r>
            <a:r>
              <a:rPr lang="da-DK" sz="2800" dirty="0"/>
              <a:t>1300 = 94,3% korrekte</a:t>
            </a:r>
          </a:p>
          <a:p>
            <a:r>
              <a:rPr lang="da-DK" sz="2800" dirty="0"/>
              <a:t>2. </a:t>
            </a:r>
            <a:r>
              <a:rPr lang="da-DK" sz="2800" dirty="0">
                <a:solidFill>
                  <a:srgbClr val="FF0000"/>
                </a:solidFill>
              </a:rPr>
              <a:t>Overhaling</a:t>
            </a:r>
            <a:r>
              <a:rPr lang="da-DK" sz="2800" dirty="0">
                <a:solidFill>
                  <a:srgbClr val="00B050"/>
                </a:solidFill>
              </a:rPr>
              <a:t> </a:t>
            </a:r>
            <a:r>
              <a:rPr lang="da-DK" sz="2800" dirty="0"/>
              <a:t>75 = 5,4% forkerte besvarelser</a:t>
            </a:r>
          </a:p>
          <a:p>
            <a:r>
              <a:rPr lang="da-DK" sz="2800" dirty="0"/>
              <a:t>3. </a:t>
            </a:r>
            <a:r>
              <a:rPr lang="da-DK" sz="2800" dirty="0">
                <a:solidFill>
                  <a:srgbClr val="00B050"/>
                </a:solidFill>
              </a:rPr>
              <a:t>Standsning og parkering </a:t>
            </a:r>
            <a:r>
              <a:rPr lang="da-DK" sz="2800" dirty="0"/>
              <a:t>932 = 67,6% korrekte</a:t>
            </a:r>
          </a:p>
          <a:p>
            <a:r>
              <a:rPr lang="da-DK" sz="2800" dirty="0"/>
              <a:t>4. </a:t>
            </a:r>
            <a:r>
              <a:rPr lang="da-DK" sz="2800" dirty="0">
                <a:solidFill>
                  <a:srgbClr val="00B050"/>
                </a:solidFill>
              </a:rPr>
              <a:t>Vende og bakke manøvrer </a:t>
            </a:r>
            <a:r>
              <a:rPr lang="da-DK" sz="2800" dirty="0"/>
              <a:t>571 = 41,4% korrekte</a:t>
            </a:r>
          </a:p>
          <a:p>
            <a:pPr marL="0" indent="0">
              <a:buNone/>
            </a:pPr>
            <a:r>
              <a:rPr lang="da-DK" sz="2800" dirty="0"/>
              <a:t>Det betyder at maksimalt 41.4% korrekte besvarelser, </a:t>
            </a:r>
          </a:p>
          <a:p>
            <a:pPr marL="0" indent="0">
              <a:buNone/>
            </a:pPr>
            <a:r>
              <a:rPr lang="da-DK" sz="2800" dirty="0"/>
              <a:t>Realistisk set væsentlig færre korrekte besvarelser</a:t>
            </a:r>
          </a:p>
        </p:txBody>
      </p:sp>
    </p:spTree>
    <p:extLst>
      <p:ext uri="{BB962C8B-B14F-4D97-AF65-F5344CB8AC3E}">
        <p14:creationId xmlns:p14="http://schemas.microsoft.com/office/powerpoint/2010/main" val="41256015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 calcmode="lin" valueType="num">
                                      <p:cBhvr additive="base">
                                        <p:cTn id="3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anim calcmode="lin" valueType="num">
                                      <p:cBhvr additive="base">
                                        <p:cTn id="43"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lang="da-DK" b="1" dirty="0">
                <a:solidFill>
                  <a:srgbClr val="000000"/>
                </a:solidFill>
              </a:rPr>
              <a:t>2. Eksempel på spørgsmål</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210312" y="2216257"/>
            <a:ext cx="9144000" cy="4102161"/>
          </a:xfrm>
        </p:spPr>
        <p:txBody>
          <a:bodyPr anchor="ctr">
            <a:normAutofit fontScale="55000" lnSpcReduction="20000"/>
          </a:bodyPr>
          <a:lstStyle/>
          <a:p>
            <a:pPr marL="0" indent="0">
              <a:buNone/>
            </a:pPr>
            <a:r>
              <a:rPr lang="da-DK" dirty="0"/>
              <a:t>Hvilke regler gælder vedrørende chaufførkortet?</a:t>
            </a:r>
          </a:p>
          <a:p>
            <a:pPr marL="0" indent="0">
              <a:buNone/>
            </a:pPr>
            <a:r>
              <a:rPr lang="da-DK" u="sng" dirty="0"/>
              <a:t>I alt 1316 besvarelser</a:t>
            </a:r>
          </a:p>
          <a:p>
            <a:pPr marL="0" indent="0">
              <a:buNone/>
            </a:pPr>
            <a:endParaRPr lang="da-DK" u="sng" dirty="0"/>
          </a:p>
          <a:p>
            <a:r>
              <a:rPr lang="da-DK" dirty="0"/>
              <a:t>1. </a:t>
            </a:r>
            <a:r>
              <a:rPr lang="da-DK" dirty="0">
                <a:solidFill>
                  <a:srgbClr val="00B050"/>
                </a:solidFill>
              </a:rPr>
              <a:t>Chaufførkortet er gyldigt til taxikørsel </a:t>
            </a:r>
            <a:r>
              <a:rPr lang="da-DK" dirty="0">
                <a:highlight>
                  <a:srgbClr val="FFFF00"/>
                </a:highlight>
              </a:rPr>
              <a:t>1316 =</a:t>
            </a:r>
            <a:r>
              <a:rPr lang="da-DK" dirty="0"/>
              <a:t> 100%</a:t>
            </a:r>
          </a:p>
          <a:p>
            <a:r>
              <a:rPr lang="da-DK" dirty="0"/>
              <a:t>2. </a:t>
            </a:r>
            <a:r>
              <a:rPr lang="da-DK" dirty="0">
                <a:solidFill>
                  <a:srgbClr val="00B050"/>
                </a:solidFill>
              </a:rPr>
              <a:t>Chaufførkortet er gyldigt til limousinekørsel </a:t>
            </a:r>
            <a:r>
              <a:rPr lang="da-DK" dirty="0">
                <a:highlight>
                  <a:srgbClr val="FFFF00"/>
                </a:highlight>
              </a:rPr>
              <a:t>893 = 67,8%</a:t>
            </a:r>
          </a:p>
          <a:p>
            <a:r>
              <a:rPr lang="da-DK" dirty="0"/>
              <a:t>3. </a:t>
            </a:r>
            <a:r>
              <a:rPr lang="da-DK" dirty="0">
                <a:solidFill>
                  <a:srgbClr val="FF0000"/>
                </a:solidFill>
              </a:rPr>
              <a:t>Chaufførkortet er gyldigt til buskørsel 49 = 3,7 % forkerte besvarelser</a:t>
            </a:r>
            <a:endParaRPr lang="da-DK" dirty="0"/>
          </a:p>
          <a:p>
            <a:r>
              <a:rPr lang="da-DK" dirty="0"/>
              <a:t>4.  </a:t>
            </a:r>
            <a:r>
              <a:rPr lang="da-DK" dirty="0">
                <a:solidFill>
                  <a:srgbClr val="00B050"/>
                </a:solidFill>
              </a:rPr>
              <a:t>Chaufførkortet er gyldigt til kørsel for offentlig myndighed(offentlig service trafik) </a:t>
            </a:r>
            <a:r>
              <a:rPr lang="da-DK" dirty="0"/>
              <a:t>496 =37,6%</a:t>
            </a:r>
          </a:p>
          <a:p>
            <a:endParaRPr lang="da-DK" dirty="0"/>
          </a:p>
          <a:p>
            <a:pPr marL="0" indent="0">
              <a:buNone/>
            </a:pPr>
            <a:r>
              <a:rPr lang="da-DK" dirty="0"/>
              <a:t>Resultat: Maksimalt 37.6% har besvaret dette spørgsmål korrekt</a:t>
            </a:r>
          </a:p>
          <a:p>
            <a:pPr marL="0" indent="0">
              <a:buNone/>
            </a:pPr>
            <a:r>
              <a:rPr lang="da-DK" dirty="0"/>
              <a:t>Realistisk set væsentlig færre</a:t>
            </a:r>
            <a:br>
              <a:rPr lang="da-DK" dirty="0"/>
            </a:br>
            <a:br>
              <a:rPr lang="da-DK" dirty="0">
                <a:solidFill>
                  <a:srgbClr val="FF0000"/>
                </a:solidFill>
              </a:rPr>
            </a:br>
            <a:br>
              <a:rPr lang="da-DK" dirty="0"/>
            </a:br>
            <a:br>
              <a:rPr lang="da-DK" dirty="0"/>
            </a:br>
            <a:endParaRPr lang="da-DK" dirty="0"/>
          </a:p>
          <a:p>
            <a:pPr marL="0" indent="0">
              <a:buNone/>
            </a:pPr>
            <a:endParaRPr lang="da-DK" sz="1600" dirty="0"/>
          </a:p>
          <a:p>
            <a:pPr marL="0" indent="0">
              <a:buNone/>
            </a:pP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Tree>
    <p:extLst>
      <p:ext uri="{BB962C8B-B14F-4D97-AF65-F5344CB8AC3E}">
        <p14:creationId xmlns:p14="http://schemas.microsoft.com/office/powerpoint/2010/main" val="13320946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lang="da-DK" b="1" dirty="0">
                <a:solidFill>
                  <a:srgbClr val="000000"/>
                </a:solidFill>
              </a:rPr>
              <a:t>3. Ny vejledning </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358140" y="2128275"/>
            <a:ext cx="9144000" cy="4102161"/>
          </a:xfrm>
        </p:spPr>
        <p:txBody>
          <a:bodyPr anchor="ctr">
            <a:normAutofit fontScale="92500" lnSpcReduction="10000"/>
          </a:bodyPr>
          <a:lstStyle/>
          <a:p>
            <a:pPr marL="0" indent="0">
              <a:buNone/>
            </a:pPr>
            <a:r>
              <a:rPr lang="da-DK" dirty="0"/>
              <a:t>Grundet </a:t>
            </a:r>
            <a:r>
              <a:rPr lang="da-DK" dirty="0" err="1"/>
              <a:t>corona</a:t>
            </a:r>
            <a:r>
              <a:rPr lang="da-DK" dirty="0"/>
              <a:t> er det et  begrænset antal praktiske prøver</a:t>
            </a:r>
          </a:p>
          <a:p>
            <a:pPr marL="0" indent="0">
              <a:buNone/>
            </a:pPr>
            <a:r>
              <a:rPr lang="da-DK" dirty="0"/>
              <a:t>Færdselsstyrelsen har overværet.</a:t>
            </a:r>
          </a:p>
          <a:p>
            <a:pPr marL="0" indent="0">
              <a:buNone/>
            </a:pPr>
            <a:r>
              <a:rPr lang="da-DK" dirty="0"/>
              <a:t>Styrelsen har observeret følgende:</a:t>
            </a:r>
          </a:p>
          <a:p>
            <a:pPr marL="0" indent="0">
              <a:buNone/>
            </a:pPr>
            <a:r>
              <a:rPr lang="da-DK" dirty="0">
                <a:solidFill>
                  <a:srgbClr val="FF0000"/>
                </a:solidFill>
              </a:rPr>
              <a:t>Censor har ageret som underviser.</a:t>
            </a:r>
          </a:p>
          <a:p>
            <a:pPr marL="0" indent="0">
              <a:buNone/>
            </a:pPr>
            <a:r>
              <a:rPr lang="da-DK" dirty="0" err="1">
                <a:solidFill>
                  <a:srgbClr val="FF0000"/>
                </a:solidFill>
              </a:rPr>
              <a:t>Pointgivning</a:t>
            </a:r>
            <a:r>
              <a:rPr lang="da-DK" dirty="0">
                <a:solidFill>
                  <a:srgbClr val="FF0000"/>
                </a:solidFill>
              </a:rPr>
              <a:t> har nogle steder været noget rundhåndet.</a:t>
            </a:r>
          </a:p>
          <a:p>
            <a:pPr marL="0" indent="0">
              <a:buNone/>
            </a:pPr>
            <a:r>
              <a:rPr lang="da-DK" dirty="0"/>
              <a:t>Tænk</a:t>
            </a:r>
            <a:r>
              <a:rPr lang="da-DK" dirty="0">
                <a:solidFill>
                  <a:srgbClr val="FF0000"/>
                </a:solidFill>
              </a:rPr>
              <a:t> </a:t>
            </a:r>
            <a:r>
              <a:rPr lang="da-DK"/>
              <a:t>på at </a:t>
            </a:r>
            <a:r>
              <a:rPr lang="da-DK" dirty="0"/>
              <a:t>de chauffører i </a:t>
            </a:r>
            <a:r>
              <a:rPr lang="da-DK"/>
              <a:t>godkender skal </a:t>
            </a:r>
            <a:r>
              <a:rPr lang="da-DK" dirty="0"/>
              <a:t>ud og køre med samfundets svageste(børn og ældre), er de klar til det?</a:t>
            </a:r>
            <a:br>
              <a:rPr lang="da-DK" dirty="0"/>
            </a:br>
            <a:br>
              <a:rPr lang="da-DK" dirty="0"/>
            </a:br>
            <a:br>
              <a:rPr lang="da-DK" dirty="0"/>
            </a:br>
            <a:endParaRPr lang="da-DK" dirty="0"/>
          </a:p>
          <a:p>
            <a:pPr marL="0" indent="0">
              <a:buNone/>
            </a:pPr>
            <a:endParaRPr lang="da-DK" sz="1600" dirty="0"/>
          </a:p>
          <a:p>
            <a:pPr marL="0" indent="0">
              <a:buNone/>
            </a:pP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Tree>
    <p:extLst>
      <p:ext uri="{BB962C8B-B14F-4D97-AF65-F5344CB8AC3E}">
        <p14:creationId xmlns:p14="http://schemas.microsoft.com/office/powerpoint/2010/main" val="7581720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lang="da-DK" b="1" dirty="0">
                <a:solidFill>
                  <a:srgbClr val="000000"/>
                </a:solidFill>
              </a:rPr>
              <a:t>4. </a:t>
            </a:r>
            <a:r>
              <a:rPr lang="da-DK" sz="4400" b="1" dirty="0">
                <a:solidFill>
                  <a:srgbClr val="000000"/>
                </a:solidFill>
              </a:rPr>
              <a:t>Bestilling af praktiske prøver</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210312" y="2216257"/>
            <a:ext cx="8608224" cy="4102161"/>
          </a:xfrm>
        </p:spPr>
        <p:txBody>
          <a:bodyPr anchor="ctr">
            <a:normAutofit/>
          </a:bodyPr>
          <a:lstStyle/>
          <a:p>
            <a:pPr marL="0" indent="0">
              <a:buNone/>
            </a:pPr>
            <a:r>
              <a:rPr lang="da-DK" dirty="0"/>
              <a:t>Karenstid 7 dage på bestilling af praktiske prøver, på grund af det skal være muligt at planlægge kommende tilsyn.</a:t>
            </a:r>
          </a:p>
          <a:p>
            <a:pPr marL="0" indent="0">
              <a:buNone/>
            </a:pPr>
            <a:r>
              <a:rPr lang="da-DK" dirty="0"/>
              <a:t>Færdselsstyrelsen er klar over det kan give udfordringer med at sætte navn på Censor.</a:t>
            </a:r>
          </a:p>
          <a:p>
            <a:pPr marL="0" indent="0">
              <a:buNone/>
            </a:pPr>
            <a:r>
              <a:rPr lang="da-DK" dirty="0"/>
              <a:t>Navnet på censoren kan ændres umiddelbart før prøvens afvikling.( der arbejdes på en løsning af dette problem, Michael Andersen)</a:t>
            </a:r>
            <a:br>
              <a:rPr lang="da-DK" dirty="0"/>
            </a:br>
            <a:br>
              <a:rPr lang="da-DK" dirty="0"/>
            </a:br>
            <a:endParaRPr lang="da-DK" dirty="0"/>
          </a:p>
          <a:p>
            <a:pPr marL="0" indent="0">
              <a:buNone/>
            </a:pPr>
            <a:endParaRPr lang="da-DK" sz="1600" dirty="0"/>
          </a:p>
          <a:p>
            <a:pPr marL="0" indent="0">
              <a:buNone/>
            </a:pP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Tree>
    <p:extLst>
      <p:ext uri="{BB962C8B-B14F-4D97-AF65-F5344CB8AC3E}">
        <p14:creationId xmlns:p14="http://schemas.microsoft.com/office/powerpoint/2010/main" val="8694100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EBF6E-B744-454C-932D-79AE587E164B}"/>
              </a:ext>
            </a:extLst>
          </p:cNvPr>
          <p:cNvSpPr>
            <a:spLocks noGrp="1"/>
          </p:cNvSpPr>
          <p:nvPr>
            <p:ph type="title"/>
          </p:nvPr>
        </p:nvSpPr>
        <p:spPr>
          <a:xfrm>
            <a:off x="1136428" y="627564"/>
            <a:ext cx="7474172" cy="1325563"/>
          </a:xfrm>
        </p:spPr>
        <p:txBody>
          <a:bodyPr>
            <a:normAutofit/>
          </a:bodyPr>
          <a:lstStyle/>
          <a:p>
            <a:r>
              <a:rPr lang="da-DK" b="1" dirty="0">
                <a:solidFill>
                  <a:srgbClr val="000000"/>
                </a:solidFill>
              </a:rPr>
              <a:t>2. </a:t>
            </a:r>
            <a:r>
              <a:rPr kumimoji="0" lang="da-DK" b="1" i="0" u="none" strike="noStrike" kern="1200" cap="none" spc="0" normalizeH="0" baseline="0" noProof="0" dirty="0">
                <a:ln>
                  <a:noFill/>
                </a:ln>
                <a:solidFill>
                  <a:srgbClr val="000000"/>
                </a:solidFill>
                <a:effectLst/>
                <a:uLnTx/>
                <a:uFillTx/>
                <a:latin typeface="Calibri Light" panose="020F0302020204030204"/>
                <a:ea typeface="+mj-ea"/>
                <a:cs typeface="+mj-cs"/>
              </a:rPr>
              <a:t>Organisationsændringer i FS</a:t>
            </a:r>
            <a:endParaRPr lang="da-DK" b="1" dirty="0"/>
          </a:p>
        </p:txBody>
      </p:sp>
      <p:sp>
        <p:nvSpPr>
          <p:cNvPr id="3" name="Pladsholder til indhold 2">
            <a:extLst>
              <a:ext uri="{FF2B5EF4-FFF2-40B4-BE49-F238E27FC236}">
                <a16:creationId xmlns:a16="http://schemas.microsoft.com/office/drawing/2014/main" id="{DD1A0064-C67D-4C6E-9F74-72C68520BD53}"/>
              </a:ext>
            </a:extLst>
          </p:cNvPr>
          <p:cNvSpPr>
            <a:spLocks noGrp="1"/>
          </p:cNvSpPr>
          <p:nvPr>
            <p:ph idx="1"/>
          </p:nvPr>
        </p:nvSpPr>
        <p:spPr>
          <a:xfrm>
            <a:off x="210312" y="1953127"/>
            <a:ext cx="9144000" cy="4365292"/>
          </a:xfrm>
        </p:spPr>
        <p:txBody>
          <a:bodyPr anchor="ctr">
            <a:normAutofit/>
          </a:bodyPr>
          <a:lstStyle/>
          <a:p>
            <a:pPr marL="0" indent="0">
              <a:buNone/>
            </a:pPr>
            <a:br>
              <a:rPr lang="da-DK" dirty="0"/>
            </a:br>
            <a:endParaRPr lang="da-DK" dirty="0"/>
          </a:p>
          <a:p>
            <a:pPr marL="0" indent="0">
              <a:buNone/>
            </a:pPr>
            <a:endParaRPr lang="da-DK" sz="1600" dirty="0"/>
          </a:p>
          <a:p>
            <a:pPr marL="0" indent="0">
              <a:buNone/>
            </a:pPr>
            <a:endParaRPr lang="da-DK"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03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lede 3">
            <a:extLst>
              <a:ext uri="{FF2B5EF4-FFF2-40B4-BE49-F238E27FC236}">
                <a16:creationId xmlns:a16="http://schemas.microsoft.com/office/drawing/2014/main" id="{109E25E5-EB9B-4E34-A3D5-BBB65BDC6A6B}"/>
              </a:ext>
            </a:extLst>
          </p:cNvPr>
          <p:cNvPicPr>
            <a:picLocks noChangeAspect="1"/>
          </p:cNvPicPr>
          <p:nvPr/>
        </p:nvPicPr>
        <p:blipFill>
          <a:blip r:embed="rId2"/>
          <a:stretch>
            <a:fillRect/>
          </a:stretch>
        </p:blipFill>
        <p:spPr>
          <a:xfrm>
            <a:off x="9254442" y="3191411"/>
            <a:ext cx="1462088" cy="475178"/>
          </a:xfrm>
          <a:prstGeom prst="rect">
            <a:avLst/>
          </a:prstGeom>
        </p:spPr>
      </p:pic>
      <p:sp>
        <p:nvSpPr>
          <p:cNvPr id="8" name="Tekstfelt 7">
            <a:extLst>
              <a:ext uri="{FF2B5EF4-FFF2-40B4-BE49-F238E27FC236}">
                <a16:creationId xmlns:a16="http://schemas.microsoft.com/office/drawing/2014/main" id="{15DEB4A9-44B1-4712-827A-0CF1A3342653}"/>
              </a:ext>
            </a:extLst>
          </p:cNvPr>
          <p:cNvSpPr txBox="1"/>
          <p:nvPr/>
        </p:nvSpPr>
        <p:spPr>
          <a:xfrm>
            <a:off x="665309" y="2358913"/>
            <a:ext cx="8221849" cy="3600986"/>
          </a:xfrm>
          <a:prstGeom prst="rect">
            <a:avLst/>
          </a:prstGeom>
          <a:noFill/>
        </p:spPr>
        <p:txBody>
          <a:bodyPr wrap="square">
            <a:spAutoFit/>
          </a:bodyPr>
          <a:lstStyle/>
          <a:p>
            <a:r>
              <a:rPr lang="da-DK" sz="2400" dirty="0"/>
              <a:t>Organisationsændringer i Færdselsstyrelsen </a:t>
            </a:r>
          </a:p>
          <a:p>
            <a:r>
              <a:rPr lang="da-DK" sz="2400" dirty="0"/>
              <a:t>Tilsynsenheden flytter team fra team kørekort til taxateamet.</a:t>
            </a:r>
          </a:p>
          <a:p>
            <a:r>
              <a:rPr lang="da-DK" sz="2400" dirty="0"/>
              <a:t>Det drejer sig om Lene Antonsen som varetager henvendelser vedrørende BAT 2, beviser og betaling af beviser, og Claus Bruhn og John Varberg Mortensen som varetager tilsyn med og godkendelser af uddannelsescentre, besvarelse af spørgsmål.</a:t>
            </a:r>
          </a:p>
          <a:p>
            <a:pPr algn="just"/>
            <a:r>
              <a:rPr lang="da-DK" sz="2400" dirty="0"/>
              <a:t>Jeg bliver i team kørekort, det betyder der skal ansættes en ny til at overtage de funktioner jeg har varetaget.</a:t>
            </a:r>
            <a:r>
              <a:rPr lang="da-DK" sz="1800" dirty="0"/>
              <a:t>	</a:t>
            </a:r>
          </a:p>
          <a:p>
            <a:pPr algn="just"/>
            <a:endParaRPr lang="da-DK" dirty="0"/>
          </a:p>
          <a:p>
            <a:pPr algn="just"/>
            <a:endParaRPr lang="da-DK" sz="1800" dirty="0"/>
          </a:p>
        </p:txBody>
      </p:sp>
    </p:spTree>
    <p:extLst>
      <p:ext uri="{BB962C8B-B14F-4D97-AF65-F5344CB8AC3E}">
        <p14:creationId xmlns:p14="http://schemas.microsoft.com/office/powerpoint/2010/main" val="3213919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anim calcmode="lin" valueType="num">
                                      <p:cBhvr additive="base">
                                        <p:cTn id="3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6624E3CD10854468FCCE94CAABFFAEB" ma:contentTypeVersion="10" ma:contentTypeDescription="Opret et nyt dokument." ma:contentTypeScope="" ma:versionID="6176fd37a9468cbda79b1fe2b3128ab5">
  <xsd:schema xmlns:xsd="http://www.w3.org/2001/XMLSchema" xmlns:xs="http://www.w3.org/2001/XMLSchema" xmlns:p="http://schemas.microsoft.com/office/2006/metadata/properties" xmlns:ns2="e5a614a0-e390-4758-987e-00508b2d8f32" xmlns:ns3="8e01ca8f-5ef1-4f69-bef7-0923966b1c21" targetNamespace="http://schemas.microsoft.com/office/2006/metadata/properties" ma:root="true" ma:fieldsID="cf73eeb696dbacbb9d3f3940a98a57d9" ns2:_="" ns3:_="">
    <xsd:import namespace="e5a614a0-e390-4758-987e-00508b2d8f32"/>
    <xsd:import namespace="8e01ca8f-5ef1-4f69-bef7-0923966b1c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614a0-e390-4758-987e-00508b2d8f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01ca8f-5ef1-4f69-bef7-0923966b1c21"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A4224E-34DB-4E16-BE83-A5EA9A182835}">
  <ds:schemaRefs>
    <ds:schemaRef ds:uri="http://schemas.microsoft.com/sharepoint/v3/contenttype/forms"/>
  </ds:schemaRefs>
</ds:datastoreItem>
</file>

<file path=customXml/itemProps2.xml><?xml version="1.0" encoding="utf-8"?>
<ds:datastoreItem xmlns:ds="http://schemas.openxmlformats.org/officeDocument/2006/customXml" ds:itemID="{103B1822-C9E9-4DCC-91DC-E631FCF39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614a0-e390-4758-987e-00508b2d8f32"/>
    <ds:schemaRef ds:uri="8e01ca8f-5ef1-4f69-bef7-0923966b1c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6A09C7-78DF-4BBA-8161-51CC09BE9A8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7321</TotalTime>
  <Words>477</Words>
  <Application>Microsoft Office PowerPoint</Application>
  <PresentationFormat>Widescreen</PresentationFormat>
  <Paragraphs>48</Paragraphs>
  <Slides>8</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8</vt:i4>
      </vt:variant>
    </vt:vector>
  </HeadingPairs>
  <TitlesOfParts>
    <vt:vector size="12" baseType="lpstr">
      <vt:lpstr>Arial</vt:lpstr>
      <vt:lpstr>Calibri</vt:lpstr>
      <vt:lpstr>Calibri Light</vt:lpstr>
      <vt:lpstr>Office-tema</vt:lpstr>
      <vt:lpstr>Ændring af bedømmelse Eksempler på spørgsmål ”Ny” vejledning praktiske prøver Bestilling af praktiske prøver  Organisationsændringer i FS</vt:lpstr>
      <vt:lpstr>1. Ændring af bedømmelse</vt:lpstr>
      <vt:lpstr>2. Eksempel på spørgsmål</vt:lpstr>
      <vt:lpstr>2. Eksempel på spørgsmål</vt:lpstr>
      <vt:lpstr>2. Eksempel på spørgsmål</vt:lpstr>
      <vt:lpstr>3. Ny vejledning </vt:lpstr>
      <vt:lpstr>4. Bestilling af praktiske prøver</vt:lpstr>
      <vt:lpstr>2. Organisationsændringer i FS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Claus Bruhn</dc:creator>
  <cp:lastModifiedBy>Jane Ellingsen</cp:lastModifiedBy>
  <cp:revision>64</cp:revision>
  <dcterms:created xsi:type="dcterms:W3CDTF">2021-05-03T06:42:17Z</dcterms:created>
  <dcterms:modified xsi:type="dcterms:W3CDTF">2021-09-01T10:01:29Z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0x010100D6624E3CD10854468FCCE94CAABFFAEB</vt:lpwstr>
  </property>
</Properties>
</file>