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4" r:id="rId5"/>
    <p:sldMasterId id="2147483728" r:id="rId6"/>
    <p:sldMasterId id="2147483756" r:id="rId7"/>
    <p:sldMasterId id="2147483782" r:id="rId8"/>
    <p:sldMasterId id="2147483805" r:id="rId9"/>
    <p:sldMasterId id="2147483815" r:id="rId10"/>
  </p:sldMasterIdLst>
  <p:notesMasterIdLst>
    <p:notesMasterId r:id="rId118"/>
  </p:notesMasterIdLst>
  <p:sldIdLst>
    <p:sldId id="369" r:id="rId11"/>
    <p:sldId id="1066" r:id="rId12"/>
    <p:sldId id="266" r:id="rId13"/>
    <p:sldId id="1065" r:id="rId14"/>
    <p:sldId id="1050" r:id="rId15"/>
    <p:sldId id="1051" r:id="rId16"/>
    <p:sldId id="954" r:id="rId17"/>
    <p:sldId id="1095" r:id="rId18"/>
    <p:sldId id="262" r:id="rId19"/>
    <p:sldId id="265" r:id="rId20"/>
    <p:sldId id="268" r:id="rId21"/>
    <p:sldId id="269" r:id="rId22"/>
    <p:sldId id="267" r:id="rId23"/>
    <p:sldId id="721" r:id="rId24"/>
    <p:sldId id="810" r:id="rId25"/>
    <p:sldId id="844" r:id="rId26"/>
    <p:sldId id="370" r:id="rId27"/>
    <p:sldId id="1054" r:id="rId28"/>
    <p:sldId id="1072" r:id="rId29"/>
    <p:sldId id="1073" r:id="rId30"/>
    <p:sldId id="1052" r:id="rId31"/>
    <p:sldId id="1055" r:id="rId32"/>
    <p:sldId id="1053" r:id="rId33"/>
    <p:sldId id="1020" r:id="rId34"/>
    <p:sldId id="1067" r:id="rId35"/>
    <p:sldId id="1044" r:id="rId36"/>
    <p:sldId id="1046" r:id="rId37"/>
    <p:sldId id="1068" r:id="rId38"/>
    <p:sldId id="1069" r:id="rId39"/>
    <p:sldId id="1070" r:id="rId40"/>
    <p:sldId id="1071" r:id="rId41"/>
    <p:sldId id="729" r:id="rId42"/>
    <p:sldId id="803" r:id="rId43"/>
    <p:sldId id="944" r:id="rId44"/>
    <p:sldId id="1038" r:id="rId45"/>
    <p:sldId id="728" r:id="rId46"/>
    <p:sldId id="258" r:id="rId47"/>
    <p:sldId id="1037" r:id="rId48"/>
    <p:sldId id="946" r:id="rId49"/>
    <p:sldId id="1027" r:id="rId50"/>
    <p:sldId id="891" r:id="rId51"/>
    <p:sldId id="892" r:id="rId52"/>
    <p:sldId id="893" r:id="rId53"/>
    <p:sldId id="895" r:id="rId54"/>
    <p:sldId id="952" r:id="rId55"/>
    <p:sldId id="897" r:id="rId56"/>
    <p:sldId id="1048" r:id="rId57"/>
    <p:sldId id="302" r:id="rId58"/>
    <p:sldId id="303" r:id="rId59"/>
    <p:sldId id="301" r:id="rId60"/>
    <p:sldId id="304" r:id="rId61"/>
    <p:sldId id="306" r:id="rId62"/>
    <p:sldId id="307" r:id="rId63"/>
    <p:sldId id="309" r:id="rId64"/>
    <p:sldId id="737" r:id="rId65"/>
    <p:sldId id="1076" r:id="rId66"/>
    <p:sldId id="1077" r:id="rId67"/>
    <p:sldId id="1078" r:id="rId68"/>
    <p:sldId id="1079" r:id="rId69"/>
    <p:sldId id="1080" r:id="rId70"/>
    <p:sldId id="1081" r:id="rId71"/>
    <p:sldId id="1082" r:id="rId72"/>
    <p:sldId id="1083" r:id="rId73"/>
    <p:sldId id="1024" r:id="rId74"/>
    <p:sldId id="1039" r:id="rId75"/>
    <p:sldId id="1040" r:id="rId76"/>
    <p:sldId id="1041" r:id="rId77"/>
    <p:sldId id="1042" r:id="rId78"/>
    <p:sldId id="1043" r:id="rId79"/>
    <p:sldId id="1074" r:id="rId80"/>
    <p:sldId id="1075" r:id="rId81"/>
    <p:sldId id="1026" r:id="rId82"/>
    <p:sldId id="795" r:id="rId83"/>
    <p:sldId id="1084" r:id="rId84"/>
    <p:sldId id="1085" r:id="rId85"/>
    <p:sldId id="1056" r:id="rId86"/>
    <p:sldId id="739" r:id="rId87"/>
    <p:sldId id="738" r:id="rId88"/>
    <p:sldId id="1058" r:id="rId89"/>
    <p:sldId id="1059" r:id="rId90"/>
    <p:sldId id="1060" r:id="rId91"/>
    <p:sldId id="1093" r:id="rId92"/>
    <p:sldId id="1061" r:id="rId93"/>
    <p:sldId id="1086" r:id="rId94"/>
    <p:sldId id="1087" r:id="rId95"/>
    <p:sldId id="1062" r:id="rId96"/>
    <p:sldId id="1088" r:id="rId97"/>
    <p:sldId id="1063" r:id="rId98"/>
    <p:sldId id="1089" r:id="rId99"/>
    <p:sldId id="1090" r:id="rId100"/>
    <p:sldId id="1064" r:id="rId101"/>
    <p:sldId id="1094" r:id="rId102"/>
    <p:sldId id="1096" r:id="rId103"/>
    <p:sldId id="286" r:id="rId104"/>
    <p:sldId id="712" r:id="rId105"/>
    <p:sldId id="698" r:id="rId106"/>
    <p:sldId id="700" r:id="rId107"/>
    <p:sldId id="276" r:id="rId108"/>
    <p:sldId id="701" r:id="rId109"/>
    <p:sldId id="702" r:id="rId110"/>
    <p:sldId id="703" r:id="rId111"/>
    <p:sldId id="705" r:id="rId112"/>
    <p:sldId id="706" r:id="rId113"/>
    <p:sldId id="707" r:id="rId114"/>
    <p:sldId id="708" r:id="rId115"/>
    <p:sldId id="277" r:id="rId116"/>
    <p:sldId id="1057" r:id="rId117"/>
  </p:sldIdLst>
  <p:sldSz cx="12192000" cy="6858000"/>
  <p:notesSz cx="6792913" cy="992505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295FC2-ECA3-4E62-A92B-C611499B67BB}" v="1431" dt="2023-02-27T10:30:08.894"/>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notesMaster" Target="notesMasters/notesMaster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microsoft.com/office/2015/10/relationships/revisionInfo" Target="revisionInfo.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presProps" Target="presProps.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ørgen Jæger" userId="8689c874-ab45-492b-b163-a5df209bb451" providerId="ADAL" clId="{5E295FC2-ECA3-4E62-A92B-C611499B67BB}"/>
    <pc:docChg chg="custSel addSld modSld">
      <pc:chgData name="Jørgen Jæger" userId="8689c874-ab45-492b-b163-a5df209bb451" providerId="ADAL" clId="{5E295FC2-ECA3-4E62-A92B-C611499B67BB}" dt="2023-02-27T10:30:08.894" v="287" actId="20577"/>
      <pc:docMkLst>
        <pc:docMk/>
      </pc:docMkLst>
      <pc:sldChg chg="modSp mod">
        <pc:chgData name="Jørgen Jæger" userId="8689c874-ab45-492b-b163-a5df209bb451" providerId="ADAL" clId="{5E295FC2-ECA3-4E62-A92B-C611499B67BB}" dt="2023-02-27T10:30:08.894" v="287" actId="20577"/>
        <pc:sldMkLst>
          <pc:docMk/>
          <pc:sldMk cId="634019541" sldId="1059"/>
        </pc:sldMkLst>
        <pc:spChg chg="mod">
          <ac:chgData name="Jørgen Jæger" userId="8689c874-ab45-492b-b163-a5df209bb451" providerId="ADAL" clId="{5E295FC2-ECA3-4E62-A92B-C611499B67BB}" dt="2023-02-27T10:30:08.894" v="287" actId="20577"/>
          <ac:spMkLst>
            <pc:docMk/>
            <pc:sldMk cId="634019541" sldId="1059"/>
            <ac:spMk id="3" creationId="{52305308-BA94-4AA5-A938-41F56B8E80C8}"/>
          </ac:spMkLst>
        </pc:spChg>
      </pc:sldChg>
      <pc:sldChg chg="modSp mod">
        <pc:chgData name="Jørgen Jæger" userId="8689c874-ab45-492b-b163-a5df209bb451" providerId="ADAL" clId="{5E295FC2-ECA3-4E62-A92B-C611499B67BB}" dt="2023-02-27T10:25:39.632" v="216" actId="20577"/>
        <pc:sldMkLst>
          <pc:docMk/>
          <pc:sldMk cId="2562907126" sldId="1094"/>
        </pc:sldMkLst>
        <pc:spChg chg="mod">
          <ac:chgData name="Jørgen Jæger" userId="8689c874-ab45-492b-b163-a5df209bb451" providerId="ADAL" clId="{5E295FC2-ECA3-4E62-A92B-C611499B67BB}" dt="2023-02-27T10:23:58.547" v="63" actId="6549"/>
          <ac:spMkLst>
            <pc:docMk/>
            <pc:sldMk cId="2562907126" sldId="1094"/>
            <ac:spMk id="2" creationId="{B552CD2C-C34C-4876-96CD-4E112D325E87}"/>
          </ac:spMkLst>
        </pc:spChg>
        <pc:spChg chg="mod">
          <ac:chgData name="Jørgen Jæger" userId="8689c874-ab45-492b-b163-a5df209bb451" providerId="ADAL" clId="{5E295FC2-ECA3-4E62-A92B-C611499B67BB}" dt="2023-02-27T10:25:39.632" v="216" actId="20577"/>
          <ac:spMkLst>
            <pc:docMk/>
            <pc:sldMk cId="2562907126" sldId="1094"/>
            <ac:spMk id="3" creationId="{52305308-BA94-4AA5-A938-41F56B8E80C8}"/>
          </ac:spMkLst>
        </pc:spChg>
      </pc:sldChg>
      <pc:sldChg chg="add">
        <pc:chgData name="Jørgen Jæger" userId="8689c874-ab45-492b-b163-a5df209bb451" providerId="ADAL" clId="{5E295FC2-ECA3-4E62-A92B-C611499B67BB}" dt="2023-02-27T10:22:32.500" v="0"/>
        <pc:sldMkLst>
          <pc:docMk/>
          <pc:sldMk cId="2015649581" sldId="10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3597" cy="497976"/>
          </a:xfrm>
          <a:prstGeom prst="rect">
            <a:avLst/>
          </a:prstGeom>
        </p:spPr>
        <p:txBody>
          <a:bodyPr vert="horz" lIns="91815" tIns="45907" rIns="91815" bIns="45907" rtlCol="0"/>
          <a:lstStyle>
            <a:lvl1pPr algn="l">
              <a:defRPr sz="1200"/>
            </a:lvl1pPr>
          </a:lstStyle>
          <a:p>
            <a:endParaRPr lang="da-DK"/>
          </a:p>
        </p:txBody>
      </p:sp>
      <p:sp>
        <p:nvSpPr>
          <p:cNvPr id="3" name="Pladsholder til dato 2"/>
          <p:cNvSpPr>
            <a:spLocks noGrp="1"/>
          </p:cNvSpPr>
          <p:nvPr>
            <p:ph type="dt" idx="1"/>
          </p:nvPr>
        </p:nvSpPr>
        <p:spPr>
          <a:xfrm>
            <a:off x="3847745" y="0"/>
            <a:ext cx="2943597" cy="497976"/>
          </a:xfrm>
          <a:prstGeom prst="rect">
            <a:avLst/>
          </a:prstGeom>
        </p:spPr>
        <p:txBody>
          <a:bodyPr vert="horz" lIns="91815" tIns="45907" rIns="91815" bIns="45907" rtlCol="0"/>
          <a:lstStyle>
            <a:lvl1pPr algn="r">
              <a:defRPr sz="1200"/>
            </a:lvl1pPr>
          </a:lstStyle>
          <a:p>
            <a:fld id="{B90C463E-3210-BD49-B37D-FAD6B6FBDE9C}" type="datetimeFigureOut">
              <a:rPr lang="da-DK" smtClean="0"/>
              <a:t>27-02-2023</a:t>
            </a:fld>
            <a:endParaRPr lang="da-DK"/>
          </a:p>
        </p:txBody>
      </p:sp>
      <p:sp>
        <p:nvSpPr>
          <p:cNvPr id="4" name="Pladsholder til slidebillede 3"/>
          <p:cNvSpPr>
            <a:spLocks noGrp="1" noRot="1" noChangeAspect="1"/>
          </p:cNvSpPr>
          <p:nvPr>
            <p:ph type="sldImg" idx="2"/>
          </p:nvPr>
        </p:nvSpPr>
        <p:spPr>
          <a:xfrm>
            <a:off x="419100" y="1241425"/>
            <a:ext cx="5954713" cy="3349625"/>
          </a:xfrm>
          <a:prstGeom prst="rect">
            <a:avLst/>
          </a:prstGeom>
          <a:noFill/>
          <a:ln w="12700">
            <a:solidFill>
              <a:prstClr val="black"/>
            </a:solidFill>
          </a:ln>
        </p:spPr>
        <p:txBody>
          <a:bodyPr vert="horz" lIns="91815" tIns="45907" rIns="91815" bIns="45907" rtlCol="0" anchor="ctr"/>
          <a:lstStyle/>
          <a:p>
            <a:endParaRPr lang="da-DK"/>
          </a:p>
        </p:txBody>
      </p:sp>
      <p:sp>
        <p:nvSpPr>
          <p:cNvPr id="5" name="Pladsholder til noter 4"/>
          <p:cNvSpPr>
            <a:spLocks noGrp="1"/>
          </p:cNvSpPr>
          <p:nvPr>
            <p:ph type="body" sz="quarter" idx="3"/>
          </p:nvPr>
        </p:nvSpPr>
        <p:spPr>
          <a:xfrm>
            <a:off x="679292" y="4776432"/>
            <a:ext cx="5434330" cy="3907989"/>
          </a:xfrm>
          <a:prstGeom prst="rect">
            <a:avLst/>
          </a:prstGeom>
        </p:spPr>
        <p:txBody>
          <a:bodyPr vert="horz" lIns="91815" tIns="45907" rIns="91815" bIns="4590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7076"/>
            <a:ext cx="2943597" cy="497975"/>
          </a:xfrm>
          <a:prstGeom prst="rect">
            <a:avLst/>
          </a:prstGeom>
        </p:spPr>
        <p:txBody>
          <a:bodyPr vert="horz" lIns="91815" tIns="45907" rIns="91815" bIns="45907" rtlCol="0" anchor="b"/>
          <a:lstStyle>
            <a:lvl1pPr algn="l">
              <a:defRPr sz="1200"/>
            </a:lvl1pPr>
          </a:lstStyle>
          <a:p>
            <a:endParaRPr lang="da-DK"/>
          </a:p>
        </p:txBody>
      </p:sp>
      <p:sp>
        <p:nvSpPr>
          <p:cNvPr id="7" name="Pladsholder til slidenummer 6"/>
          <p:cNvSpPr>
            <a:spLocks noGrp="1"/>
          </p:cNvSpPr>
          <p:nvPr>
            <p:ph type="sldNum" sz="quarter" idx="5"/>
          </p:nvPr>
        </p:nvSpPr>
        <p:spPr>
          <a:xfrm>
            <a:off x="3847745" y="9427076"/>
            <a:ext cx="2943597" cy="497975"/>
          </a:xfrm>
          <a:prstGeom prst="rect">
            <a:avLst/>
          </a:prstGeom>
        </p:spPr>
        <p:txBody>
          <a:bodyPr vert="horz" lIns="91815" tIns="45907" rIns="91815" bIns="45907" rtlCol="0" anchor="b"/>
          <a:lstStyle>
            <a:lvl1pPr algn="r">
              <a:defRPr sz="1200"/>
            </a:lvl1pPr>
          </a:lstStyle>
          <a:p>
            <a:fld id="{6F5BA3CA-EDEA-9640-9DE9-67353A2055FE}" type="slidenum">
              <a:rPr lang="da-DK" smtClean="0"/>
              <a:t>‹#›</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a:t>
            </a:fld>
            <a:endParaRPr lang="da-DK"/>
          </a:p>
        </p:txBody>
      </p:sp>
    </p:spTree>
    <p:extLst>
      <p:ext uri="{BB962C8B-B14F-4D97-AF65-F5344CB8AC3E}">
        <p14:creationId xmlns:p14="http://schemas.microsoft.com/office/powerpoint/2010/main" val="3693702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Spørgsmål eller noget, jeg skal tage med tilbage?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06250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18</a:t>
            </a:fld>
            <a:endParaRPr lang="da-DK"/>
          </a:p>
        </p:txBody>
      </p:sp>
    </p:spTree>
    <p:extLst>
      <p:ext uri="{BB962C8B-B14F-4D97-AF65-F5344CB8AC3E}">
        <p14:creationId xmlns:p14="http://schemas.microsoft.com/office/powerpoint/2010/main" val="3684620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22</a:t>
            </a:fld>
            <a:endParaRPr lang="da-DK"/>
          </a:p>
        </p:txBody>
      </p:sp>
    </p:spTree>
    <p:extLst>
      <p:ext uri="{BB962C8B-B14F-4D97-AF65-F5344CB8AC3E}">
        <p14:creationId xmlns:p14="http://schemas.microsoft.com/office/powerpoint/2010/main" val="309132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24</a:t>
            </a:fld>
            <a:endParaRPr lang="da-DK"/>
          </a:p>
        </p:txBody>
      </p:sp>
    </p:spTree>
    <p:extLst>
      <p:ext uri="{BB962C8B-B14F-4D97-AF65-F5344CB8AC3E}">
        <p14:creationId xmlns:p14="http://schemas.microsoft.com/office/powerpoint/2010/main" val="1485541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25</a:t>
            </a:fld>
            <a:endParaRPr lang="da-DK"/>
          </a:p>
        </p:txBody>
      </p:sp>
    </p:spTree>
    <p:extLst>
      <p:ext uri="{BB962C8B-B14F-4D97-AF65-F5344CB8AC3E}">
        <p14:creationId xmlns:p14="http://schemas.microsoft.com/office/powerpoint/2010/main" val="3437397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26</a:t>
            </a:fld>
            <a:endParaRPr lang="da-DK"/>
          </a:p>
        </p:txBody>
      </p:sp>
    </p:spTree>
    <p:extLst>
      <p:ext uri="{BB962C8B-B14F-4D97-AF65-F5344CB8AC3E}">
        <p14:creationId xmlns:p14="http://schemas.microsoft.com/office/powerpoint/2010/main" val="3587982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28</a:t>
            </a:fld>
            <a:endParaRPr lang="da-DK"/>
          </a:p>
        </p:txBody>
      </p:sp>
    </p:spTree>
    <p:extLst>
      <p:ext uri="{BB962C8B-B14F-4D97-AF65-F5344CB8AC3E}">
        <p14:creationId xmlns:p14="http://schemas.microsoft.com/office/powerpoint/2010/main" val="2619742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29</a:t>
            </a:fld>
            <a:endParaRPr lang="da-DK"/>
          </a:p>
        </p:txBody>
      </p:sp>
    </p:spTree>
    <p:extLst>
      <p:ext uri="{BB962C8B-B14F-4D97-AF65-F5344CB8AC3E}">
        <p14:creationId xmlns:p14="http://schemas.microsoft.com/office/powerpoint/2010/main" val="947020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30</a:t>
            </a:fld>
            <a:endParaRPr lang="da-DK"/>
          </a:p>
        </p:txBody>
      </p:sp>
    </p:spTree>
    <p:extLst>
      <p:ext uri="{BB962C8B-B14F-4D97-AF65-F5344CB8AC3E}">
        <p14:creationId xmlns:p14="http://schemas.microsoft.com/office/powerpoint/2010/main" val="1797085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31</a:t>
            </a:fld>
            <a:endParaRPr lang="da-DK"/>
          </a:p>
        </p:txBody>
      </p:sp>
    </p:spTree>
    <p:extLst>
      <p:ext uri="{BB962C8B-B14F-4D97-AF65-F5344CB8AC3E}">
        <p14:creationId xmlns:p14="http://schemas.microsoft.com/office/powerpoint/2010/main" val="188574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a:t>
            </a:fld>
            <a:endParaRPr lang="da-DK"/>
          </a:p>
        </p:txBody>
      </p:sp>
    </p:spTree>
    <p:extLst>
      <p:ext uri="{BB962C8B-B14F-4D97-AF65-F5344CB8AC3E}">
        <p14:creationId xmlns:p14="http://schemas.microsoft.com/office/powerpoint/2010/main" val="127647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FCEV – </a:t>
            </a:r>
            <a:r>
              <a:rPr lang="da-DK" err="1"/>
              <a:t>fuel</a:t>
            </a:r>
            <a:r>
              <a:rPr lang="da-DK"/>
              <a:t> </a:t>
            </a:r>
            <a:r>
              <a:rPr lang="da-DK" err="1"/>
              <a:t>cell</a:t>
            </a:r>
            <a:r>
              <a:rPr lang="da-DK"/>
              <a:t> </a:t>
            </a:r>
            <a:r>
              <a:rPr lang="da-DK" err="1"/>
              <a:t>electric</a:t>
            </a:r>
            <a:r>
              <a:rPr lang="da-DK"/>
              <a:t> </a:t>
            </a:r>
            <a:r>
              <a:rPr lang="da-DK" err="1"/>
              <a:t>vehicles</a:t>
            </a:r>
            <a:r>
              <a:rPr lang="da-DK"/>
              <a:t> (brint) </a:t>
            </a:r>
          </a:p>
        </p:txBody>
      </p:sp>
      <p:sp>
        <p:nvSpPr>
          <p:cNvPr id="4" name="Pladsholder til slidenummer 3"/>
          <p:cNvSpPr>
            <a:spLocks noGrp="1"/>
          </p:cNvSpPr>
          <p:nvPr>
            <p:ph type="sldNum" sz="quarter" idx="5"/>
          </p:nvPr>
        </p:nvSpPr>
        <p:spPr/>
        <p:txBody>
          <a:bodyPr/>
          <a:lstStyle/>
          <a:p>
            <a:fld id="{6F5BA3CA-EDEA-9640-9DE9-67353A2055FE}" type="slidenum">
              <a:rPr lang="da-DK" smtClean="0"/>
              <a:t>37</a:t>
            </a:fld>
            <a:endParaRPr lang="da-DK"/>
          </a:p>
        </p:txBody>
      </p:sp>
    </p:spTree>
    <p:extLst>
      <p:ext uri="{BB962C8B-B14F-4D97-AF65-F5344CB8AC3E}">
        <p14:creationId xmlns:p14="http://schemas.microsoft.com/office/powerpoint/2010/main" val="1847789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79</a:t>
            </a:fld>
            <a:endParaRPr lang="da-DK"/>
          </a:p>
        </p:txBody>
      </p:sp>
    </p:spTree>
    <p:extLst>
      <p:ext uri="{BB962C8B-B14F-4D97-AF65-F5344CB8AC3E}">
        <p14:creationId xmlns:p14="http://schemas.microsoft.com/office/powerpoint/2010/main" val="2286595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80</a:t>
            </a:fld>
            <a:endParaRPr lang="da-DK"/>
          </a:p>
        </p:txBody>
      </p:sp>
    </p:spTree>
    <p:extLst>
      <p:ext uri="{BB962C8B-B14F-4D97-AF65-F5344CB8AC3E}">
        <p14:creationId xmlns:p14="http://schemas.microsoft.com/office/powerpoint/2010/main" val="190777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81</a:t>
            </a:fld>
            <a:endParaRPr lang="da-DK"/>
          </a:p>
        </p:txBody>
      </p:sp>
    </p:spTree>
    <p:extLst>
      <p:ext uri="{BB962C8B-B14F-4D97-AF65-F5344CB8AC3E}">
        <p14:creationId xmlns:p14="http://schemas.microsoft.com/office/powerpoint/2010/main" val="398956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82</a:t>
            </a:fld>
            <a:endParaRPr lang="da-DK"/>
          </a:p>
        </p:txBody>
      </p:sp>
    </p:spTree>
    <p:extLst>
      <p:ext uri="{BB962C8B-B14F-4D97-AF65-F5344CB8AC3E}">
        <p14:creationId xmlns:p14="http://schemas.microsoft.com/office/powerpoint/2010/main" val="3934764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83</a:t>
            </a:fld>
            <a:endParaRPr lang="da-DK"/>
          </a:p>
        </p:txBody>
      </p:sp>
    </p:spTree>
    <p:extLst>
      <p:ext uri="{BB962C8B-B14F-4D97-AF65-F5344CB8AC3E}">
        <p14:creationId xmlns:p14="http://schemas.microsoft.com/office/powerpoint/2010/main" val="41891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84</a:t>
            </a:fld>
            <a:endParaRPr lang="da-DK"/>
          </a:p>
        </p:txBody>
      </p:sp>
    </p:spTree>
    <p:extLst>
      <p:ext uri="{BB962C8B-B14F-4D97-AF65-F5344CB8AC3E}">
        <p14:creationId xmlns:p14="http://schemas.microsoft.com/office/powerpoint/2010/main" val="1394703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85</a:t>
            </a:fld>
            <a:endParaRPr lang="da-DK"/>
          </a:p>
        </p:txBody>
      </p:sp>
    </p:spTree>
    <p:extLst>
      <p:ext uri="{BB962C8B-B14F-4D97-AF65-F5344CB8AC3E}">
        <p14:creationId xmlns:p14="http://schemas.microsoft.com/office/powerpoint/2010/main" val="2338838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86</a:t>
            </a:fld>
            <a:endParaRPr lang="da-DK"/>
          </a:p>
        </p:txBody>
      </p:sp>
    </p:spTree>
    <p:extLst>
      <p:ext uri="{BB962C8B-B14F-4D97-AF65-F5344CB8AC3E}">
        <p14:creationId xmlns:p14="http://schemas.microsoft.com/office/powerpoint/2010/main" val="649744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87</a:t>
            </a:fld>
            <a:endParaRPr lang="da-DK"/>
          </a:p>
        </p:txBody>
      </p:sp>
    </p:spTree>
    <p:extLst>
      <p:ext uri="{BB962C8B-B14F-4D97-AF65-F5344CB8AC3E}">
        <p14:creationId xmlns:p14="http://schemas.microsoft.com/office/powerpoint/2010/main" val="1627055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4</a:t>
            </a:fld>
            <a:endParaRPr lang="da-DK"/>
          </a:p>
        </p:txBody>
      </p:sp>
    </p:spTree>
    <p:extLst>
      <p:ext uri="{BB962C8B-B14F-4D97-AF65-F5344CB8AC3E}">
        <p14:creationId xmlns:p14="http://schemas.microsoft.com/office/powerpoint/2010/main" val="2747061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88</a:t>
            </a:fld>
            <a:endParaRPr lang="da-DK"/>
          </a:p>
        </p:txBody>
      </p:sp>
    </p:spTree>
    <p:extLst>
      <p:ext uri="{BB962C8B-B14F-4D97-AF65-F5344CB8AC3E}">
        <p14:creationId xmlns:p14="http://schemas.microsoft.com/office/powerpoint/2010/main" val="807638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89</a:t>
            </a:fld>
            <a:endParaRPr lang="da-DK"/>
          </a:p>
        </p:txBody>
      </p:sp>
    </p:spTree>
    <p:extLst>
      <p:ext uri="{BB962C8B-B14F-4D97-AF65-F5344CB8AC3E}">
        <p14:creationId xmlns:p14="http://schemas.microsoft.com/office/powerpoint/2010/main" val="2562311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90</a:t>
            </a:fld>
            <a:endParaRPr lang="da-DK"/>
          </a:p>
        </p:txBody>
      </p:sp>
    </p:spTree>
    <p:extLst>
      <p:ext uri="{BB962C8B-B14F-4D97-AF65-F5344CB8AC3E}">
        <p14:creationId xmlns:p14="http://schemas.microsoft.com/office/powerpoint/2010/main" val="2695247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91</a:t>
            </a:fld>
            <a:endParaRPr lang="da-DK"/>
          </a:p>
        </p:txBody>
      </p:sp>
    </p:spTree>
    <p:extLst>
      <p:ext uri="{BB962C8B-B14F-4D97-AF65-F5344CB8AC3E}">
        <p14:creationId xmlns:p14="http://schemas.microsoft.com/office/powerpoint/2010/main" val="187451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92</a:t>
            </a:fld>
            <a:endParaRPr lang="da-DK"/>
          </a:p>
        </p:txBody>
      </p:sp>
    </p:spTree>
    <p:extLst>
      <p:ext uri="{BB962C8B-B14F-4D97-AF65-F5344CB8AC3E}">
        <p14:creationId xmlns:p14="http://schemas.microsoft.com/office/powerpoint/2010/main" val="3093504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93</a:t>
            </a:fld>
            <a:endParaRPr lang="da-DK"/>
          </a:p>
        </p:txBody>
      </p:sp>
    </p:spTree>
    <p:extLst>
      <p:ext uri="{BB962C8B-B14F-4D97-AF65-F5344CB8AC3E}">
        <p14:creationId xmlns:p14="http://schemas.microsoft.com/office/powerpoint/2010/main" val="2005306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176E3-C7FC-44AC-A495-A2435D90963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470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176E3-C7FC-44AC-A495-A2435D90963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544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176E3-C7FC-44AC-A495-A2435D90963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699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3176E3-C7FC-44AC-A495-A2435D90963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364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5</a:t>
            </a:fld>
            <a:endParaRPr lang="da-DK"/>
          </a:p>
        </p:txBody>
      </p:sp>
    </p:spTree>
    <p:extLst>
      <p:ext uri="{BB962C8B-B14F-4D97-AF65-F5344CB8AC3E}">
        <p14:creationId xmlns:p14="http://schemas.microsoft.com/office/powerpoint/2010/main" val="153594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6</a:t>
            </a:fld>
            <a:endParaRPr lang="da-DK"/>
          </a:p>
        </p:txBody>
      </p:sp>
    </p:spTree>
    <p:extLst>
      <p:ext uri="{BB962C8B-B14F-4D97-AF65-F5344CB8AC3E}">
        <p14:creationId xmlns:p14="http://schemas.microsoft.com/office/powerpoint/2010/main" val="2391677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8099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0058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Modellen vil tage udgangspunkt i, at udbudsrunder skal afholdes med fast kadence. For at undgå at der gennemføres en ny stor udbudsrunde samtidig med, at regeringen og parterne drøfter ny model for udbudsrunder i AMU, vil bestemmelsen i loven om, at udbudsrunder skal afholdes hvert 4. år, bortfalde. Bestemmelsen om, at der skal afholdes udbudsrunder fastholdes.</a:t>
            </a:r>
          </a:p>
          <a:p>
            <a:endParaRPr lang="da-DK"/>
          </a:p>
          <a:p>
            <a:r>
              <a:rPr lang="da-DK"/>
              <a:t>VEU-trepartsaftalen er forlænget, og dermed også prøvepuljen, men vi afventer fortsat finansloven ift. at kunne fordele midler fra puljen</a:t>
            </a:r>
          </a:p>
          <a:p>
            <a:endParaRPr lang="da-DK"/>
          </a:p>
          <a:p>
            <a:r>
              <a:rPr lang="da-DK"/>
              <a:t>Vi</a:t>
            </a:r>
            <a:r>
              <a:rPr lang="da-DK" baseline="0"/>
              <a:t> vendte ved sidste dialogmøde også den nye kadence for udbudsrunder. Disse drøftelser har jeg taget med tilbage. Der er endnu ikke noget nyt.</a:t>
            </a:r>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7437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Styrelsen for undervisning og kvalitet har indledt et samarbejde med Styrelsen for it og læring med at forenkle og reetablere et evalueringssystem til deltagerne på AMU.</a:t>
            </a:r>
          </a:p>
          <a:p>
            <a:r>
              <a:rPr lang="da-DK"/>
              <a:t>på baggrund af, at det nuværende Viskvalitet.dk er forældet, og en opgradering af det eksisterende system hverken er hensigtsmæssig eller mulig.</a:t>
            </a:r>
          </a:p>
          <a:p>
            <a:endParaRPr lang="da-DK"/>
          </a:p>
          <a:p>
            <a:r>
              <a:rPr lang="da-DK"/>
              <a:t>Det evalueringsredskab, vi gerne vil udvikle, bliver enklere og i første omgang mindre omfattende end det nuværende i forhold til funktioner. Det bliver således ikke muligt for den enkelte AMU-udbyder eller efteruddannelsesudvalg selv at oprette evalueringsspørgsmål. </a:t>
            </a:r>
          </a:p>
          <a:p>
            <a:endParaRPr lang="da-DK"/>
          </a:p>
          <a:p>
            <a:r>
              <a:rPr lang="da-DK"/>
              <a:t>Til gengæld er det vores oplæg, at spørgeskemaerne kan udvides to supplerende, nye grupper fælles spørgsmål, der kommer til at indgå i alle spørgeskemaer, hvis der er ønske om det: Dels en gruppe spørgsmål, der er fælles for alle AMU-udbydere, og dels en gruppe der er fælles for efteruddannelsesudvalgene. </a:t>
            </a:r>
          </a:p>
          <a:p>
            <a:endParaRPr lang="da-DK"/>
          </a:p>
          <a:p>
            <a:r>
              <a:rPr lang="da-DK"/>
              <a:t>Viskvalitet.dk er et evalueringssystem, der primært rettet mod brug på skolerne i kvalitetssikring af uddannelsesindsatsen, hvor det indgår som en grundsten med veldokumenteret skriftlige tilbagemeldinger, som vi i dag ved giver et godt billede af de ting, der spørges om, samlet i de tre kvalitetsdimensioner/ emner: Kursusudbytte, lærerens præstation og undervisningens form og indhold</a:t>
            </a:r>
          </a:p>
          <a:p>
            <a:endParaRPr lang="da-DK"/>
          </a:p>
          <a:p>
            <a:r>
              <a:rPr lang="da-DK"/>
              <a:t>Ligesom andre evalueringsformer kan det ikke stå alene: Lærernes egene observationer, deltagerens mundtlige tilbagemeldinger, og andre informationer skal give det samlede billede der kan læres af, så undervisningen kan blive bedst mulig.</a:t>
            </a:r>
          </a:p>
          <a:p>
            <a:endParaRPr lang="da-DK"/>
          </a:p>
          <a:p>
            <a:r>
              <a:rPr lang="da-DK"/>
              <a:t>Ift. oprettelse  af spørgeskemaer, oplever skolerne nogle problemer, særligt omkring åbne værksteder, hvor der genereres for mange skemaer, og derfor – hvis skole ikke er meget opmærksom – efterlades tomme og overflødige  skemaer, som ikke skulle være udfyldt. Vi forventer dette problem vil være løst med det nye system om et års tid. Det vil samtidig være egnet til besvarelse på f.eks. mobiltelefoner</a:t>
            </a:r>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845751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27. februar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5979124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184B60-508F-4EC9-81F2-B116B0A6FBF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0BCEB5A-57E4-4086-B119-5434314613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D9E3719-123B-49C7-8343-A82FFF760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C4E34894-2F32-4B7A-A681-3A7981E43212}"/>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6" name="Pladsholder til sidefod 5">
            <a:extLst>
              <a:ext uri="{FF2B5EF4-FFF2-40B4-BE49-F238E27FC236}">
                <a16:creationId xmlns:a16="http://schemas.microsoft.com/office/drawing/2014/main" id="{20AD8B4E-0C29-4067-8AB0-4A9A48F9E99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5F903FF-FF18-447C-9C38-CEBFB8F3F656}"/>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13394297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81F59-AA30-421A-BA50-A0E371D3803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375A68E-5409-42B5-82BC-692878E23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6649BC3-A647-46F1-BF20-A1F6731EC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Pladsholder til dato 4">
            <a:extLst>
              <a:ext uri="{FF2B5EF4-FFF2-40B4-BE49-F238E27FC236}">
                <a16:creationId xmlns:a16="http://schemas.microsoft.com/office/drawing/2014/main" id="{5D72E927-703E-4463-BF5A-891B2AA1691D}"/>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6" name="Pladsholder til sidefod 5">
            <a:extLst>
              <a:ext uri="{FF2B5EF4-FFF2-40B4-BE49-F238E27FC236}">
                <a16:creationId xmlns:a16="http://schemas.microsoft.com/office/drawing/2014/main" id="{BFF47A5E-1677-45F1-B1FE-2A581FF1298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4791191-2B6E-4C91-BD1E-BAB3781585E2}"/>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161112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0007B-380B-428F-9BB6-06F28DBDA86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8912BE6-9303-4324-AE29-A2902106DCFD}"/>
              </a:ext>
            </a:extLst>
          </p:cNvPr>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60DAD5A-95ED-406B-9FDB-1410CD82082C}"/>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5" name="Pladsholder til sidefod 4">
            <a:extLst>
              <a:ext uri="{FF2B5EF4-FFF2-40B4-BE49-F238E27FC236}">
                <a16:creationId xmlns:a16="http://schemas.microsoft.com/office/drawing/2014/main" id="{1565145B-0477-4897-86D8-E09BAE6C589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1C6B386-87F2-49EC-A1E4-8F8FE40A6BBE}"/>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20179868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DD68F77-5FCA-4F07-9BE8-C8AA753CC0C1}"/>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78E3415-773E-4D08-8BA4-C50DA8E71BA6}"/>
              </a:ext>
            </a:extLst>
          </p:cNvPr>
          <p:cNvSpPr>
            <a:spLocks noGrp="1"/>
          </p:cNvSpPr>
          <p:nvPr>
            <p:ph type="body" orient="vert" idx="1"/>
          </p:nvPr>
        </p:nvSpPr>
        <p:spPr>
          <a:xfrm>
            <a:off x="838200" y="365125"/>
            <a:ext cx="7734300" cy="5811838"/>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518BDF1-287E-4876-90A8-3E24C6375C9D}"/>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5" name="Pladsholder til sidefod 4">
            <a:extLst>
              <a:ext uri="{FF2B5EF4-FFF2-40B4-BE49-F238E27FC236}">
                <a16:creationId xmlns:a16="http://schemas.microsoft.com/office/drawing/2014/main" id="{000386AF-6F89-4E7B-ABCE-5E4BACC938A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15CF4B-68E4-4CF3-A243-F774EE20BB00}"/>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4238228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27. februar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59637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27. februar 2023</a:t>
            </a:fld>
            <a:endParaRPr lang="da-DK"/>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039470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27. februar 2023</a:t>
            </a:fld>
            <a:endParaRPr lang="da-DK"/>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119264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27. februar 2023</a:t>
            </a:fld>
            <a:endParaRPr lang="da-DK"/>
          </a:p>
        </p:txBody>
      </p:sp>
    </p:spTree>
    <p:extLst>
      <p:ext uri="{BB962C8B-B14F-4D97-AF65-F5344CB8AC3E}">
        <p14:creationId xmlns:p14="http://schemas.microsoft.com/office/powerpoint/2010/main" val="8853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34C635F7-DA85-43C0-B893-2EC1B9725940}"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9098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27. februar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4095734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27. februar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74121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27. februar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669714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27. februar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a:t>
            </a:fld>
            <a:endParaRPr lang="da-DK"/>
          </a:p>
        </p:txBody>
      </p:sp>
    </p:spTree>
    <p:extLst>
      <p:ext uri="{BB962C8B-B14F-4D97-AF65-F5344CB8AC3E}">
        <p14:creationId xmlns:p14="http://schemas.microsoft.com/office/powerpoint/2010/main" val="171376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27. februar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749894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51F5DCE-0413-490C-B6BA-2924273B1BC2}"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619802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DFB7E0C-6304-41C9-8D5F-9F9F317C11E4}"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83430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146C17E5-3C79-4894-AB6D-9E2345EDA1D0}"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201864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B95D6D80-BD06-4D9D-AC51-893A11D339D2}"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90496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A22599B1-1D12-4101-8FD5-9AC0825BFB01}"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3288545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CEEB0C9D-C594-4A2C-A1BE-61C0D14FF095}"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3697124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888FC00D-5354-483C-9AB6-CFF2E20F2479}"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3657458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27. februar 2023</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3652373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27. februar 2023</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100429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554819"/>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a:t>Du kan hente færdige slides, der er tilpasset ministeriets design. Klik på </a:t>
            </a:r>
            <a:r>
              <a:rPr lang="da-DK" sz="1000" b="1"/>
              <a:t>Slidebibliotektet</a:t>
            </a:r>
            <a:r>
              <a:rPr lang="da-DK" sz="1000"/>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153309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323652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slide 2">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7"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799107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313651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802666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2755550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867268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789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SLIDE centreret">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8" name="Pladsholder til sidefod 4">
            <a:extLst>
              <a:ext uri="{FF2B5EF4-FFF2-40B4-BE49-F238E27FC236}">
                <a16:creationId xmlns:a16="http://schemas.microsoft.com/office/drawing/2014/main" id="{DFBDD4B7-5778-8C42-B52D-9438A1036B75}"/>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Team Taxi - Vejtransportuddannelser</a:t>
            </a:r>
          </a:p>
        </p:txBody>
      </p:sp>
      <p:sp>
        <p:nvSpPr>
          <p:cNvPr id="9" name="Pladsholder til slidenummer 5">
            <a:extLst>
              <a:ext uri="{FF2B5EF4-FFF2-40B4-BE49-F238E27FC236}">
                <a16:creationId xmlns:a16="http://schemas.microsoft.com/office/drawing/2014/main" id="{469A9B79-9789-864E-BF67-74A9446CA9AB}"/>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a:t>Side </a:t>
            </a:r>
            <a:fld id="{58ACB27B-8CDD-D145-894C-191927230372}" type="slidenum">
              <a:rPr lang="da-DK" smtClean="0"/>
              <a:pPr/>
              <a:t>‹#›</a:t>
            </a:fld>
            <a:endParaRPr lang="da-DK"/>
          </a:p>
        </p:txBody>
      </p:sp>
      <p:sp>
        <p:nvSpPr>
          <p:cNvPr id="10" name="Titel 1">
            <a:extLst>
              <a:ext uri="{FF2B5EF4-FFF2-40B4-BE49-F238E27FC236}">
                <a16:creationId xmlns:a16="http://schemas.microsoft.com/office/drawing/2014/main" id="{6B266D38-814A-C444-ACDA-AE9F779EBA3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accent1"/>
                </a:solidFill>
              </a:defRPr>
            </a:lvl1pPr>
          </a:lstStyle>
          <a:p>
            <a:r>
              <a:rPr lang="da-DK"/>
              <a:t>Klik for at redigere titeltypografien i masteren</a:t>
            </a:r>
          </a:p>
        </p:txBody>
      </p:sp>
    </p:spTree>
    <p:extLst>
      <p:ext uri="{BB962C8B-B14F-4D97-AF65-F5344CB8AC3E}">
        <p14:creationId xmlns:p14="http://schemas.microsoft.com/office/powerpoint/2010/main" val="3300578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ELSLIDE centrer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93E47-64F3-A04C-A26F-98409D408356}"/>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a:t>Klik for at redigere titeltypografien i masteren</a:t>
            </a:r>
          </a:p>
        </p:txBody>
      </p:sp>
      <p:sp>
        <p:nvSpPr>
          <p:cNvPr id="3" name="Undertitel 2">
            <a:extLst>
              <a:ext uri="{FF2B5EF4-FFF2-40B4-BE49-F238E27FC236}">
                <a16:creationId xmlns:a16="http://schemas.microsoft.com/office/drawing/2014/main" id="{B7C1407F-9318-3D4F-A59C-E54FA83B9884}"/>
              </a:ext>
            </a:extLst>
          </p:cNvPr>
          <p:cNvSpPr>
            <a:spLocks noGrp="1"/>
          </p:cNvSpPr>
          <p:nvPr>
            <p:ph type="subTitle" idx="1"/>
          </p:nvPr>
        </p:nvSpPr>
        <p:spPr>
          <a:xfrm>
            <a:off x="1524000" y="3602038"/>
            <a:ext cx="9144000" cy="1655762"/>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7" name="Billede 6">
            <a:extLst>
              <a:ext uri="{FF2B5EF4-FFF2-40B4-BE49-F238E27FC236}">
                <a16:creationId xmlns:a16="http://schemas.microsoft.com/office/drawing/2014/main" id="{1609504C-1625-2544-80CE-E0B5B0B9E23B}"/>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5" name="Pladsholder til sidefod 4">
            <a:extLst>
              <a:ext uri="{FF2B5EF4-FFF2-40B4-BE49-F238E27FC236}">
                <a16:creationId xmlns:a16="http://schemas.microsoft.com/office/drawing/2014/main" id="{C4FD729E-92B9-5042-9D54-B276D170131A}"/>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2648B851-0FDC-C744-8C21-6613E58BB303}"/>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a:t>
            </a:fld>
            <a:endParaRPr lang="da-DK"/>
          </a:p>
        </p:txBody>
      </p:sp>
    </p:spTree>
    <p:extLst>
      <p:ext uri="{BB962C8B-B14F-4D97-AF65-F5344CB8AC3E}">
        <p14:creationId xmlns:p14="http://schemas.microsoft.com/office/powerpoint/2010/main" val="15315076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ELSLIDE venstresti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663894"/>
            <a:ext cx="10515600" cy="2852737"/>
          </a:xfrm>
          <a:prstGeom prst="rect">
            <a:avLst/>
          </a:prstGeom>
        </p:spPr>
        <p:txBody>
          <a:bodyPr anchor="b">
            <a:normAutofit/>
          </a:bodyPr>
          <a:lstStyle>
            <a:lvl1pPr>
              <a:defRPr sz="4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543619"/>
            <a:ext cx="10515600"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Tree>
    <p:extLst>
      <p:ext uri="{BB962C8B-B14F-4D97-AF65-F5344CB8AC3E}">
        <p14:creationId xmlns:p14="http://schemas.microsoft.com/office/powerpoint/2010/main" val="3213460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TITELSLIDE venstrestillet blå">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04A959-F6BA-7941-B24C-8AD31B251336}"/>
              </a:ext>
            </a:extLst>
          </p:cNvPr>
          <p:cNvSpPr>
            <a:spLocks noGrp="1"/>
          </p:cNvSpPr>
          <p:nvPr>
            <p:ph type="title"/>
          </p:nvPr>
        </p:nvSpPr>
        <p:spPr>
          <a:xfrm>
            <a:off x="831850" y="761683"/>
            <a:ext cx="10515600" cy="2852737"/>
          </a:xfrm>
          <a:prstGeom prst="rect">
            <a:avLst/>
          </a:prstGeom>
        </p:spPr>
        <p:txBody>
          <a:bodyPr anchor="b">
            <a:normAutofit/>
          </a:bodyPr>
          <a:lstStyle>
            <a:lvl1pPr>
              <a:defRPr sz="4000">
                <a:solidFill>
                  <a:schemeClr val="bg1"/>
                </a:solidFill>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907D965A-5E5C-4940-A8C9-6FAB981DE68C}"/>
              </a:ext>
            </a:extLst>
          </p:cNvPr>
          <p:cNvSpPr>
            <a:spLocks noGrp="1"/>
          </p:cNvSpPr>
          <p:nvPr>
            <p:ph type="body" idx="1"/>
          </p:nvPr>
        </p:nvSpPr>
        <p:spPr>
          <a:xfrm>
            <a:off x="831850" y="364140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5" name="Pladsholder til sidefod 4">
            <a:extLst>
              <a:ext uri="{FF2B5EF4-FFF2-40B4-BE49-F238E27FC236}">
                <a16:creationId xmlns:a16="http://schemas.microsoft.com/office/drawing/2014/main" id="{3E594521-DFF9-9442-9615-D9E156EC1132}"/>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A45A2E08-A516-574A-941A-85866B3A1762}"/>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a:t>
            </a:fld>
            <a:endParaRPr lang="da-DK"/>
          </a:p>
        </p:txBody>
      </p:sp>
      <p:pic>
        <p:nvPicPr>
          <p:cNvPr id="7" name="Billede 6">
            <a:extLst>
              <a:ext uri="{FF2B5EF4-FFF2-40B4-BE49-F238E27FC236}">
                <a16:creationId xmlns:a16="http://schemas.microsoft.com/office/drawing/2014/main" id="{CECA0ED7-B7B1-B04E-9116-83168A66C5D7}"/>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3567724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EKST overskrift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2245208" y="591411"/>
            <a:ext cx="7386989" cy="1175396"/>
          </a:xfrm>
          <a:prstGeom prst="rect">
            <a:avLst/>
          </a:prstGeom>
        </p:spPr>
        <p:txBody>
          <a:bodyPr anchor="b" anchorCtr="0">
            <a:normAutofit/>
          </a:bodyPr>
          <a:lstStyle>
            <a:lvl1pPr>
              <a:defRPr sz="28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2245209" y="2045777"/>
            <a:ext cx="7386988" cy="3766088"/>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Tree>
    <p:extLst>
      <p:ext uri="{BB962C8B-B14F-4D97-AF65-F5344CB8AC3E}">
        <p14:creationId xmlns:p14="http://schemas.microsoft.com/office/powerpoint/2010/main" val="2869668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overskrift rubrik brød/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9E7BC-E4E7-DA48-B87C-4E10BA80AEAE}"/>
              </a:ext>
            </a:extLst>
          </p:cNvPr>
          <p:cNvSpPr>
            <a:spLocks noGrp="1"/>
          </p:cNvSpPr>
          <p:nvPr>
            <p:ph type="title"/>
          </p:nvPr>
        </p:nvSpPr>
        <p:spPr>
          <a:xfrm>
            <a:off x="1416049" y="692150"/>
            <a:ext cx="9359901" cy="1029970"/>
          </a:xfrm>
          <a:prstGeom prst="rect">
            <a:avLst/>
          </a:prstGeom>
        </p:spPr>
        <p:txBody>
          <a:bodyPr anchor="b" anchorCtr="0"/>
          <a:lstStyle/>
          <a:p>
            <a:r>
              <a:rPr lang="da-DK"/>
              <a:t>Klik for at redigere titeltypografien i masteren</a:t>
            </a:r>
          </a:p>
        </p:txBody>
      </p:sp>
      <p:sp>
        <p:nvSpPr>
          <p:cNvPr id="3" name="Pladsholder til indhold 2">
            <a:extLst>
              <a:ext uri="{FF2B5EF4-FFF2-40B4-BE49-F238E27FC236}">
                <a16:creationId xmlns:a16="http://schemas.microsoft.com/office/drawing/2014/main" id="{87CA0E88-CECB-0843-A219-C54E2494AC68}"/>
              </a:ext>
            </a:extLst>
          </p:cNvPr>
          <p:cNvSpPr>
            <a:spLocks noGrp="1"/>
          </p:cNvSpPr>
          <p:nvPr>
            <p:ph idx="1"/>
          </p:nvPr>
        </p:nvSpPr>
        <p:spPr>
          <a:xfrm>
            <a:off x="1416049" y="2827020"/>
            <a:ext cx="9359901" cy="333883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C4EC79E9-DBC8-2549-8DFD-196E23B7570C}"/>
              </a:ext>
            </a:extLst>
          </p:cNvPr>
          <p:cNvSpPr>
            <a:spLocks noGrp="1"/>
          </p:cNvSpPr>
          <p:nvPr>
            <p:ph type="ftr" sz="quarter" idx="11"/>
          </p:nvPr>
        </p:nvSpPr>
        <p:spPr/>
        <p:txBody>
          <a:bodyPr/>
          <a:lstStyle/>
          <a:p>
            <a:r>
              <a:rPr lang="da-DK"/>
              <a:t>Team Taxi - Vejtransportuddannelser</a:t>
            </a:r>
          </a:p>
        </p:txBody>
      </p:sp>
      <p:sp>
        <p:nvSpPr>
          <p:cNvPr id="6" name="Pladsholder til slidenummer 5">
            <a:extLst>
              <a:ext uri="{FF2B5EF4-FFF2-40B4-BE49-F238E27FC236}">
                <a16:creationId xmlns:a16="http://schemas.microsoft.com/office/drawing/2014/main" id="{7288D3AD-2374-C04C-890A-1C1A8A9BB462}"/>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7" name="Pladsholder til tekst 2">
            <a:extLst>
              <a:ext uri="{FF2B5EF4-FFF2-40B4-BE49-F238E27FC236}">
                <a16:creationId xmlns:a16="http://schemas.microsoft.com/office/drawing/2014/main" id="{709DE1D7-FC7D-0140-A28C-FA5A3BFC619C}"/>
              </a:ext>
            </a:extLst>
          </p:cNvPr>
          <p:cNvSpPr>
            <a:spLocks noGrp="1"/>
          </p:cNvSpPr>
          <p:nvPr>
            <p:ph type="body" idx="13"/>
          </p:nvPr>
        </p:nvSpPr>
        <p:spPr>
          <a:xfrm>
            <a:off x="1416049" y="1928813"/>
            <a:ext cx="6516371" cy="70770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Tree>
    <p:extLst>
      <p:ext uri="{BB962C8B-B14F-4D97-AF65-F5344CB8AC3E}">
        <p14:creationId xmlns:p14="http://schemas.microsoft.com/office/powerpoint/2010/main" val="330781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EKST overskrift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4A68D-02A8-1D4F-8510-89F4D3A3445F}"/>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p>
        </p:txBody>
      </p:sp>
      <p:sp>
        <p:nvSpPr>
          <p:cNvPr id="3" name="Pladsholder til indhold 2">
            <a:extLst>
              <a:ext uri="{FF2B5EF4-FFF2-40B4-BE49-F238E27FC236}">
                <a16:creationId xmlns:a16="http://schemas.microsoft.com/office/drawing/2014/main" id="{40D719F8-7C3E-A14A-8E56-B78D928067A8}"/>
              </a:ext>
            </a:extLst>
          </p:cNvPr>
          <p:cNvSpPr>
            <a:spLocks noGrp="1"/>
          </p:cNvSpPr>
          <p:nvPr>
            <p:ph sz="half" idx="1"/>
          </p:nvPr>
        </p:nvSpPr>
        <p:spPr>
          <a:xfrm>
            <a:off x="695325" y="1916113"/>
            <a:ext cx="5210175" cy="4260850"/>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FC058FD-39F1-CF46-8472-388A963ED1DC}"/>
              </a:ext>
            </a:extLst>
          </p:cNvPr>
          <p:cNvSpPr>
            <a:spLocks noGrp="1"/>
          </p:cNvSpPr>
          <p:nvPr>
            <p:ph sz="half" idx="2"/>
          </p:nvPr>
        </p:nvSpPr>
        <p:spPr>
          <a:xfrm>
            <a:off x="6172200" y="1916111"/>
            <a:ext cx="5324475" cy="4260851"/>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a:extLst>
              <a:ext uri="{FF2B5EF4-FFF2-40B4-BE49-F238E27FC236}">
                <a16:creationId xmlns:a16="http://schemas.microsoft.com/office/drawing/2014/main" id="{64C0933E-625E-AF43-8F70-AF59439AD070}"/>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F4E78814-B118-E442-99BD-98B8B1068D18}"/>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Tree>
    <p:extLst>
      <p:ext uri="{BB962C8B-B14F-4D97-AF65-F5344CB8AC3E}">
        <p14:creationId xmlns:p14="http://schemas.microsoft.com/office/powerpoint/2010/main" val="2937157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TEKST overskrift rubrik brød/grafik 2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FCDA06-01AF-CE43-8E3B-A747A67CCA82}"/>
              </a:ext>
            </a:extLst>
          </p:cNvPr>
          <p:cNvSpPr>
            <a:spLocks noGrp="1"/>
          </p:cNvSpPr>
          <p:nvPr>
            <p:ph type="title"/>
          </p:nvPr>
        </p:nvSpPr>
        <p:spPr>
          <a:xfrm>
            <a:off x="695325" y="692150"/>
            <a:ext cx="10801350" cy="1044572"/>
          </a:xfrm>
          <a:prstGeom prst="rect">
            <a:avLst/>
          </a:prstGeom>
        </p:spPr>
        <p:txBody>
          <a:bodyPr anchor="b" anchorCtr="0"/>
          <a:lstStyle/>
          <a:p>
            <a:r>
              <a:rPr lang="da-DK"/>
              <a:t>Klik for at redigere titeltypografien i masteren</a:t>
            </a:r>
          </a:p>
        </p:txBody>
      </p:sp>
      <p:sp>
        <p:nvSpPr>
          <p:cNvPr id="3" name="Pladsholder til tekst 2">
            <a:extLst>
              <a:ext uri="{FF2B5EF4-FFF2-40B4-BE49-F238E27FC236}">
                <a16:creationId xmlns:a16="http://schemas.microsoft.com/office/drawing/2014/main" id="{F26C4EE8-C3BC-0E48-A445-2FFD1FA3BBA6}"/>
              </a:ext>
            </a:extLst>
          </p:cNvPr>
          <p:cNvSpPr>
            <a:spLocks noGrp="1"/>
          </p:cNvSpPr>
          <p:nvPr>
            <p:ph type="body" idx="1"/>
          </p:nvPr>
        </p:nvSpPr>
        <p:spPr>
          <a:xfrm>
            <a:off x="695326" y="1916112"/>
            <a:ext cx="5202554"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33C9E63-0B09-814F-AFD2-649847C5BD69}"/>
              </a:ext>
            </a:extLst>
          </p:cNvPr>
          <p:cNvSpPr>
            <a:spLocks noGrp="1"/>
          </p:cNvSpPr>
          <p:nvPr>
            <p:ph sz="half" idx="2"/>
          </p:nvPr>
        </p:nvSpPr>
        <p:spPr>
          <a:xfrm>
            <a:off x="695326" y="2638102"/>
            <a:ext cx="5202554" cy="3527747"/>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E5264BF-BB5C-0F48-A251-504DFAADF30B}"/>
              </a:ext>
            </a:extLst>
          </p:cNvPr>
          <p:cNvSpPr>
            <a:spLocks noGrp="1"/>
          </p:cNvSpPr>
          <p:nvPr>
            <p:ph type="body" sz="quarter" idx="3"/>
          </p:nvPr>
        </p:nvSpPr>
        <p:spPr>
          <a:xfrm>
            <a:off x="6172199" y="1916111"/>
            <a:ext cx="5324475" cy="720725"/>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196C25B-E399-4C40-A443-CE8DC4C99685}"/>
              </a:ext>
            </a:extLst>
          </p:cNvPr>
          <p:cNvSpPr>
            <a:spLocks noGrp="1"/>
          </p:cNvSpPr>
          <p:nvPr>
            <p:ph sz="quarter" idx="4"/>
          </p:nvPr>
        </p:nvSpPr>
        <p:spPr>
          <a:xfrm>
            <a:off x="6172199" y="2636837"/>
            <a:ext cx="5324475" cy="3552826"/>
          </a:xfrm>
        </p:spPr>
        <p:txBody>
          <a:bodyPr/>
          <a:lstStyle>
            <a:lvl1pPr>
              <a:defRPr sz="2000"/>
            </a:lvl1pPr>
            <a:lvl2pPr>
              <a:defRPr sz="2000"/>
            </a:lvl2pPr>
            <a:lvl3pPr>
              <a:defRPr sz="1600"/>
            </a:lvl3pPr>
            <a:lvl4pPr>
              <a:defRPr sz="1600"/>
            </a:lvl4pPr>
            <a:lvl5pPr>
              <a:defRPr sz="16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sidefod 7">
            <a:extLst>
              <a:ext uri="{FF2B5EF4-FFF2-40B4-BE49-F238E27FC236}">
                <a16:creationId xmlns:a16="http://schemas.microsoft.com/office/drawing/2014/main" id="{20C5CBE5-ED32-9C4A-AB2E-5B066A398944}"/>
              </a:ext>
            </a:extLst>
          </p:cNvPr>
          <p:cNvSpPr>
            <a:spLocks noGrp="1"/>
          </p:cNvSpPr>
          <p:nvPr>
            <p:ph type="ftr" sz="quarter" idx="11"/>
          </p:nvPr>
        </p:nvSpPr>
        <p:spPr/>
        <p:txBody>
          <a:bodyPr/>
          <a:lstStyle/>
          <a:p>
            <a:r>
              <a:rPr lang="da-DK"/>
              <a:t>Team Taxi - Vejtransportuddannelser</a:t>
            </a:r>
          </a:p>
        </p:txBody>
      </p:sp>
      <p:sp>
        <p:nvSpPr>
          <p:cNvPr id="9" name="Pladsholder til slidenummer 8">
            <a:extLst>
              <a:ext uri="{FF2B5EF4-FFF2-40B4-BE49-F238E27FC236}">
                <a16:creationId xmlns:a16="http://schemas.microsoft.com/office/drawing/2014/main" id="{72FD942B-EF35-9745-8E4F-E70F688161BE}"/>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Tree>
    <p:extLst>
      <p:ext uri="{BB962C8B-B14F-4D97-AF65-F5344CB8AC3E}">
        <p14:creationId xmlns:p14="http://schemas.microsoft.com/office/powerpoint/2010/main" val="2666210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med 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D2C3C-1472-5B4D-A3DD-297E68BA5A41}"/>
              </a:ext>
            </a:extLst>
          </p:cNvPr>
          <p:cNvSpPr>
            <a:spLocks noGrp="1"/>
          </p:cNvSpPr>
          <p:nvPr>
            <p:ph type="title"/>
          </p:nvPr>
        </p:nvSpPr>
        <p:spPr>
          <a:xfrm>
            <a:off x="695325" y="692149"/>
            <a:ext cx="10801350" cy="1044575"/>
          </a:xfrm>
          <a:prstGeom prst="rect">
            <a:avLst/>
          </a:prstGeom>
        </p:spPr>
        <p:txBody>
          <a:bodyPr anchor="b" anchorCtr="0"/>
          <a:lstStyle/>
          <a:p>
            <a:r>
              <a:rPr lang="da-DK"/>
              <a:t>Klik for at redigere titeltypografien i masteren</a:t>
            </a:r>
          </a:p>
        </p:txBody>
      </p:sp>
      <p:sp>
        <p:nvSpPr>
          <p:cNvPr id="4" name="Pladsholder til sidefod 3">
            <a:extLst>
              <a:ext uri="{FF2B5EF4-FFF2-40B4-BE49-F238E27FC236}">
                <a16:creationId xmlns:a16="http://schemas.microsoft.com/office/drawing/2014/main" id="{15CD7CBE-25D2-4B43-8AE5-84D74DCBF029}"/>
              </a:ext>
            </a:extLst>
          </p:cNvPr>
          <p:cNvSpPr>
            <a:spLocks noGrp="1"/>
          </p:cNvSpPr>
          <p:nvPr>
            <p:ph type="ftr" sz="quarter" idx="11"/>
          </p:nvPr>
        </p:nvSpPr>
        <p:spPr/>
        <p:txBody>
          <a:bodyPr/>
          <a:lstStyle/>
          <a:p>
            <a:r>
              <a:rPr lang="da-DK"/>
              <a:t>Team Taxi - Vejtransportuddannelser</a:t>
            </a:r>
          </a:p>
        </p:txBody>
      </p:sp>
      <p:sp>
        <p:nvSpPr>
          <p:cNvPr id="5" name="Pladsholder til slidenummer 4">
            <a:extLst>
              <a:ext uri="{FF2B5EF4-FFF2-40B4-BE49-F238E27FC236}">
                <a16:creationId xmlns:a16="http://schemas.microsoft.com/office/drawing/2014/main" id="{8EDD1E16-D22A-EA47-A0A8-B14A1077D7ED}"/>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Tree>
    <p:extLst>
      <p:ext uri="{BB962C8B-B14F-4D97-AF65-F5344CB8AC3E}">
        <p14:creationId xmlns:p14="http://schemas.microsoft.com/office/powerpoint/2010/main" val="3286435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6CECC9E4-3077-264D-91AF-B1984279D7C5}"/>
              </a:ext>
            </a:extLst>
          </p:cNvPr>
          <p:cNvSpPr>
            <a:spLocks noGrp="1"/>
          </p:cNvSpPr>
          <p:nvPr>
            <p:ph type="ftr" sz="quarter" idx="11"/>
          </p:nvPr>
        </p:nvSpPr>
        <p:spPr/>
        <p:txBody>
          <a:bodyPr/>
          <a:lstStyle/>
          <a:p>
            <a:r>
              <a:rPr lang="da-DK"/>
              <a:t>Team Taxi - Vejtransportuddannelser</a:t>
            </a:r>
          </a:p>
        </p:txBody>
      </p:sp>
      <p:sp>
        <p:nvSpPr>
          <p:cNvPr id="4" name="Pladsholder til slidenummer 3">
            <a:extLst>
              <a:ext uri="{FF2B5EF4-FFF2-40B4-BE49-F238E27FC236}">
                <a16:creationId xmlns:a16="http://schemas.microsoft.com/office/drawing/2014/main" id="{3E1EC5EF-D33A-994D-AD2E-A77A97906D0E}"/>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Tree>
    <p:extLst>
      <p:ext uri="{BB962C8B-B14F-4D97-AF65-F5344CB8AC3E}">
        <p14:creationId xmlns:p14="http://schemas.microsoft.com/office/powerpoint/2010/main" val="3330470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 med billedtekst/grafik">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4" y="692150"/>
            <a:ext cx="4341495" cy="1573212"/>
          </a:xfrm>
          <a:prstGeom prst="rect">
            <a:avLst/>
          </a:prstGeom>
        </p:spPr>
        <p:txBody>
          <a:bodyPr anchor="b">
            <a:noAutofit/>
          </a:bodyPr>
          <a:lstStyle>
            <a:lvl1pPr>
              <a:defRPr sz="28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09CAAC4-D0B4-6941-A606-6C9AC4598F7F}"/>
              </a:ext>
            </a:extLst>
          </p:cNvPr>
          <p:cNvSpPr>
            <a:spLocks noGrp="1"/>
          </p:cNvSpPr>
          <p:nvPr>
            <p:ph idx="1"/>
          </p:nvPr>
        </p:nvSpPr>
        <p:spPr>
          <a:xfrm>
            <a:off x="5324475" y="692150"/>
            <a:ext cx="6172200" cy="51828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9" name="Pladsholder til indhold 2">
            <a:extLst>
              <a:ext uri="{FF2B5EF4-FFF2-40B4-BE49-F238E27FC236}">
                <a16:creationId xmlns:a16="http://schemas.microsoft.com/office/drawing/2014/main" id="{029E2FEF-6027-EE43-96F5-DA8CA0B4EE26}"/>
              </a:ext>
            </a:extLst>
          </p:cNvPr>
          <p:cNvSpPr>
            <a:spLocks noGrp="1"/>
          </p:cNvSpPr>
          <p:nvPr>
            <p:ph idx="14"/>
          </p:nvPr>
        </p:nvSpPr>
        <p:spPr>
          <a:xfrm>
            <a:off x="695324" y="2407920"/>
            <a:ext cx="4341495" cy="3467100"/>
          </a:xfrm>
        </p:spPr>
        <p:txBody>
          <a:bodyPr/>
          <a:lstStyle>
            <a:lvl1pPr>
              <a:defRPr sz="2000"/>
            </a:lvl1pPr>
            <a:lvl2pPr>
              <a:defRPr sz="2000"/>
            </a:lvl2pPr>
            <a:lvl3pPr>
              <a:defRPr sz="1600"/>
            </a:lvl3pPr>
            <a:lvl4pPr>
              <a:defRPr sz="1600"/>
            </a:lvl4pPr>
            <a:lvl5pPr>
              <a:defRPr sz="16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82090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TO halv side horisontal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2000" cy="4130040"/>
          </a:xfrm>
        </p:spPr>
        <p:txBody>
          <a:bodyPr/>
          <a:lstStyle/>
          <a:p>
            <a:r>
              <a:rPr lang="da-DK"/>
              <a:t>Klik på ikonet for at tilføje et billede</a:t>
            </a:r>
          </a:p>
        </p:txBody>
      </p:sp>
      <p:sp>
        <p:nvSpPr>
          <p:cNvPr id="2" name="Titel 1">
            <a:extLst>
              <a:ext uri="{FF2B5EF4-FFF2-40B4-BE49-F238E27FC236}">
                <a16:creationId xmlns:a16="http://schemas.microsoft.com/office/drawing/2014/main" id="{BC7FFEFF-6587-3447-B47F-DBA12C4CFE1C}"/>
              </a:ext>
            </a:extLst>
          </p:cNvPr>
          <p:cNvSpPr>
            <a:spLocks noGrp="1"/>
          </p:cNvSpPr>
          <p:nvPr>
            <p:ph type="title"/>
          </p:nvPr>
        </p:nvSpPr>
        <p:spPr>
          <a:xfrm>
            <a:off x="695325" y="4496852"/>
            <a:ext cx="5400675" cy="1296670"/>
          </a:xfrm>
          <a:prstGeom prst="rect">
            <a:avLst/>
          </a:prstGeom>
        </p:spPr>
        <p:txBody>
          <a:bodyPr anchor="t" anchorCtr="0">
            <a:noAutofit/>
          </a:bodyPr>
          <a:lstStyle>
            <a:lvl1pPr>
              <a:defRPr sz="28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957D977F-7B1F-274F-9347-88FAAD514AB8}"/>
              </a:ext>
            </a:extLst>
          </p:cNvPr>
          <p:cNvSpPr>
            <a:spLocks noGrp="1"/>
          </p:cNvSpPr>
          <p:nvPr>
            <p:ph type="body" sz="half" idx="2"/>
          </p:nvPr>
        </p:nvSpPr>
        <p:spPr>
          <a:xfrm>
            <a:off x="6341746" y="4497962"/>
            <a:ext cx="5154930" cy="148438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Tree>
    <p:extLst>
      <p:ext uri="{BB962C8B-B14F-4D97-AF65-F5344CB8AC3E}">
        <p14:creationId xmlns:p14="http://schemas.microsoft.com/office/powerpoint/2010/main" val="2728440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OTO 1/1 side">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0" y="0"/>
            <a:ext cx="12191999" cy="6858000"/>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lvl1pPr>
              <a:defRPr>
                <a:solidFill>
                  <a:schemeClr val="bg1"/>
                </a:solidFill>
              </a:defRPr>
            </a:lvl1p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lvl1pPr>
              <a:defRPr>
                <a:solidFill>
                  <a:schemeClr val="bg1"/>
                </a:solidFill>
              </a:defRPr>
            </a:lvl1pPr>
          </a:lstStyle>
          <a:p>
            <a:r>
              <a:rPr lang="da-DK"/>
              <a:t>Side </a:t>
            </a:r>
            <a:fld id="{58ACB27B-8CDD-D145-894C-191927230372}" type="slidenum">
              <a:rPr lang="da-DK" smtClean="0"/>
              <a:pPr/>
              <a:t>‹#›</a:t>
            </a:fld>
            <a:endParaRPr lang="da-DK"/>
          </a:p>
        </p:txBody>
      </p:sp>
    </p:spTree>
    <p:extLst>
      <p:ext uri="{BB962C8B-B14F-4D97-AF65-F5344CB8AC3E}">
        <p14:creationId xmlns:p14="http://schemas.microsoft.com/office/powerpoint/2010/main" val="3404825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TO højformat TH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726264"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1034603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TO højformat TV med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0" y="0"/>
            <a:ext cx="5465736" cy="685800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6096000" y="2872391"/>
            <a:ext cx="4697411"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6096001" y="619932"/>
            <a:ext cx="4697411" cy="2038027"/>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1503027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VERBLIK to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1399222" y="1553465"/>
            <a:ext cx="4498657" cy="2484120"/>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10" name="Pladsholder til billede 7">
            <a:extLst>
              <a:ext uri="{FF2B5EF4-FFF2-40B4-BE49-F238E27FC236}">
                <a16:creationId xmlns:a16="http://schemas.microsoft.com/office/drawing/2014/main" id="{239A8BEE-C176-A847-A840-C5216A2DEB3F}"/>
              </a:ext>
            </a:extLst>
          </p:cNvPr>
          <p:cNvSpPr>
            <a:spLocks noGrp="1"/>
          </p:cNvSpPr>
          <p:nvPr>
            <p:ph type="pic" sz="quarter" idx="14"/>
          </p:nvPr>
        </p:nvSpPr>
        <p:spPr>
          <a:xfrm>
            <a:off x="6301743" y="1544575"/>
            <a:ext cx="4498657" cy="2484120"/>
          </a:xfrm>
        </p:spPr>
        <p:txBody>
          <a:bodyPr/>
          <a:lstStyle/>
          <a:p>
            <a:r>
              <a:rPr lang="da-DK"/>
              <a:t>Klik på ikonet for at tilføje et billede</a:t>
            </a:r>
          </a:p>
        </p:txBody>
      </p:sp>
      <p:sp>
        <p:nvSpPr>
          <p:cNvPr id="13" name="Pladsholder til tekst 12">
            <a:extLst>
              <a:ext uri="{FF2B5EF4-FFF2-40B4-BE49-F238E27FC236}">
                <a16:creationId xmlns:a16="http://schemas.microsoft.com/office/drawing/2014/main" id="{97BD1ABB-1E93-A54D-92CE-4C3310E76507}"/>
              </a:ext>
            </a:extLst>
          </p:cNvPr>
          <p:cNvSpPr>
            <a:spLocks noGrp="1"/>
          </p:cNvSpPr>
          <p:nvPr>
            <p:ph type="body" sz="quarter" idx="16"/>
          </p:nvPr>
        </p:nvSpPr>
        <p:spPr>
          <a:xfrm>
            <a:off x="1398588" y="4273489"/>
            <a:ext cx="4498975" cy="1569374"/>
          </a:xfrm>
        </p:spPr>
        <p:txBody>
          <a:bodyPr lIns="0" tIns="46800" rIns="0">
            <a:normAutofit/>
          </a:bodyPr>
          <a:lstStyle>
            <a:lvl1pPr>
              <a:defRPr sz="18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226ABB8-42CC-B646-A433-3338BBFA223D}"/>
              </a:ext>
            </a:extLst>
          </p:cNvPr>
          <p:cNvSpPr>
            <a:spLocks noGrp="1"/>
          </p:cNvSpPr>
          <p:nvPr>
            <p:ph type="body" sz="quarter" idx="17"/>
          </p:nvPr>
        </p:nvSpPr>
        <p:spPr>
          <a:xfrm>
            <a:off x="6301743" y="4273488"/>
            <a:ext cx="4498975" cy="1569374"/>
          </a:xfrm>
        </p:spPr>
        <p:txBody>
          <a:bodyPr lIns="0" tIns="46800" rIns="0">
            <a:normAutofit/>
          </a:bodyPr>
          <a:lstStyle>
            <a:lvl1pPr>
              <a:defRPr sz="1800"/>
            </a:lvl1pPr>
          </a:lstStyle>
          <a:p>
            <a:pPr lvl="0"/>
            <a:r>
              <a:rPr lang="da-DK"/>
              <a:t>Klik for at redigere teksttypografierne i masteren</a:t>
            </a:r>
          </a:p>
        </p:txBody>
      </p:sp>
      <p:sp>
        <p:nvSpPr>
          <p:cNvPr id="16" name="Titel 1">
            <a:extLst>
              <a:ext uri="{FF2B5EF4-FFF2-40B4-BE49-F238E27FC236}">
                <a16:creationId xmlns:a16="http://schemas.microsoft.com/office/drawing/2014/main" id="{BA2C45C1-00EC-0F4A-B677-225A75A0FC60}"/>
              </a:ext>
            </a:extLst>
          </p:cNvPr>
          <p:cNvSpPr>
            <a:spLocks noGrp="1"/>
          </p:cNvSpPr>
          <p:nvPr>
            <p:ph type="title"/>
          </p:nvPr>
        </p:nvSpPr>
        <p:spPr>
          <a:xfrm>
            <a:off x="1398589" y="619932"/>
            <a:ext cx="9401812"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435795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VERBLIK t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3349624" cy="2326656"/>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12" name="Pladsholder til billede 7">
            <a:extLst>
              <a:ext uri="{FF2B5EF4-FFF2-40B4-BE49-F238E27FC236}">
                <a16:creationId xmlns:a16="http://schemas.microsoft.com/office/drawing/2014/main" id="{1269148C-CED2-C74F-B8BB-3F06059D88E0}"/>
              </a:ext>
            </a:extLst>
          </p:cNvPr>
          <p:cNvSpPr>
            <a:spLocks noGrp="1"/>
          </p:cNvSpPr>
          <p:nvPr>
            <p:ph type="pic" sz="quarter" idx="14"/>
          </p:nvPr>
        </p:nvSpPr>
        <p:spPr>
          <a:xfrm>
            <a:off x="4446269" y="1553465"/>
            <a:ext cx="3299460" cy="2326656"/>
          </a:xfrm>
        </p:spPr>
        <p:txBody>
          <a:bodyPr/>
          <a:lstStyle/>
          <a:p>
            <a:r>
              <a:rPr lang="da-DK"/>
              <a:t>Klik på ikonet for at tilføje et billede</a:t>
            </a:r>
          </a:p>
        </p:txBody>
      </p:sp>
      <p:sp>
        <p:nvSpPr>
          <p:cNvPr id="14" name="Pladsholder til billede 7">
            <a:extLst>
              <a:ext uri="{FF2B5EF4-FFF2-40B4-BE49-F238E27FC236}">
                <a16:creationId xmlns:a16="http://schemas.microsoft.com/office/drawing/2014/main" id="{C01B3248-13B2-844D-AD42-09C2B4E87967}"/>
              </a:ext>
            </a:extLst>
          </p:cNvPr>
          <p:cNvSpPr>
            <a:spLocks noGrp="1"/>
          </p:cNvSpPr>
          <p:nvPr>
            <p:ph type="pic" sz="quarter" idx="16"/>
          </p:nvPr>
        </p:nvSpPr>
        <p:spPr>
          <a:xfrm>
            <a:off x="8121015" y="1553465"/>
            <a:ext cx="3299460" cy="2326656"/>
          </a:xfrm>
        </p:spPr>
        <p:txBody>
          <a:bodyPr/>
          <a:lstStyle/>
          <a:p>
            <a:r>
              <a:rPr lang="da-DK"/>
              <a:t>Klik på ikonet for at tilføje et billede</a:t>
            </a:r>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4112896"/>
            <a:ext cx="3349624" cy="1745463"/>
          </a:xfrm>
        </p:spPr>
        <p:txBody>
          <a:bodyPr lIns="0" tIns="46800" rIns="0">
            <a:normAutofit/>
          </a:bodyPr>
          <a:lstStyle>
            <a:lvl1pPr>
              <a:defRPr sz="18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FB97A96E-1BCF-774E-8759-C3295670D0D4}"/>
              </a:ext>
            </a:extLst>
          </p:cNvPr>
          <p:cNvSpPr>
            <a:spLocks noGrp="1"/>
          </p:cNvSpPr>
          <p:nvPr>
            <p:ph type="body" sz="quarter" idx="20"/>
          </p:nvPr>
        </p:nvSpPr>
        <p:spPr>
          <a:xfrm>
            <a:off x="4446269" y="4112896"/>
            <a:ext cx="3299460" cy="1745463"/>
          </a:xfrm>
        </p:spPr>
        <p:txBody>
          <a:bodyPr lIns="0" tIns="46800" rIns="0">
            <a:normAutofit/>
          </a:bodyPr>
          <a:lstStyle>
            <a:lvl1pPr>
              <a:defRPr sz="1800"/>
            </a:lvl1pPr>
          </a:lstStyle>
          <a:p>
            <a:pPr lvl="0"/>
            <a:r>
              <a:rPr lang="da-DK"/>
              <a:t>Klik for at redigere teksttypografierne i masteren</a:t>
            </a:r>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8121015" y="4113871"/>
            <a:ext cx="3299460" cy="174546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3444970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VERBLIK fire fotos med tekst">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476478C6-16E0-D248-BC31-88516B541821}"/>
              </a:ext>
            </a:extLst>
          </p:cNvPr>
          <p:cNvSpPr>
            <a:spLocks noGrp="1"/>
          </p:cNvSpPr>
          <p:nvPr>
            <p:ph type="pic" sz="quarter" idx="13"/>
          </p:nvPr>
        </p:nvSpPr>
        <p:spPr>
          <a:xfrm>
            <a:off x="766764" y="1553465"/>
            <a:ext cx="2456884" cy="1538447"/>
          </a:xfrm>
        </p:spPr>
        <p:txBody>
          <a:bodyPr/>
          <a:lstStyle/>
          <a:p>
            <a:r>
              <a:rPr lang="da-DK"/>
              <a:t>Klik på ikonet for at tilføje et billede</a:t>
            </a:r>
          </a:p>
        </p:txBody>
      </p:sp>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18" name="Pladsholder til tekst 12">
            <a:extLst>
              <a:ext uri="{FF2B5EF4-FFF2-40B4-BE49-F238E27FC236}">
                <a16:creationId xmlns:a16="http://schemas.microsoft.com/office/drawing/2014/main" id="{97AF9DFA-E555-CF4A-80AB-FEE1000C34FC}"/>
              </a:ext>
            </a:extLst>
          </p:cNvPr>
          <p:cNvSpPr>
            <a:spLocks noGrp="1"/>
          </p:cNvSpPr>
          <p:nvPr>
            <p:ph type="body" sz="quarter" idx="19"/>
          </p:nvPr>
        </p:nvSpPr>
        <p:spPr>
          <a:xfrm>
            <a:off x="766765" y="3331322"/>
            <a:ext cx="2456883" cy="2545603"/>
          </a:xfrm>
        </p:spPr>
        <p:txBody>
          <a:bodyPr lIns="0" tIns="46800" rIns="0">
            <a:normAutofit/>
          </a:bodyPr>
          <a:lstStyle>
            <a:lvl1pPr>
              <a:defRPr sz="1800"/>
            </a:lvl1pPr>
          </a:lstStyle>
          <a:p>
            <a:pPr lvl="0"/>
            <a:r>
              <a:rPr lang="da-DK"/>
              <a:t>Klik for at redigere teksttypografierne i masteren</a:t>
            </a:r>
          </a:p>
        </p:txBody>
      </p:sp>
      <p:sp>
        <p:nvSpPr>
          <p:cNvPr id="21" name="Titel 1">
            <a:extLst>
              <a:ext uri="{FF2B5EF4-FFF2-40B4-BE49-F238E27FC236}">
                <a16:creationId xmlns:a16="http://schemas.microsoft.com/office/drawing/2014/main" id="{98780284-4DD5-8045-9BA6-1117426918C8}"/>
              </a:ext>
            </a:extLst>
          </p:cNvPr>
          <p:cNvSpPr>
            <a:spLocks noGrp="1"/>
          </p:cNvSpPr>
          <p:nvPr>
            <p:ph type="title"/>
          </p:nvPr>
        </p:nvSpPr>
        <p:spPr>
          <a:xfrm>
            <a:off x="766764" y="619932"/>
            <a:ext cx="10653711" cy="694123"/>
          </a:xfrm>
          <a:prstGeom prst="rect">
            <a:avLst/>
          </a:prstGeom>
        </p:spPr>
        <p:txBody>
          <a:bodyPr lIns="0" tIns="46800" rIns="0" anchor="b" anchorCtr="0">
            <a:normAutofit/>
          </a:bodyPr>
          <a:lstStyle>
            <a:lvl1pPr>
              <a:defRPr sz="2200"/>
            </a:lvl1pPr>
          </a:lstStyle>
          <a:p>
            <a:r>
              <a:rPr lang="da-DK"/>
              <a:t>Klik for at redigere titeltypografien i masteren</a:t>
            </a:r>
          </a:p>
        </p:txBody>
      </p:sp>
      <p:sp>
        <p:nvSpPr>
          <p:cNvPr id="11" name="Pladsholder til billede 7">
            <a:extLst>
              <a:ext uri="{FF2B5EF4-FFF2-40B4-BE49-F238E27FC236}">
                <a16:creationId xmlns:a16="http://schemas.microsoft.com/office/drawing/2014/main" id="{2C1B58C3-745B-3E46-8016-E4E223B581C3}"/>
              </a:ext>
            </a:extLst>
          </p:cNvPr>
          <p:cNvSpPr>
            <a:spLocks noGrp="1"/>
          </p:cNvSpPr>
          <p:nvPr>
            <p:ph type="pic" sz="quarter" idx="20"/>
          </p:nvPr>
        </p:nvSpPr>
        <p:spPr>
          <a:xfrm>
            <a:off x="3500627" y="1553464"/>
            <a:ext cx="2456884" cy="1538447"/>
          </a:xfrm>
        </p:spPr>
        <p:txBody>
          <a:bodyPr/>
          <a:lstStyle/>
          <a:p>
            <a:r>
              <a:rPr lang="da-DK"/>
              <a:t>Klik på ikonet for at tilføje et billede</a:t>
            </a:r>
          </a:p>
        </p:txBody>
      </p:sp>
      <p:sp>
        <p:nvSpPr>
          <p:cNvPr id="13" name="Pladsholder til billede 7">
            <a:extLst>
              <a:ext uri="{FF2B5EF4-FFF2-40B4-BE49-F238E27FC236}">
                <a16:creationId xmlns:a16="http://schemas.microsoft.com/office/drawing/2014/main" id="{7FF582AA-D575-DF42-BD3F-6F923C3EAF40}"/>
              </a:ext>
            </a:extLst>
          </p:cNvPr>
          <p:cNvSpPr>
            <a:spLocks noGrp="1"/>
          </p:cNvSpPr>
          <p:nvPr>
            <p:ph type="pic" sz="quarter" idx="21"/>
          </p:nvPr>
        </p:nvSpPr>
        <p:spPr>
          <a:xfrm>
            <a:off x="6234490" y="1553463"/>
            <a:ext cx="2456884" cy="1538447"/>
          </a:xfrm>
        </p:spPr>
        <p:txBody>
          <a:bodyPr/>
          <a:lstStyle/>
          <a:p>
            <a:r>
              <a:rPr lang="da-DK"/>
              <a:t>Klik på ikonet for at tilføje et billede</a:t>
            </a:r>
          </a:p>
        </p:txBody>
      </p:sp>
      <p:sp>
        <p:nvSpPr>
          <p:cNvPr id="15" name="Pladsholder til billede 7">
            <a:extLst>
              <a:ext uri="{FF2B5EF4-FFF2-40B4-BE49-F238E27FC236}">
                <a16:creationId xmlns:a16="http://schemas.microsoft.com/office/drawing/2014/main" id="{EF94B776-D55C-EB4E-A160-4BC5A89297A4}"/>
              </a:ext>
            </a:extLst>
          </p:cNvPr>
          <p:cNvSpPr>
            <a:spLocks noGrp="1"/>
          </p:cNvSpPr>
          <p:nvPr>
            <p:ph type="pic" sz="quarter" idx="22"/>
          </p:nvPr>
        </p:nvSpPr>
        <p:spPr>
          <a:xfrm>
            <a:off x="8968354" y="1553461"/>
            <a:ext cx="2456884" cy="1538447"/>
          </a:xfrm>
        </p:spPr>
        <p:txBody>
          <a:bodyPr/>
          <a:lstStyle/>
          <a:p>
            <a:r>
              <a:rPr lang="da-DK"/>
              <a:t>Klik på ikonet for at tilføje et billede</a:t>
            </a:r>
          </a:p>
        </p:txBody>
      </p:sp>
      <p:sp>
        <p:nvSpPr>
          <p:cNvPr id="16" name="Pladsholder til tekst 12">
            <a:extLst>
              <a:ext uri="{FF2B5EF4-FFF2-40B4-BE49-F238E27FC236}">
                <a16:creationId xmlns:a16="http://schemas.microsoft.com/office/drawing/2014/main" id="{FE724ED5-5A73-BE4F-94E3-7F0A6F63DD4A}"/>
              </a:ext>
            </a:extLst>
          </p:cNvPr>
          <p:cNvSpPr>
            <a:spLocks noGrp="1"/>
          </p:cNvSpPr>
          <p:nvPr>
            <p:ph type="body" sz="quarter" idx="23"/>
          </p:nvPr>
        </p:nvSpPr>
        <p:spPr>
          <a:xfrm>
            <a:off x="3500627" y="3321050"/>
            <a:ext cx="2456883" cy="2545603"/>
          </a:xfrm>
        </p:spPr>
        <p:txBody>
          <a:bodyPr lIns="0" tIns="46800" rIns="0">
            <a:normAutofit/>
          </a:bodyPr>
          <a:lstStyle>
            <a:lvl1pPr>
              <a:defRPr sz="18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FBCEED8-321D-9F4F-9E68-4AC1957EFA59}"/>
              </a:ext>
            </a:extLst>
          </p:cNvPr>
          <p:cNvSpPr>
            <a:spLocks noGrp="1"/>
          </p:cNvSpPr>
          <p:nvPr>
            <p:ph type="body" sz="quarter" idx="24"/>
          </p:nvPr>
        </p:nvSpPr>
        <p:spPr>
          <a:xfrm>
            <a:off x="6234489" y="3321049"/>
            <a:ext cx="2456883" cy="2545603"/>
          </a:xfrm>
        </p:spPr>
        <p:txBody>
          <a:bodyPr lIns="0" tIns="46800" rIns="0">
            <a:normAutofit/>
          </a:bodyPr>
          <a:lstStyle>
            <a:lvl1pPr>
              <a:defRPr sz="1800"/>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BDD2E7EB-A952-5D4D-8DEF-FD1ED117FFCE}"/>
              </a:ext>
            </a:extLst>
          </p:cNvPr>
          <p:cNvSpPr>
            <a:spLocks noGrp="1"/>
          </p:cNvSpPr>
          <p:nvPr>
            <p:ph type="body" sz="quarter" idx="25"/>
          </p:nvPr>
        </p:nvSpPr>
        <p:spPr>
          <a:xfrm>
            <a:off x="8958628" y="3321048"/>
            <a:ext cx="2456883" cy="2545603"/>
          </a:xfrm>
        </p:spPr>
        <p:txBody>
          <a:bodyPr lIns="0" tIns="46800" rIns="0">
            <a:normAutofit/>
          </a:bodyPr>
          <a:lstStyle>
            <a:lvl1pPr>
              <a:defRPr sz="1800"/>
            </a:lvl1pPr>
          </a:lstStyle>
          <a:p>
            <a:pPr lvl="0"/>
            <a:r>
              <a:rPr lang="da-DK"/>
              <a:t>Klik for at redigere teksttypografierne i masteren</a:t>
            </a:r>
          </a:p>
        </p:txBody>
      </p:sp>
    </p:spTree>
    <p:extLst>
      <p:ext uri="{BB962C8B-B14F-4D97-AF65-F5344CB8AC3E}">
        <p14:creationId xmlns:p14="http://schemas.microsoft.com/office/powerpoint/2010/main" val="839266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OKUSORD t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6" name="Pladsholder til tekst 12">
            <a:extLst>
              <a:ext uri="{FF2B5EF4-FFF2-40B4-BE49-F238E27FC236}">
                <a16:creationId xmlns:a16="http://schemas.microsoft.com/office/drawing/2014/main" id="{2C76EE21-5BF1-6D47-85CC-C1EB5C1A3D30}"/>
              </a:ext>
            </a:extLst>
          </p:cNvPr>
          <p:cNvSpPr>
            <a:spLocks noGrp="1"/>
          </p:cNvSpPr>
          <p:nvPr>
            <p:ph type="body" sz="quarter" idx="26"/>
          </p:nvPr>
        </p:nvSpPr>
        <p:spPr>
          <a:xfrm>
            <a:off x="6307408" y="2678328"/>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17" name="Pladsholder til tekst 12">
            <a:extLst>
              <a:ext uri="{FF2B5EF4-FFF2-40B4-BE49-F238E27FC236}">
                <a16:creationId xmlns:a16="http://schemas.microsoft.com/office/drawing/2014/main" id="{8CA1037F-73CD-ED40-878F-23EE77DC3F3B}"/>
              </a:ext>
            </a:extLst>
          </p:cNvPr>
          <p:cNvSpPr>
            <a:spLocks noGrp="1"/>
          </p:cNvSpPr>
          <p:nvPr>
            <p:ph type="body" sz="quarter" idx="27"/>
          </p:nvPr>
        </p:nvSpPr>
        <p:spPr>
          <a:xfrm>
            <a:off x="4442446" y="2678328"/>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1" name="Pladsholder til tekst 12">
            <a:extLst>
              <a:ext uri="{FF2B5EF4-FFF2-40B4-BE49-F238E27FC236}">
                <a16:creationId xmlns:a16="http://schemas.microsoft.com/office/drawing/2014/main" id="{BCE1FF6A-C53D-AE48-851A-1DCC81F61F37}"/>
              </a:ext>
            </a:extLst>
          </p:cNvPr>
          <p:cNvSpPr>
            <a:spLocks noGrp="1"/>
          </p:cNvSpPr>
          <p:nvPr>
            <p:ph type="body" sz="quarter" idx="28"/>
          </p:nvPr>
        </p:nvSpPr>
        <p:spPr>
          <a:xfrm>
            <a:off x="4442446" y="4359893"/>
            <a:ext cx="1653554" cy="1521712"/>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2" name="Pladsholder til tekst 12">
            <a:extLst>
              <a:ext uri="{FF2B5EF4-FFF2-40B4-BE49-F238E27FC236}">
                <a16:creationId xmlns:a16="http://schemas.microsoft.com/office/drawing/2014/main" id="{20E87CFC-0E7B-9C45-8AE4-124434FBFFA3}"/>
              </a:ext>
            </a:extLst>
          </p:cNvPr>
          <p:cNvSpPr>
            <a:spLocks noGrp="1"/>
          </p:cNvSpPr>
          <p:nvPr>
            <p:ph type="body" sz="quarter" idx="29"/>
          </p:nvPr>
        </p:nvSpPr>
        <p:spPr>
          <a:xfrm>
            <a:off x="6307408" y="4359893"/>
            <a:ext cx="5114843" cy="1521712"/>
          </a:xfrm>
        </p:spPr>
        <p:txBody>
          <a:bodyPr lIns="0" tIns="46800" rIns="0" anchor="ctr" anchorCtr="0">
            <a:normAutofit/>
          </a:bodyPr>
          <a:lstStyle>
            <a:lvl1pPr>
              <a:defRPr sz="1600"/>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p>
        </p:txBody>
      </p:sp>
    </p:spTree>
    <p:extLst>
      <p:ext uri="{BB962C8B-B14F-4D97-AF65-F5344CB8AC3E}">
        <p14:creationId xmlns:p14="http://schemas.microsoft.com/office/powerpoint/2010/main" val="2976872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KUSORD fire bokse og tekst">
    <p:spTree>
      <p:nvGrpSpPr>
        <p:cNvPr id="1" name=""/>
        <p:cNvGrpSpPr/>
        <p:nvPr/>
      </p:nvGrpSpPr>
      <p:grpSpPr>
        <a:xfrm>
          <a:off x="0" y="0"/>
          <a:ext cx="0" cy="0"/>
          <a:chOff x="0" y="0"/>
          <a:chExt cx="0" cy="0"/>
        </a:xfrm>
      </p:grpSpPr>
      <p:sp>
        <p:nvSpPr>
          <p:cNvPr id="6" name="Pladsholder til sidefod 5">
            <a:extLst>
              <a:ext uri="{FF2B5EF4-FFF2-40B4-BE49-F238E27FC236}">
                <a16:creationId xmlns:a16="http://schemas.microsoft.com/office/drawing/2014/main" id="{094FB73A-CA6C-4F4E-B726-A549C64A2613}"/>
              </a:ext>
            </a:extLst>
          </p:cNvPr>
          <p:cNvSpPr>
            <a:spLocks noGrp="1"/>
          </p:cNvSpPr>
          <p:nvPr>
            <p:ph type="ftr" sz="quarter" idx="11"/>
          </p:nvPr>
        </p:nvSpPr>
        <p:spPr/>
        <p:txBody>
          <a:bodyPr/>
          <a:lstStyle/>
          <a:p>
            <a:r>
              <a:rPr lang="da-DK"/>
              <a:t>Team Taxi - Vejtransportuddannelser</a:t>
            </a:r>
          </a:p>
        </p:txBody>
      </p:sp>
      <p:sp>
        <p:nvSpPr>
          <p:cNvPr id="7" name="Pladsholder til slidenummer 6">
            <a:extLst>
              <a:ext uri="{FF2B5EF4-FFF2-40B4-BE49-F238E27FC236}">
                <a16:creationId xmlns:a16="http://schemas.microsoft.com/office/drawing/2014/main" id="{02916DAC-F3FB-BD4A-A76B-2EDF74BDD51A}"/>
              </a:ext>
            </a:extLst>
          </p:cNvPr>
          <p:cNvSpPr>
            <a:spLocks noGrp="1"/>
          </p:cNvSpPr>
          <p:nvPr>
            <p:ph type="sldNum" sz="quarter" idx="12"/>
          </p:nvPr>
        </p:nvSpPr>
        <p:spPr/>
        <p:txBody>
          <a:bodyPr/>
          <a:lstStyle/>
          <a:p>
            <a:r>
              <a:rPr lang="da-DK"/>
              <a:t>Side </a:t>
            </a:r>
            <a:fld id="{58ACB27B-8CDD-D145-894C-191927230372}" type="slidenum">
              <a:rPr lang="da-DK" smtClean="0"/>
              <a:t>‹#›</a:t>
            </a:fld>
            <a:endParaRPr lang="da-DK"/>
          </a:p>
        </p:txBody>
      </p:sp>
      <p:sp>
        <p:nvSpPr>
          <p:cNvPr id="20" name="Pladsholder til tekst 12">
            <a:extLst>
              <a:ext uri="{FF2B5EF4-FFF2-40B4-BE49-F238E27FC236}">
                <a16:creationId xmlns:a16="http://schemas.microsoft.com/office/drawing/2014/main" id="{A6B28C97-B2BE-A64C-8518-151CF73F20E6}"/>
              </a:ext>
            </a:extLst>
          </p:cNvPr>
          <p:cNvSpPr>
            <a:spLocks noGrp="1"/>
          </p:cNvSpPr>
          <p:nvPr>
            <p:ph type="body" sz="quarter" idx="21"/>
          </p:nvPr>
        </p:nvSpPr>
        <p:spPr>
          <a:xfrm>
            <a:off x="6307408" y="996763"/>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5" name="Pladsholder til tekst 12">
            <a:extLst>
              <a:ext uri="{FF2B5EF4-FFF2-40B4-BE49-F238E27FC236}">
                <a16:creationId xmlns:a16="http://schemas.microsoft.com/office/drawing/2014/main" id="{A40B2821-81B9-B744-99E5-F33BEB39073E}"/>
              </a:ext>
            </a:extLst>
          </p:cNvPr>
          <p:cNvSpPr>
            <a:spLocks noGrp="1"/>
          </p:cNvSpPr>
          <p:nvPr>
            <p:ph type="body" sz="quarter" idx="25"/>
          </p:nvPr>
        </p:nvSpPr>
        <p:spPr>
          <a:xfrm>
            <a:off x="4442446" y="996763"/>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0F1F4BE7-03DF-194D-B0E2-929358B51F78}"/>
              </a:ext>
            </a:extLst>
          </p:cNvPr>
          <p:cNvSpPr>
            <a:spLocks noGrp="1"/>
          </p:cNvSpPr>
          <p:nvPr>
            <p:ph type="title"/>
          </p:nvPr>
        </p:nvSpPr>
        <p:spPr>
          <a:xfrm>
            <a:off x="769749" y="2773436"/>
            <a:ext cx="3101761" cy="1311128"/>
          </a:xfrm>
          <a:prstGeom prst="rect">
            <a:avLst/>
          </a:prstGeom>
        </p:spPr>
        <p:txBody>
          <a:bodyPr anchor="ctr" anchorCtr="0">
            <a:spAutoFit/>
          </a:bodyPr>
          <a:lstStyle>
            <a:lvl1pPr>
              <a:defRPr sz="2200"/>
            </a:lvl1pPr>
          </a:lstStyle>
          <a:p>
            <a:r>
              <a:rPr lang="da-DK"/>
              <a:t>Klik for at redigere titeltypografien i masteren</a:t>
            </a:r>
          </a:p>
        </p:txBody>
      </p:sp>
      <p:sp>
        <p:nvSpPr>
          <p:cNvPr id="11" name="Pladsholder til tekst 12">
            <a:extLst>
              <a:ext uri="{FF2B5EF4-FFF2-40B4-BE49-F238E27FC236}">
                <a16:creationId xmlns:a16="http://schemas.microsoft.com/office/drawing/2014/main" id="{C4ADB404-0AF9-9249-AE32-79046C0222A4}"/>
              </a:ext>
            </a:extLst>
          </p:cNvPr>
          <p:cNvSpPr>
            <a:spLocks noGrp="1"/>
          </p:cNvSpPr>
          <p:nvPr>
            <p:ph type="body" sz="quarter" idx="30"/>
          </p:nvPr>
        </p:nvSpPr>
        <p:spPr>
          <a:xfrm>
            <a:off x="6307408" y="4781227"/>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2" name="Pladsholder til tekst 12">
            <a:extLst>
              <a:ext uri="{FF2B5EF4-FFF2-40B4-BE49-F238E27FC236}">
                <a16:creationId xmlns:a16="http://schemas.microsoft.com/office/drawing/2014/main" id="{5A608022-79F0-A042-8A06-ACFECA480C7E}"/>
              </a:ext>
            </a:extLst>
          </p:cNvPr>
          <p:cNvSpPr>
            <a:spLocks noGrp="1"/>
          </p:cNvSpPr>
          <p:nvPr>
            <p:ph type="body" sz="quarter" idx="31"/>
          </p:nvPr>
        </p:nvSpPr>
        <p:spPr>
          <a:xfrm>
            <a:off x="4442446" y="4781227"/>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3" name="Pladsholder til tekst 12">
            <a:extLst>
              <a:ext uri="{FF2B5EF4-FFF2-40B4-BE49-F238E27FC236}">
                <a16:creationId xmlns:a16="http://schemas.microsoft.com/office/drawing/2014/main" id="{11D103DC-5A40-8444-8F1D-04519C7B5458}"/>
              </a:ext>
            </a:extLst>
          </p:cNvPr>
          <p:cNvSpPr>
            <a:spLocks noGrp="1"/>
          </p:cNvSpPr>
          <p:nvPr>
            <p:ph type="body" sz="quarter" idx="32"/>
          </p:nvPr>
        </p:nvSpPr>
        <p:spPr>
          <a:xfrm>
            <a:off x="6307408" y="2233431"/>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4" name="Pladsholder til tekst 12">
            <a:extLst>
              <a:ext uri="{FF2B5EF4-FFF2-40B4-BE49-F238E27FC236}">
                <a16:creationId xmlns:a16="http://schemas.microsoft.com/office/drawing/2014/main" id="{7C40FA56-BBBA-084E-A86D-E41C47CE9FCC}"/>
              </a:ext>
            </a:extLst>
          </p:cNvPr>
          <p:cNvSpPr>
            <a:spLocks noGrp="1"/>
          </p:cNvSpPr>
          <p:nvPr>
            <p:ph type="body" sz="quarter" idx="33"/>
          </p:nvPr>
        </p:nvSpPr>
        <p:spPr>
          <a:xfrm>
            <a:off x="4442446" y="2233431"/>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
        <p:nvSpPr>
          <p:cNvPr id="18" name="Pladsholder til tekst 12">
            <a:extLst>
              <a:ext uri="{FF2B5EF4-FFF2-40B4-BE49-F238E27FC236}">
                <a16:creationId xmlns:a16="http://schemas.microsoft.com/office/drawing/2014/main" id="{CFEBC0F7-69FB-9F4A-B27C-5BF9AC8E067F}"/>
              </a:ext>
            </a:extLst>
          </p:cNvPr>
          <p:cNvSpPr>
            <a:spLocks noGrp="1"/>
          </p:cNvSpPr>
          <p:nvPr>
            <p:ph type="body" sz="quarter" idx="34"/>
          </p:nvPr>
        </p:nvSpPr>
        <p:spPr>
          <a:xfrm>
            <a:off x="6307408" y="3507329"/>
            <a:ext cx="5114843" cy="1080010"/>
          </a:xfrm>
        </p:spPr>
        <p:txBody>
          <a:bodyPr lIns="0" tIns="46800" rIns="0" anchor="ctr" anchorCtr="0">
            <a:normAutofit/>
          </a:bodyPr>
          <a:lstStyle>
            <a:lvl1pPr>
              <a:defRPr sz="1600"/>
            </a:lvl1pPr>
          </a:lstStyle>
          <a:p>
            <a:pPr lvl="0"/>
            <a:r>
              <a:rPr lang="da-DK"/>
              <a:t>Klik for at redigere teksttypografierne i masteren</a:t>
            </a:r>
          </a:p>
        </p:txBody>
      </p:sp>
      <p:sp>
        <p:nvSpPr>
          <p:cNvPr id="19" name="Pladsholder til tekst 12">
            <a:extLst>
              <a:ext uri="{FF2B5EF4-FFF2-40B4-BE49-F238E27FC236}">
                <a16:creationId xmlns:a16="http://schemas.microsoft.com/office/drawing/2014/main" id="{316A6C30-C00D-8A41-B04A-FAA713006428}"/>
              </a:ext>
            </a:extLst>
          </p:cNvPr>
          <p:cNvSpPr>
            <a:spLocks noGrp="1"/>
          </p:cNvSpPr>
          <p:nvPr>
            <p:ph type="body" sz="quarter" idx="35"/>
          </p:nvPr>
        </p:nvSpPr>
        <p:spPr>
          <a:xfrm>
            <a:off x="4442446" y="3507329"/>
            <a:ext cx="1653554" cy="1080010"/>
          </a:xfrm>
          <a:solidFill>
            <a:schemeClr val="accent1"/>
          </a:solidFill>
        </p:spPr>
        <p:txBody>
          <a:bodyPr lIns="90000" tIns="90000" rIns="90000" bIns="90000" anchor="ctr" anchorCtr="0">
            <a:normAutofit/>
          </a:bodyPr>
          <a:lstStyle>
            <a:lvl1pPr algn="ctr">
              <a:defRPr sz="1400">
                <a:solidFill>
                  <a:schemeClr val="bg1"/>
                </a:solidFill>
              </a:defRPr>
            </a:lvl1pPr>
          </a:lstStyle>
          <a:p>
            <a:pPr lvl="0"/>
            <a:r>
              <a:rPr lang="da-DK"/>
              <a:t>Klik for at redigere teksttypografierne i masteren</a:t>
            </a:r>
          </a:p>
        </p:txBody>
      </p:sp>
    </p:spTree>
    <p:extLst>
      <p:ext uri="{BB962C8B-B14F-4D97-AF65-F5344CB8AC3E}">
        <p14:creationId xmlns:p14="http://schemas.microsoft.com/office/powerpoint/2010/main" val="16440210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ILM">
    <p:spTree>
      <p:nvGrpSpPr>
        <p:cNvPr id="1" name=""/>
        <p:cNvGrpSpPr/>
        <p:nvPr/>
      </p:nvGrpSpPr>
      <p:grpSpPr>
        <a:xfrm>
          <a:off x="0" y="0"/>
          <a:ext cx="0" cy="0"/>
          <a:chOff x="0" y="0"/>
          <a:chExt cx="0" cy="0"/>
        </a:xfrm>
      </p:grpSpPr>
      <p:sp>
        <p:nvSpPr>
          <p:cNvPr id="59" name="Pladsholder til medieklip 58">
            <a:extLst>
              <a:ext uri="{FF2B5EF4-FFF2-40B4-BE49-F238E27FC236}">
                <a16:creationId xmlns:a16="http://schemas.microsoft.com/office/drawing/2014/main" id="{225D1EF8-7F56-AF42-9B49-1F7B9A754186}"/>
              </a:ext>
            </a:extLst>
          </p:cNvPr>
          <p:cNvSpPr>
            <a:spLocks noGrp="1"/>
          </p:cNvSpPr>
          <p:nvPr>
            <p:ph type="media" sz="quarter" idx="13"/>
          </p:nvPr>
        </p:nvSpPr>
        <p:spPr>
          <a:xfrm>
            <a:off x="0" y="0"/>
            <a:ext cx="12192000" cy="6858000"/>
          </a:xfrm>
        </p:spPr>
        <p:txBody>
          <a:bodyPr/>
          <a:lstStyle/>
          <a:p>
            <a:r>
              <a:rPr lang="da-DK"/>
              <a:t>Klik på ikonet for at tilføje et medie</a:t>
            </a:r>
          </a:p>
        </p:txBody>
      </p:sp>
    </p:spTree>
    <p:extLst>
      <p:ext uri="{BB962C8B-B14F-4D97-AF65-F5344CB8AC3E}">
        <p14:creationId xmlns:p14="http://schemas.microsoft.com/office/powerpoint/2010/main" val="191749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UDRÅBSTEGN blå">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Team Taxi - Vejtransportuddannelser</a:t>
            </a:r>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a:t>
            </a:fld>
            <a:endParaRPr lang="da-DK"/>
          </a:p>
        </p:txBody>
      </p:sp>
      <p:sp>
        <p:nvSpPr>
          <p:cNvPr id="5" name="Tekstfelt 4">
            <a:extLst>
              <a:ext uri="{FF2B5EF4-FFF2-40B4-BE49-F238E27FC236}">
                <a16:creationId xmlns:a16="http://schemas.microsoft.com/office/drawing/2014/main" id="{1FF515FC-9895-A845-B0A3-E49731445F7E}"/>
              </a:ext>
            </a:extLst>
          </p:cNvPr>
          <p:cNvSpPr txBox="1"/>
          <p:nvPr userDrawn="1"/>
        </p:nvSpPr>
        <p:spPr>
          <a:xfrm>
            <a:off x="4254285" y="2467230"/>
            <a:ext cx="482840" cy="1538883"/>
          </a:xfrm>
          <a:prstGeom prst="rect">
            <a:avLst/>
          </a:prstGeom>
          <a:noFill/>
        </p:spPr>
        <p:txBody>
          <a:bodyPr wrap="square" lIns="0" tIns="0" rIns="0" bIns="0" rtlCol="0">
            <a:spAutoFit/>
          </a:bodyPr>
          <a:lstStyle/>
          <a:p>
            <a:r>
              <a:rPr lang="da-DK" sz="10000" b="1" i="0">
                <a:solidFill>
                  <a:schemeClr val="bg1"/>
                </a:solidFill>
                <a:latin typeface="Arial" panose="020B0604020202020204" pitchFamily="34" charset="0"/>
                <a:cs typeface="Arial" panose="020B0604020202020204" pitchFamily="34" charset="0"/>
              </a:rPr>
              <a:t>!</a:t>
            </a:r>
          </a:p>
        </p:txBody>
      </p:sp>
      <p:sp>
        <p:nvSpPr>
          <p:cNvPr id="6" name="Pladsholder til tekst 2">
            <a:extLst>
              <a:ext uri="{FF2B5EF4-FFF2-40B4-BE49-F238E27FC236}">
                <a16:creationId xmlns:a16="http://schemas.microsoft.com/office/drawing/2014/main" id="{E1B67D14-D306-044E-B14F-1A75F4FDC777}"/>
              </a:ext>
            </a:extLst>
          </p:cNvPr>
          <p:cNvSpPr>
            <a:spLocks noGrp="1"/>
          </p:cNvSpPr>
          <p:nvPr>
            <p:ph type="body" idx="1"/>
          </p:nvPr>
        </p:nvSpPr>
        <p:spPr>
          <a:xfrm>
            <a:off x="4737125" y="2726946"/>
            <a:ext cx="3412490" cy="114077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Tree>
    <p:extLst>
      <p:ext uri="{BB962C8B-B14F-4D97-AF65-F5344CB8AC3E}">
        <p14:creationId xmlns:p14="http://schemas.microsoft.com/office/powerpoint/2010/main" val="1793659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FCE2B823-A039-C14A-A4D3-6102A76661FD}"/>
              </a:ext>
            </a:extLst>
          </p:cNvPr>
          <p:cNvSpPr>
            <a:spLocks noGrp="1"/>
          </p:cNvSpPr>
          <p:nvPr>
            <p:ph type="ftr" sz="quarter" idx="10"/>
          </p:nvPr>
        </p:nvSpPr>
        <p:spPr/>
        <p:txBody>
          <a:bodyPr/>
          <a:lstStyle>
            <a:lvl1pPr>
              <a:defRPr>
                <a:solidFill>
                  <a:schemeClr val="bg1"/>
                </a:solidFill>
              </a:defRPr>
            </a:lvl1pPr>
          </a:lstStyle>
          <a:p>
            <a:r>
              <a:rPr lang="da-DK"/>
              <a:t>Team Taxi - Vejtransportuddannelser</a:t>
            </a:r>
          </a:p>
        </p:txBody>
      </p:sp>
      <p:sp>
        <p:nvSpPr>
          <p:cNvPr id="4" name="Pladsholder til slidenummer 3">
            <a:extLst>
              <a:ext uri="{FF2B5EF4-FFF2-40B4-BE49-F238E27FC236}">
                <a16:creationId xmlns:a16="http://schemas.microsoft.com/office/drawing/2014/main" id="{605A1171-DB8E-CB43-B26F-1CA588CC5CAC}"/>
              </a:ext>
            </a:extLst>
          </p:cNvPr>
          <p:cNvSpPr>
            <a:spLocks noGrp="1"/>
          </p:cNvSpPr>
          <p:nvPr>
            <p:ph type="sldNum" sz="quarter" idx="11"/>
          </p:nvPr>
        </p:nvSpPr>
        <p:spPr/>
        <p:txBody>
          <a:bodyPr/>
          <a:lstStyle>
            <a:lvl1pPr>
              <a:defRPr>
                <a:solidFill>
                  <a:schemeClr val="bg1"/>
                </a:solidFill>
              </a:defRPr>
            </a:lvl1pPr>
          </a:lstStyle>
          <a:p>
            <a:r>
              <a:rPr lang="da-DK"/>
              <a:t>Side </a:t>
            </a:r>
            <a:fld id="{58ACB27B-8CDD-D145-894C-191927230372}" type="slidenum">
              <a:rPr lang="da-DK" smtClean="0"/>
              <a:pPr/>
              <a:t>‹#›</a:t>
            </a:fld>
            <a:endParaRPr lang="da-DK"/>
          </a:p>
        </p:txBody>
      </p:sp>
      <p:pic>
        <p:nvPicPr>
          <p:cNvPr id="7" name="Billede 6">
            <a:extLst>
              <a:ext uri="{FF2B5EF4-FFF2-40B4-BE49-F238E27FC236}">
                <a16:creationId xmlns:a16="http://schemas.microsoft.com/office/drawing/2014/main" id="{DF7B7104-1EED-F64B-998B-EDB36D6A0C4A}"/>
              </a:ext>
            </a:extLst>
          </p:cNvPr>
          <p:cNvPicPr>
            <a:picLocks noChangeAspect="1"/>
          </p:cNvPicPr>
          <p:nvPr userDrawn="1"/>
        </p:nvPicPr>
        <p:blipFill>
          <a:blip r:embed="rId2"/>
          <a:stretch>
            <a:fillRect/>
          </a:stretch>
        </p:blipFill>
        <p:spPr>
          <a:xfrm>
            <a:off x="9829800" y="6215571"/>
            <a:ext cx="1932940" cy="359219"/>
          </a:xfrm>
          <a:prstGeom prst="rect">
            <a:avLst/>
          </a:prstGeom>
        </p:spPr>
      </p:pic>
      <p:sp>
        <p:nvSpPr>
          <p:cNvPr id="8" name="Titel 1">
            <a:extLst>
              <a:ext uri="{FF2B5EF4-FFF2-40B4-BE49-F238E27FC236}">
                <a16:creationId xmlns:a16="http://schemas.microsoft.com/office/drawing/2014/main" id="{61346437-B1A6-B84C-8027-508EF68DF82B}"/>
              </a:ext>
            </a:extLst>
          </p:cNvPr>
          <p:cNvSpPr>
            <a:spLocks noGrp="1"/>
          </p:cNvSpPr>
          <p:nvPr>
            <p:ph type="ctrTitle" hasCustomPrompt="1"/>
          </p:nvPr>
        </p:nvSpPr>
        <p:spPr>
          <a:xfrm>
            <a:off x="1524000" y="1122363"/>
            <a:ext cx="9144000" cy="2387600"/>
          </a:xfrm>
          <a:prstGeom prst="rect">
            <a:avLst/>
          </a:prstGeom>
        </p:spPr>
        <p:txBody>
          <a:bodyPr anchor="b">
            <a:normAutofit/>
          </a:bodyPr>
          <a:lstStyle>
            <a:lvl1pPr algn="ctr">
              <a:defRPr sz="4000">
                <a:solidFill>
                  <a:schemeClr val="bg1"/>
                </a:solidFill>
              </a:defRPr>
            </a:lvl1pPr>
          </a:lstStyle>
          <a:p>
            <a:r>
              <a:rPr lang="da-DK"/>
              <a:t>Kapitel #</a:t>
            </a:r>
          </a:p>
        </p:txBody>
      </p:sp>
    </p:spTree>
    <p:extLst>
      <p:ext uri="{BB962C8B-B14F-4D97-AF65-F5344CB8AC3E}">
        <p14:creationId xmlns:p14="http://schemas.microsoft.com/office/powerpoint/2010/main" val="3573806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8F7914F-7079-8C49-83F0-DFAD1756ECC1}"/>
              </a:ext>
            </a:extLst>
          </p:cNvPr>
          <p:cNvPicPr>
            <a:picLocks noChangeAspect="1"/>
          </p:cNvPicPr>
          <p:nvPr userDrawn="1"/>
        </p:nvPicPr>
        <p:blipFill>
          <a:blip r:embed="rId2"/>
          <a:stretch>
            <a:fillRect/>
          </a:stretch>
        </p:blipFill>
        <p:spPr>
          <a:xfrm>
            <a:off x="4780959" y="2729912"/>
            <a:ext cx="2630081" cy="1398176"/>
          </a:xfrm>
          <a:prstGeom prst="rect">
            <a:avLst/>
          </a:prstGeom>
        </p:spPr>
      </p:pic>
    </p:spTree>
    <p:extLst>
      <p:ext uri="{BB962C8B-B14F-4D97-AF65-F5344CB8AC3E}">
        <p14:creationId xmlns:p14="http://schemas.microsoft.com/office/powerpoint/2010/main" val="2381190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K med kontaktdata">
    <p:bg>
      <p:bgPr>
        <a:solidFill>
          <a:schemeClr val="accent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0EB683F-3A72-4E4B-9166-AEAF2316DB80}"/>
              </a:ext>
            </a:extLst>
          </p:cNvPr>
          <p:cNvPicPr>
            <a:picLocks noChangeAspect="1"/>
          </p:cNvPicPr>
          <p:nvPr userDrawn="1"/>
        </p:nvPicPr>
        <p:blipFill>
          <a:blip r:embed="rId2"/>
          <a:stretch>
            <a:fillRect/>
          </a:stretch>
        </p:blipFill>
        <p:spPr>
          <a:xfrm>
            <a:off x="6744349" y="3938702"/>
            <a:ext cx="2774194" cy="515558"/>
          </a:xfrm>
          <a:prstGeom prst="rect">
            <a:avLst/>
          </a:prstGeom>
        </p:spPr>
      </p:pic>
      <p:sp>
        <p:nvSpPr>
          <p:cNvPr id="12" name="Tekstfelt 11">
            <a:extLst>
              <a:ext uri="{FF2B5EF4-FFF2-40B4-BE49-F238E27FC236}">
                <a16:creationId xmlns:a16="http://schemas.microsoft.com/office/drawing/2014/main" id="{A51AD0FE-232B-9142-A291-4F2B4957FB8E}"/>
              </a:ext>
            </a:extLst>
          </p:cNvPr>
          <p:cNvSpPr txBox="1"/>
          <p:nvPr userDrawn="1"/>
        </p:nvSpPr>
        <p:spPr>
          <a:xfrm>
            <a:off x="2240959" y="2613392"/>
            <a:ext cx="2774194" cy="1631216"/>
          </a:xfrm>
          <a:prstGeom prst="rect">
            <a:avLst/>
          </a:prstGeom>
          <a:noFill/>
        </p:spPr>
        <p:txBody>
          <a:bodyPr wrap="square" rtlCol="0">
            <a:spAutoFit/>
          </a:bodyPr>
          <a:lstStyle/>
          <a:p>
            <a:pPr algn="r"/>
            <a:r>
              <a:rPr lang="da-DK" sz="10000" b="1" kern="1200" cap="all" baseline="0">
                <a:solidFill>
                  <a:schemeClr val="bg1"/>
                </a:solidFill>
                <a:latin typeface="+mj-lt"/>
                <a:ea typeface="+mj-ea"/>
                <a:cs typeface="+mj-cs"/>
              </a:rPr>
              <a:t>Tak</a:t>
            </a:r>
          </a:p>
        </p:txBody>
      </p:sp>
      <p:sp>
        <p:nvSpPr>
          <p:cNvPr id="13" name="Pladsholder til tekst 8">
            <a:extLst>
              <a:ext uri="{FF2B5EF4-FFF2-40B4-BE49-F238E27FC236}">
                <a16:creationId xmlns:a16="http://schemas.microsoft.com/office/drawing/2014/main" id="{86039623-C319-EA41-B26F-91CF0BE8F424}"/>
              </a:ext>
            </a:extLst>
          </p:cNvPr>
          <p:cNvSpPr>
            <a:spLocks noGrp="1"/>
          </p:cNvSpPr>
          <p:nvPr>
            <p:ph type="body" sz="quarter" idx="13" hasCustomPrompt="1"/>
          </p:nvPr>
        </p:nvSpPr>
        <p:spPr>
          <a:xfrm>
            <a:off x="6744348" y="1906422"/>
            <a:ext cx="4040140" cy="338554"/>
          </a:xfrm>
        </p:spPr>
        <p:txBody>
          <a:bodyPr wrap="none" anchor="b" anchorCtr="0">
            <a:noAutofit/>
          </a:bodyPr>
          <a:lstStyle>
            <a:lvl1pPr>
              <a:lnSpc>
                <a:spcPct val="100000"/>
              </a:lnSpc>
              <a:spcBef>
                <a:spcPts val="0"/>
              </a:spcBef>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Fornavn efternavn</a:t>
            </a:r>
          </a:p>
        </p:txBody>
      </p:sp>
      <p:sp>
        <p:nvSpPr>
          <p:cNvPr id="14" name="Pladsholder til tekst 8">
            <a:extLst>
              <a:ext uri="{FF2B5EF4-FFF2-40B4-BE49-F238E27FC236}">
                <a16:creationId xmlns:a16="http://schemas.microsoft.com/office/drawing/2014/main" id="{FCA55113-5ECF-4E41-9F30-D624C109FF1A}"/>
              </a:ext>
            </a:extLst>
          </p:cNvPr>
          <p:cNvSpPr>
            <a:spLocks noGrp="1"/>
          </p:cNvSpPr>
          <p:nvPr>
            <p:ph type="body" sz="quarter" idx="14" hasCustomPrompt="1"/>
          </p:nvPr>
        </p:nvSpPr>
        <p:spPr>
          <a:xfrm>
            <a:off x="6744348" y="2269428"/>
            <a:ext cx="4040140" cy="338554"/>
          </a:xfrm>
        </p:spPr>
        <p:txBody>
          <a:bodyPr wrap="none" tIns="0" anchor="t" anchorCtr="0">
            <a:noAutofit/>
          </a:bodyPr>
          <a:lstStyle>
            <a:lvl1pPr>
              <a:lnSpc>
                <a:spcPct val="100000"/>
              </a:lnSpc>
              <a:spcBef>
                <a:spcPts val="0"/>
              </a:spcBef>
              <a:defRPr sz="12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Stilling</a:t>
            </a:r>
          </a:p>
        </p:txBody>
      </p:sp>
      <p:sp>
        <p:nvSpPr>
          <p:cNvPr id="15" name="Tekstfelt 14">
            <a:extLst>
              <a:ext uri="{FF2B5EF4-FFF2-40B4-BE49-F238E27FC236}">
                <a16:creationId xmlns:a16="http://schemas.microsoft.com/office/drawing/2014/main" id="{1D678643-90E8-0C41-AD46-F81E1E5C25D1}"/>
              </a:ext>
            </a:extLst>
          </p:cNvPr>
          <p:cNvSpPr txBox="1"/>
          <p:nvPr userDrawn="1"/>
        </p:nvSpPr>
        <p:spPr>
          <a:xfrm>
            <a:off x="6744348" y="4666728"/>
            <a:ext cx="3206693" cy="882293"/>
          </a:xfrm>
          <a:prstGeom prst="rect">
            <a:avLst/>
          </a:prstGeom>
          <a:noFill/>
        </p:spPr>
        <p:txBody>
          <a:bodyPr wrap="square" rtlCol="0">
            <a:spAutoFit/>
          </a:bodyPr>
          <a:lstStyle/>
          <a:p>
            <a:pPr lvl="0"/>
            <a:r>
              <a:rPr lang="da-DK" sz="1200" b="1" kern="1200">
                <a:solidFill>
                  <a:schemeClr val="bg1"/>
                </a:solidFill>
                <a:latin typeface="+mn-lt"/>
                <a:ea typeface="+mn-ea"/>
                <a:cs typeface="+mn-cs"/>
              </a:rPr>
              <a:t>Færdselsstyrelsen</a:t>
            </a:r>
          </a:p>
          <a:p>
            <a:pPr lvl="0">
              <a:spcAft>
                <a:spcPts val="300"/>
              </a:spcAft>
            </a:pPr>
            <a:r>
              <a:rPr lang="da-DK" sz="1200" b="1" kern="1200">
                <a:solidFill>
                  <a:schemeClr val="bg1"/>
                </a:solidFill>
                <a:latin typeface="+mn-lt"/>
                <a:ea typeface="+mn-ea"/>
                <a:cs typeface="+mn-cs"/>
              </a:rPr>
              <a:t>Danish Road Traffic Authority</a:t>
            </a:r>
          </a:p>
          <a:p>
            <a:pPr lvl="0">
              <a:spcAft>
                <a:spcPts val="100"/>
              </a:spcAft>
            </a:pPr>
            <a:r>
              <a:rPr lang="da-DK" sz="1200" b="0" kern="1200" err="1">
                <a:solidFill>
                  <a:schemeClr val="bg1"/>
                </a:solidFill>
                <a:latin typeface="+mn-lt"/>
                <a:ea typeface="+mn-ea"/>
                <a:cs typeface="+mn-cs"/>
              </a:rPr>
              <a:t>Sorsigvej</a:t>
            </a:r>
            <a:r>
              <a:rPr lang="da-DK" sz="1200" b="0" kern="1200">
                <a:solidFill>
                  <a:schemeClr val="bg1"/>
                </a:solidFill>
                <a:latin typeface="+mn-lt"/>
                <a:ea typeface="+mn-ea"/>
                <a:cs typeface="+mn-cs"/>
              </a:rPr>
              <a:t> 35</a:t>
            </a:r>
          </a:p>
          <a:p>
            <a:pPr lvl="0">
              <a:spcAft>
                <a:spcPts val="100"/>
              </a:spcAft>
            </a:pPr>
            <a:r>
              <a:rPr lang="da-DK" sz="1200" b="0" kern="1200">
                <a:solidFill>
                  <a:schemeClr val="bg1"/>
                </a:solidFill>
                <a:latin typeface="+mn-lt"/>
                <a:ea typeface="+mn-ea"/>
                <a:cs typeface="+mn-cs"/>
              </a:rPr>
              <a:t>DK-6760 Ribe</a:t>
            </a:r>
          </a:p>
        </p:txBody>
      </p:sp>
      <p:sp>
        <p:nvSpPr>
          <p:cNvPr id="16" name="Pladsholder til tekst 8">
            <a:extLst>
              <a:ext uri="{FF2B5EF4-FFF2-40B4-BE49-F238E27FC236}">
                <a16:creationId xmlns:a16="http://schemas.microsoft.com/office/drawing/2014/main" id="{B15C62F7-0031-7441-88A4-3F9F4BFD9FB2}"/>
              </a:ext>
            </a:extLst>
          </p:cNvPr>
          <p:cNvSpPr>
            <a:spLocks noGrp="1"/>
          </p:cNvSpPr>
          <p:nvPr>
            <p:ph type="body" sz="quarter" idx="15" hasCustomPrompt="1"/>
          </p:nvPr>
        </p:nvSpPr>
        <p:spPr>
          <a:xfrm>
            <a:off x="6744347" y="2827434"/>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Tast telefon (husk Tel +45 0000 0000)</a:t>
            </a:r>
          </a:p>
        </p:txBody>
      </p:sp>
      <p:sp>
        <p:nvSpPr>
          <p:cNvPr id="17" name="Pladsholder til tekst 8">
            <a:extLst>
              <a:ext uri="{FF2B5EF4-FFF2-40B4-BE49-F238E27FC236}">
                <a16:creationId xmlns:a16="http://schemas.microsoft.com/office/drawing/2014/main" id="{4FCF40F1-E259-8E44-A914-8B1A0CB6D372}"/>
              </a:ext>
            </a:extLst>
          </p:cNvPr>
          <p:cNvSpPr>
            <a:spLocks noGrp="1"/>
          </p:cNvSpPr>
          <p:nvPr>
            <p:ph type="body" sz="quarter" idx="16" hasCustomPrompt="1"/>
          </p:nvPr>
        </p:nvSpPr>
        <p:spPr>
          <a:xfrm>
            <a:off x="6744347" y="3051910"/>
            <a:ext cx="3631767" cy="169277"/>
          </a:xfrm>
        </p:spPr>
        <p:txBody>
          <a:bodyPr wrap="none" tIns="0" bIns="0" anchor="t" anchorCtr="0">
            <a:noAutofit/>
          </a:bodyPr>
          <a:lstStyle>
            <a:lvl1pPr>
              <a:lnSpc>
                <a:spcPct val="100000"/>
              </a:lnSpc>
              <a:spcBef>
                <a:spcPts val="0"/>
              </a:spcBef>
              <a:defRPr sz="1200" b="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da-DK"/>
              <a:t>Tast mailadresse</a:t>
            </a:r>
          </a:p>
        </p:txBody>
      </p:sp>
      <p:sp>
        <p:nvSpPr>
          <p:cNvPr id="19" name="Tekstfelt 18">
            <a:extLst>
              <a:ext uri="{FF2B5EF4-FFF2-40B4-BE49-F238E27FC236}">
                <a16:creationId xmlns:a16="http://schemas.microsoft.com/office/drawing/2014/main" id="{D1B249CF-7C01-4949-81AC-9A82344DDB19}"/>
              </a:ext>
            </a:extLst>
          </p:cNvPr>
          <p:cNvSpPr txBox="1"/>
          <p:nvPr userDrawn="1"/>
        </p:nvSpPr>
        <p:spPr>
          <a:xfrm>
            <a:off x="6744347" y="3259207"/>
            <a:ext cx="1224364" cy="184666"/>
          </a:xfrm>
          <a:prstGeom prst="rect">
            <a:avLst/>
          </a:prstGeom>
          <a:noFill/>
        </p:spPr>
        <p:txBody>
          <a:bodyPr wrap="square" tIns="0" bIns="0" rtlCol="0">
            <a:spAutoFit/>
          </a:bodyPr>
          <a:lstStyle/>
          <a:p>
            <a:pPr lvl="0">
              <a:spcAft>
                <a:spcPts val="100"/>
              </a:spcAft>
            </a:pPr>
            <a:r>
              <a:rPr lang="da-DK" sz="1200" b="0" kern="1200" err="1">
                <a:solidFill>
                  <a:schemeClr val="bg1"/>
                </a:solidFill>
                <a:latin typeface="+mn-lt"/>
                <a:ea typeface="+mn-ea"/>
                <a:cs typeface="+mn-cs"/>
              </a:rPr>
              <a:t>www.fstyr.dk</a:t>
            </a:r>
            <a:endParaRPr lang="da-DK" sz="1200" b="0" kern="1200">
              <a:solidFill>
                <a:schemeClr val="bg1"/>
              </a:solidFill>
              <a:latin typeface="+mn-lt"/>
              <a:ea typeface="+mn-ea"/>
              <a:cs typeface="+mn-cs"/>
            </a:endParaRPr>
          </a:p>
        </p:txBody>
      </p:sp>
    </p:spTree>
    <p:extLst>
      <p:ext uri="{BB962C8B-B14F-4D97-AF65-F5344CB8AC3E}">
        <p14:creationId xmlns:p14="http://schemas.microsoft.com/office/powerpoint/2010/main" val="3305386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0007" y="3808800"/>
            <a:ext cx="7369639" cy="1378800"/>
          </a:xfrm>
        </p:spPr>
        <p:txBody>
          <a:bodyPr anchor="t" anchorCtr="0"/>
          <a:lstStyle>
            <a:lvl1pPr algn="l">
              <a:defRPr sz="536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584"/>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301"/>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sz="1784"/>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27. februar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331211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27. februar 2023</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2" name="Title 1"/>
          <p:cNvSpPr>
            <a:spLocks noGrp="1"/>
          </p:cNvSpPr>
          <p:nvPr>
            <p:ph type="ctrTitle" hasCustomPrompt="1"/>
          </p:nvPr>
        </p:nvSpPr>
        <p:spPr>
          <a:xfrm>
            <a:off x="2430007" y="3808800"/>
            <a:ext cx="7369639" cy="1378800"/>
          </a:xfrm>
        </p:spPr>
        <p:txBody>
          <a:bodyPr anchor="t" anchorCtr="0"/>
          <a:lstStyle>
            <a:lvl1pPr algn="l">
              <a:defRPr sz="536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584"/>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301"/>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sz="1784"/>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877577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36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27. februar 2023</a:t>
            </a:fld>
            <a:endParaRPr lang="da-DK"/>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12256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36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27. februar 2023</a:t>
            </a:fld>
            <a:endParaRPr lang="da-DK"/>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929833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sz="1784"/>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36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42"/>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27. februar 2023</a:t>
            </a:fld>
            <a:endParaRPr lang="da-DK"/>
          </a:p>
        </p:txBody>
      </p:sp>
    </p:spTree>
    <p:extLst>
      <p:ext uri="{BB962C8B-B14F-4D97-AF65-F5344CB8AC3E}">
        <p14:creationId xmlns:p14="http://schemas.microsoft.com/office/powerpoint/2010/main" val="15141381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6"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8"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34C635F7-DA85-43C0-B893-2EC1B9725940}"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29"/>
            <a:ext cx="8332788" cy="173037"/>
          </a:xfrm>
        </p:spPr>
        <p:txBody>
          <a:bodyPr/>
          <a:lstStyle>
            <a:lvl1pPr marL="0" indent="0">
              <a:buNone/>
              <a:defRPr sz="992"/>
            </a:lvl1pPr>
          </a:lstStyle>
          <a:p>
            <a:pPr lvl="0"/>
            <a:r>
              <a:rPr lang="da-DK" noProof="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50"/>
            <a:ext cx="1854230" cy="729235"/>
          </a:xfrm>
          <a:prstGeom prst="rect">
            <a:avLst/>
          </a:prstGeom>
        </p:spPr>
      </p:pic>
    </p:spTree>
    <p:extLst>
      <p:ext uri="{BB962C8B-B14F-4D97-AF65-F5344CB8AC3E}">
        <p14:creationId xmlns:p14="http://schemas.microsoft.com/office/powerpoint/2010/main" val="1615850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74"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sz="1784"/>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27. februar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3212545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27. februar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53421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584"/>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36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27. februar 2023</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a:t>
            </a:fld>
            <a:endParaRPr lang="da-DK"/>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7493121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8" y="1800001"/>
            <a:ext cx="11110913" cy="4516663"/>
          </a:xfrm>
        </p:spPr>
        <p:txBody>
          <a:bodyPr/>
          <a:lstStyle>
            <a:lvl1pPr marL="0" indent="0">
              <a:buNone/>
              <a:defRPr sz="1584"/>
            </a:lvl1pPr>
          </a:lstStyle>
          <a:p>
            <a:r>
              <a:rPr lang="da-DK"/>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27. februar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a:t>
            </a:fld>
            <a:endParaRPr lang="da-DK"/>
          </a:p>
        </p:txBody>
      </p:sp>
    </p:spTree>
    <p:extLst>
      <p:ext uri="{BB962C8B-B14F-4D97-AF65-F5344CB8AC3E}">
        <p14:creationId xmlns:p14="http://schemas.microsoft.com/office/powerpoint/2010/main" val="1645107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56"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27. februar 2023</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29"/>
            <a:ext cx="5464798" cy="173037"/>
          </a:xfrm>
        </p:spPr>
        <p:txBody>
          <a:bodyPr/>
          <a:lstStyle>
            <a:lvl1pPr marL="0" indent="0">
              <a:buNone/>
              <a:defRPr sz="992"/>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29"/>
            <a:ext cx="5464798" cy="173037"/>
          </a:xfrm>
        </p:spPr>
        <p:txBody>
          <a:bodyPr/>
          <a:lstStyle>
            <a:lvl1pPr marL="0" indent="0">
              <a:buNone/>
              <a:defRPr sz="992"/>
            </a:lvl1pPr>
          </a:lstStyle>
          <a:p>
            <a:pPr lvl="0"/>
            <a:r>
              <a:rPr lang="da-DK" noProof="0"/>
              <a:t>Tilføj anmærkningstekst</a:t>
            </a:r>
          </a:p>
        </p:txBody>
      </p:sp>
    </p:spTree>
    <p:extLst>
      <p:ext uri="{BB962C8B-B14F-4D97-AF65-F5344CB8AC3E}">
        <p14:creationId xmlns:p14="http://schemas.microsoft.com/office/powerpoint/2010/main" val="2005986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51F5DCE-0413-490C-B6BA-2924273B1BC2}"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29"/>
            <a:ext cx="5464798" cy="173037"/>
          </a:xfrm>
        </p:spPr>
        <p:txBody>
          <a:bodyPr/>
          <a:lstStyle>
            <a:lvl1pPr marL="0" indent="0">
              <a:buNone/>
              <a:defRPr sz="992"/>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29"/>
            <a:ext cx="5464798" cy="173037"/>
          </a:xfrm>
        </p:spPr>
        <p:txBody>
          <a:bodyPr/>
          <a:lstStyle>
            <a:lvl1pPr marL="0" indent="0">
              <a:buNone/>
              <a:defRPr sz="992"/>
            </a:lvl1pPr>
          </a:lstStyle>
          <a:p>
            <a:pPr lvl="0"/>
            <a:r>
              <a:rPr lang="da-DK" noProof="0"/>
              <a:t>Tilføj anmærkningstekst</a:t>
            </a:r>
          </a:p>
        </p:txBody>
      </p:sp>
    </p:spTree>
    <p:extLst>
      <p:ext uri="{BB962C8B-B14F-4D97-AF65-F5344CB8AC3E}">
        <p14:creationId xmlns:p14="http://schemas.microsoft.com/office/powerpoint/2010/main" val="23238822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DFB7E0C-6304-41C9-8D5F-9F9F317C11E4}"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57" y="6145229"/>
            <a:ext cx="5014913" cy="173037"/>
          </a:xfrm>
        </p:spPr>
        <p:txBody>
          <a:bodyPr/>
          <a:lstStyle>
            <a:lvl1pPr marL="0" indent="0">
              <a:buNone/>
              <a:defRPr sz="992"/>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9" y="6145229"/>
            <a:ext cx="5018401" cy="173037"/>
          </a:xfrm>
        </p:spPr>
        <p:txBody>
          <a:bodyPr/>
          <a:lstStyle>
            <a:lvl1pPr marL="0" indent="0">
              <a:buNone/>
              <a:defRPr sz="992"/>
            </a:lvl1pPr>
          </a:lstStyle>
          <a:p>
            <a:pPr lvl="0"/>
            <a:r>
              <a:rPr lang="da-DK" noProof="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50"/>
            <a:ext cx="1854230" cy="729235"/>
          </a:xfrm>
          <a:prstGeom prst="rect">
            <a:avLst/>
          </a:prstGeom>
        </p:spPr>
      </p:pic>
    </p:spTree>
    <p:extLst>
      <p:ext uri="{BB962C8B-B14F-4D97-AF65-F5344CB8AC3E}">
        <p14:creationId xmlns:p14="http://schemas.microsoft.com/office/powerpoint/2010/main" val="38420155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8" y="0"/>
            <a:ext cx="6094800" cy="6858000"/>
          </a:xfrm>
          <a:solidFill>
            <a:schemeClr val="bg1"/>
          </a:solidFill>
        </p:spPr>
        <p:txBody>
          <a:bodyPr tIns="72000"/>
          <a:lstStyle>
            <a:lvl1pPr marL="0" indent="0" algn="ctr">
              <a:buNone/>
              <a:defRPr sz="1584"/>
            </a:lvl1pPr>
          </a:lstStyle>
          <a:p>
            <a:r>
              <a:rPr lang="da-DK"/>
              <a:t>Klik for at indsætte billede</a:t>
            </a:r>
          </a:p>
        </p:txBody>
      </p:sp>
      <p:sp>
        <p:nvSpPr>
          <p:cNvPr id="5" name="Date"/>
          <p:cNvSpPr>
            <a:spLocks noGrp="1"/>
          </p:cNvSpPr>
          <p:nvPr>
            <p:ph type="dt" sz="half" idx="10"/>
          </p:nvPr>
        </p:nvSpPr>
        <p:spPr/>
        <p:txBody>
          <a:bodyPr/>
          <a:lstStyle/>
          <a:p>
            <a:fld id="{146C17E5-3C79-4894-AB6D-9E2345EDA1D0}"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57" y="6145229"/>
            <a:ext cx="5464799" cy="173037"/>
          </a:xfrm>
        </p:spPr>
        <p:txBody>
          <a:bodyPr/>
          <a:lstStyle>
            <a:lvl1pPr marL="0" indent="0">
              <a:buNone/>
              <a:defRPr sz="992"/>
            </a:lvl1pPr>
          </a:lstStyle>
          <a:p>
            <a:pPr lvl="0"/>
            <a:r>
              <a:rPr lang="da-DK" noProof="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6531944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57"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8" y="0"/>
            <a:ext cx="6094800" cy="6858000"/>
          </a:xfrm>
          <a:solidFill>
            <a:schemeClr val="bg1">
              <a:lumMod val="95000"/>
            </a:schemeClr>
          </a:solidFill>
        </p:spPr>
        <p:txBody>
          <a:bodyPr tIns="72000"/>
          <a:lstStyle>
            <a:lvl1pPr marL="0" indent="0" algn="ctr">
              <a:buNone/>
              <a:defRPr sz="1584"/>
            </a:lvl1pPr>
          </a:lstStyle>
          <a:p>
            <a:r>
              <a:rPr lang="da-DK"/>
              <a:t>Klik for at indsætte billede</a:t>
            </a:r>
          </a:p>
        </p:txBody>
      </p:sp>
      <p:sp>
        <p:nvSpPr>
          <p:cNvPr id="5" name="Date"/>
          <p:cNvSpPr>
            <a:spLocks noGrp="1"/>
          </p:cNvSpPr>
          <p:nvPr>
            <p:ph type="dt" sz="half" idx="10"/>
          </p:nvPr>
        </p:nvSpPr>
        <p:spPr/>
        <p:txBody>
          <a:bodyPr/>
          <a:lstStyle/>
          <a:p>
            <a:fld id="{B95D6D80-BD06-4D9D-AC51-893A11D339D2}"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57" y="6145229"/>
            <a:ext cx="5464799" cy="173037"/>
          </a:xfrm>
        </p:spPr>
        <p:txBody>
          <a:bodyPr/>
          <a:lstStyle>
            <a:lvl1pPr marL="0" indent="0">
              <a:buNone/>
              <a:defRPr sz="992"/>
            </a:lvl1pPr>
          </a:lstStyle>
          <a:p>
            <a:pPr lvl="0"/>
            <a:r>
              <a:rPr lang="da-DK" noProof="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2"/>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28893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384"/>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806"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8"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A22599B1-1D12-4101-8FD5-9AC0825BFB01}"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57" y="6145229"/>
            <a:ext cx="3589201" cy="173037"/>
          </a:xfrm>
        </p:spPr>
        <p:txBody>
          <a:bodyPr/>
          <a:lstStyle>
            <a:lvl1pPr marL="0" indent="0">
              <a:buNone/>
              <a:defRPr sz="992"/>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29"/>
            <a:ext cx="3589201" cy="173037"/>
          </a:xfrm>
        </p:spPr>
        <p:txBody>
          <a:bodyPr/>
          <a:lstStyle>
            <a:lvl1pPr marL="0" indent="0">
              <a:buNone/>
              <a:defRPr sz="992"/>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8" y="6145229"/>
            <a:ext cx="3589201" cy="173037"/>
          </a:xfrm>
        </p:spPr>
        <p:txBody>
          <a:bodyPr/>
          <a:lstStyle>
            <a:lvl1pPr marL="0" indent="0">
              <a:buNone/>
              <a:defRPr sz="992"/>
            </a:lvl1pPr>
          </a:lstStyle>
          <a:p>
            <a:pPr lvl="0"/>
            <a:r>
              <a:rPr lang="da-DK" noProof="0"/>
              <a:t>Tilføj anmærkningstekst</a:t>
            </a:r>
          </a:p>
        </p:txBody>
      </p:sp>
    </p:spTree>
    <p:extLst>
      <p:ext uri="{BB962C8B-B14F-4D97-AF65-F5344CB8AC3E}">
        <p14:creationId xmlns:p14="http://schemas.microsoft.com/office/powerpoint/2010/main" val="3758078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384"/>
            </a:lvl1pPr>
          </a:lstStyle>
          <a:p>
            <a:r>
              <a:rPr lang="da-DK"/>
              <a:t>Klik for at tilføje titel</a:t>
            </a:r>
          </a:p>
        </p:txBody>
      </p:sp>
      <p:sp>
        <p:nvSpPr>
          <p:cNvPr id="3" name="Content Placeholder 2"/>
          <p:cNvSpPr>
            <a:spLocks noGrp="1"/>
          </p:cNvSpPr>
          <p:nvPr>
            <p:ph sz="half" idx="1" hasCustomPrompt="1"/>
          </p:nvPr>
        </p:nvSpPr>
        <p:spPr>
          <a:xfrm>
            <a:off x="539757"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8"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CEEB0C9D-C594-4A2C-A1BE-61C0D14FF095}"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409107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27-02-2023</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384"/>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8"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8"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8"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8"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888FC00D-5354-483C-9AB6-CFF2E20F2479}" type="datetime2">
              <a:rPr lang="da-DK" smtClean="0"/>
              <a:t>27. februar 2023</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38212421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27. februar 2023</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1529627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27. februar 2023</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a:t>
            </a:fld>
            <a:endParaRPr lang="da-DK"/>
          </a:p>
        </p:txBody>
      </p:sp>
    </p:spTree>
    <p:extLst>
      <p:ext uri="{BB962C8B-B14F-4D97-AF65-F5344CB8AC3E}">
        <p14:creationId xmlns:p14="http://schemas.microsoft.com/office/powerpoint/2010/main" val="984248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1"/>
            <a:ext cx="9743734" cy="650171"/>
          </a:xfrm>
          <a:prstGeom prst="rect">
            <a:avLst/>
          </a:prstGeom>
          <a:noFill/>
        </p:spPr>
        <p:txBody>
          <a:bodyPr wrap="square" lIns="0" tIns="0" rIns="0" bIns="0" rtlCol="0" anchor="t" anchorCtr="0">
            <a:noAutofit/>
          </a:bodyPr>
          <a:lstStyle/>
          <a:p>
            <a:r>
              <a:rPr lang="da-DK" sz="2576"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8" y="1582955"/>
            <a:ext cx="2581331" cy="3554819"/>
          </a:xfrm>
          <a:prstGeom prst="rect">
            <a:avLst/>
          </a:prstGeom>
        </p:spPr>
        <p:txBody>
          <a:bodyPr wrap="square" lIns="0" tIns="0" rIns="0" bIns="0">
            <a:spAutoFit/>
          </a:bodyPr>
          <a:lstStyle/>
          <a:p>
            <a:pPr marL="0" indent="0">
              <a:lnSpc>
                <a:spcPct val="100000"/>
              </a:lnSpc>
              <a:spcBef>
                <a:spcPts val="592"/>
              </a:spcBef>
              <a:spcAft>
                <a:spcPts val="592"/>
              </a:spcAft>
              <a:buNone/>
              <a:defRPr/>
            </a:pPr>
            <a:r>
              <a:rPr lang="da-DK" sz="1042" b="1" noProof="1">
                <a:cs typeface="Arial" panose="020B0604020202020204" pitchFamily="34" charset="0"/>
              </a:rPr>
              <a:t>Indsæt nyt slide</a:t>
            </a:r>
            <a:br>
              <a:rPr lang="da-DK" sz="1042" b="1" noProof="1">
                <a:cs typeface="Arial" panose="020B0604020202020204" pitchFamily="34" charset="0"/>
              </a:rPr>
            </a:br>
            <a:r>
              <a:rPr lang="da-DK" altLang="da-DK" sz="992" noProof="1">
                <a:cs typeface="Arial" panose="020B0604020202020204" pitchFamily="34" charset="0"/>
              </a:rPr>
              <a:t>Klik på fanen </a:t>
            </a:r>
            <a:r>
              <a:rPr lang="da-DK" altLang="da-DK" sz="992" b="1" noProof="1">
                <a:cs typeface="Arial" panose="020B0604020202020204" pitchFamily="34" charset="0"/>
              </a:rPr>
              <a:t>Startside</a:t>
            </a:r>
            <a:r>
              <a:rPr lang="da-DK" altLang="da-DK" sz="992" noProof="1">
                <a:cs typeface="Arial" panose="020B0604020202020204" pitchFamily="34" charset="0"/>
              </a:rPr>
              <a:t>.</a:t>
            </a:r>
            <a:br>
              <a:rPr lang="da-DK" altLang="da-DK" sz="992" b="1" noProof="1">
                <a:cs typeface="Arial" panose="020B0604020202020204" pitchFamily="34" charset="0"/>
              </a:rPr>
            </a:br>
            <a:br>
              <a:rPr lang="da-DK" altLang="da-DK" sz="992" b="1" noProof="1">
                <a:cs typeface="Arial" panose="020B0604020202020204" pitchFamily="34" charset="0"/>
              </a:rPr>
            </a:br>
            <a:r>
              <a:rPr lang="da-DK" altLang="da-DK" sz="992" noProof="1">
                <a:cs typeface="Arial" panose="020B0604020202020204" pitchFamily="34" charset="0"/>
              </a:rPr>
              <a:t>Klik på pilen ved menupunktet </a:t>
            </a:r>
            <a:r>
              <a:rPr lang="da-DK" altLang="da-DK" sz="992" b="1" noProof="1">
                <a:cs typeface="Arial" panose="020B0604020202020204" pitchFamily="34" charset="0"/>
              </a:rPr>
              <a:t>Nyt dias </a:t>
            </a:r>
            <a:r>
              <a:rPr lang="da-DK" altLang="da-DK" sz="992" noProof="1">
                <a:cs typeface="Arial" panose="020B0604020202020204" pitchFamily="34" charset="0"/>
              </a:rPr>
              <a:t>for at indsætte et nyt slide. </a:t>
            </a:r>
            <a:br>
              <a:rPr lang="da-DK" altLang="da-DK" sz="992" noProof="1">
                <a:cs typeface="Arial" panose="020B0604020202020204" pitchFamily="34" charset="0"/>
              </a:rPr>
            </a:br>
            <a:br>
              <a:rPr lang="da-DK" altLang="da-DK" sz="992" noProof="1">
                <a:cs typeface="Arial" panose="020B0604020202020204" pitchFamily="34" charset="0"/>
              </a:rPr>
            </a:br>
            <a:r>
              <a:rPr lang="da-DK" sz="992" noProof="1">
                <a:cs typeface="Arial" panose="020B0604020202020204" pitchFamily="34" charset="0"/>
              </a:rPr>
              <a:t>Her får du et overblik over de </a:t>
            </a:r>
            <a:br>
              <a:rPr lang="da-DK" sz="992" noProof="1">
                <a:cs typeface="Arial" panose="020B0604020202020204" pitchFamily="34" charset="0"/>
              </a:rPr>
            </a:br>
            <a:r>
              <a:rPr lang="da-DK" sz="992" noProof="1">
                <a:cs typeface="Arial" panose="020B0604020202020204" pitchFamily="34" charset="0"/>
              </a:rPr>
              <a:t>godkendte BUVM-layouts. </a:t>
            </a:r>
            <a:endParaRPr lang="da-DK" sz="992"/>
          </a:p>
          <a:p>
            <a:pPr marL="0" indent="0">
              <a:lnSpc>
                <a:spcPct val="100000"/>
              </a:lnSpc>
              <a:spcBef>
                <a:spcPts val="592"/>
              </a:spcBef>
              <a:spcAft>
                <a:spcPts val="592"/>
              </a:spcAft>
              <a:buNone/>
              <a:defRPr/>
            </a:pPr>
            <a:r>
              <a:rPr lang="da-DK" sz="1042" b="1" noProof="1">
                <a:cs typeface="Arial" panose="020B0604020202020204" pitchFamily="34" charset="0"/>
              </a:rPr>
              <a:t>Ændre layouts</a:t>
            </a:r>
            <a:br>
              <a:rPr lang="da-DK" sz="992" b="1" noProof="1">
                <a:cs typeface="Arial" panose="020B0604020202020204" pitchFamily="34" charset="0"/>
              </a:rPr>
            </a:br>
            <a:r>
              <a:rPr lang="da-DK" altLang="da-DK" sz="992" noProof="1">
                <a:cs typeface="Arial" panose="020B0604020202020204" pitchFamily="34" charset="0"/>
              </a:rPr>
              <a:t>Klik på pilen ved siden af </a:t>
            </a:r>
            <a:r>
              <a:rPr lang="da-DK" altLang="da-DK" sz="992" b="1" noProof="1">
                <a:cs typeface="Arial" panose="020B0604020202020204" pitchFamily="34" charset="0"/>
              </a:rPr>
              <a:t>Layout</a:t>
            </a:r>
            <a:r>
              <a:rPr lang="da-DK" altLang="da-DK" sz="992" noProof="1">
                <a:cs typeface="Arial" panose="020B0604020202020204" pitchFamily="34" charset="0"/>
              </a:rPr>
              <a:t> </a:t>
            </a:r>
            <a:br>
              <a:rPr lang="da-DK" altLang="da-DK" sz="992" noProof="1">
                <a:cs typeface="Arial" panose="020B0604020202020204" pitchFamily="34" charset="0"/>
              </a:rPr>
            </a:br>
            <a:r>
              <a:rPr lang="da-DK" altLang="da-DK" sz="992" noProof="1">
                <a:cs typeface="Arial" panose="020B0604020202020204" pitchFamily="34" charset="0"/>
              </a:rPr>
              <a:t>for at få vist en dropdown-menu af </a:t>
            </a:r>
            <a:br>
              <a:rPr lang="da-DK" altLang="da-DK" sz="992" noProof="1">
                <a:cs typeface="Arial" panose="020B0604020202020204" pitchFamily="34" charset="0"/>
              </a:rPr>
            </a:br>
            <a:r>
              <a:rPr lang="da-DK" altLang="da-DK" sz="992" noProof="1">
                <a:cs typeface="Arial" panose="020B0604020202020204" pitchFamily="34" charset="0"/>
              </a:rPr>
              <a:t>mulige slide</a:t>
            </a:r>
            <a:r>
              <a:rPr lang="da-DK" altLang="da-DK" sz="992" b="1" noProof="1">
                <a:cs typeface="Arial" panose="020B0604020202020204" pitchFamily="34" charset="0"/>
              </a:rPr>
              <a:t>-</a:t>
            </a:r>
            <a:r>
              <a:rPr lang="da-DK" altLang="da-DK" sz="992" noProof="1">
                <a:cs typeface="Arial" panose="020B0604020202020204" pitchFamily="34" charset="0"/>
              </a:rPr>
              <a:t>layouts.</a:t>
            </a:r>
            <a:br>
              <a:rPr lang="da-DK" altLang="da-DK" sz="992" noProof="1">
                <a:cs typeface="Arial" panose="020B0604020202020204" pitchFamily="34" charset="0"/>
              </a:rPr>
            </a:br>
            <a:br>
              <a:rPr lang="da-DK" altLang="da-DK" sz="992" noProof="1">
                <a:cs typeface="Arial" panose="020B0604020202020204" pitchFamily="34" charset="0"/>
              </a:rPr>
            </a:br>
            <a:r>
              <a:rPr lang="da-DK" altLang="da-DK" sz="992" noProof="1">
                <a:cs typeface="Arial" panose="020B0604020202020204" pitchFamily="34" charset="0"/>
              </a:rPr>
              <a:t>Vælg </a:t>
            </a:r>
            <a:r>
              <a:rPr lang="da-DK" altLang="da-DK" sz="992" b="1" noProof="1">
                <a:cs typeface="Arial" panose="020B0604020202020204" pitchFamily="34" charset="0"/>
              </a:rPr>
              <a:t>Layout</a:t>
            </a:r>
            <a:r>
              <a:rPr lang="da-DK" altLang="da-DK" sz="992" noProof="1">
                <a:cs typeface="Arial" panose="020B0604020202020204" pitchFamily="34" charset="0"/>
              </a:rPr>
              <a:t> for at ændre dit </a:t>
            </a:r>
            <a:br>
              <a:rPr lang="da-DK" altLang="da-DK" sz="992" noProof="1">
                <a:cs typeface="Arial" panose="020B0604020202020204" pitchFamily="34" charset="0"/>
              </a:rPr>
            </a:br>
            <a:r>
              <a:rPr lang="da-DK" altLang="da-DK" sz="992" noProof="1">
                <a:cs typeface="Arial" panose="020B0604020202020204" pitchFamily="34" charset="0"/>
              </a:rPr>
              <a:t>nuværende layout til et andet.</a:t>
            </a:r>
            <a:br>
              <a:rPr lang="da-DK" altLang="da-DK" sz="992" noProof="1">
                <a:cs typeface="Arial" panose="020B0604020202020204" pitchFamily="34" charset="0"/>
              </a:rPr>
            </a:br>
            <a:br>
              <a:rPr lang="da-DK" altLang="da-DK" sz="992" noProof="1">
                <a:cs typeface="Arial" panose="020B0604020202020204" pitchFamily="34" charset="0"/>
              </a:rPr>
            </a:br>
            <a:r>
              <a:rPr lang="da-DK" sz="992"/>
              <a:t>Du kan hente færdige slides, der er tilpasset ministeriets design. Klik på </a:t>
            </a:r>
            <a:r>
              <a:rPr lang="da-DK" sz="992" b="1"/>
              <a:t>Slidebibliotektet</a:t>
            </a:r>
            <a:r>
              <a:rPr lang="da-DK" sz="992"/>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804" y="1582949"/>
            <a:ext cx="2778125" cy="4312719"/>
          </a:xfrm>
          <a:prstGeom prst="rect">
            <a:avLst/>
          </a:prstGeom>
        </p:spPr>
        <p:txBody>
          <a:bodyPr wrap="square" lIns="0" tIns="0" rIns="0" bIns="0">
            <a:spAutoFit/>
          </a:bodyPr>
          <a:lstStyle/>
          <a:p>
            <a:pPr marL="0" indent="0">
              <a:lnSpc>
                <a:spcPct val="100000"/>
              </a:lnSpc>
              <a:spcBef>
                <a:spcPts val="592"/>
              </a:spcBef>
              <a:spcAft>
                <a:spcPts val="592"/>
              </a:spcAft>
              <a:buNone/>
              <a:defRPr/>
            </a:pPr>
            <a:r>
              <a:rPr lang="da-DK" sz="1042" b="1" noProof="1">
                <a:cs typeface="Arial" panose="020B0604020202020204" pitchFamily="34" charset="0"/>
              </a:rPr>
              <a:t>Indsæt billede</a:t>
            </a:r>
            <a:br>
              <a:rPr lang="da-DK" sz="1042" b="1" noProof="1">
                <a:cs typeface="Arial" panose="020B0604020202020204" pitchFamily="34" charset="0"/>
              </a:rPr>
            </a:br>
            <a:r>
              <a:rPr lang="da-DK" altLang="da-DK" sz="992" noProof="1">
                <a:cs typeface="Arial" panose="020B0604020202020204" pitchFamily="34" charset="0"/>
              </a:rPr>
              <a:t>Vælg den boks på slidet, hvor du </a:t>
            </a:r>
            <a:br>
              <a:rPr lang="da-DK" altLang="da-DK" sz="992" noProof="1">
                <a:cs typeface="Arial" panose="020B0604020202020204" pitchFamily="34" charset="0"/>
              </a:rPr>
            </a:br>
            <a:r>
              <a:rPr lang="da-DK" altLang="da-DK" sz="992" noProof="1">
                <a:cs typeface="Arial" panose="020B0604020202020204" pitchFamily="34" charset="0"/>
              </a:rPr>
              <a:t>ønsker at sætte et billede ind.</a:t>
            </a:r>
            <a:br>
              <a:rPr lang="da-DK" altLang="da-DK" sz="992" noProof="1">
                <a:cs typeface="Arial" panose="020B0604020202020204" pitchFamily="34" charset="0"/>
              </a:rPr>
            </a:br>
            <a:br>
              <a:rPr lang="da-DK" altLang="da-DK" sz="992" b="1" noProof="1">
                <a:cs typeface="Arial" panose="020B0604020202020204" pitchFamily="34" charset="0"/>
              </a:rPr>
            </a:br>
            <a:r>
              <a:rPr lang="da-DK" altLang="da-DK" sz="992" b="1" noProof="1">
                <a:cs typeface="Arial" panose="020B0604020202020204" pitchFamily="34" charset="0"/>
              </a:rPr>
              <a:t>Indsæt </a:t>
            </a:r>
            <a:r>
              <a:rPr lang="da-DK" altLang="da-DK" sz="992" noProof="1">
                <a:cs typeface="Arial" panose="020B0604020202020204" pitchFamily="34" charset="0"/>
              </a:rPr>
              <a:t>billede via </a:t>
            </a:r>
            <a:r>
              <a:rPr lang="da-DK" altLang="da-DK" sz="992" b="1" noProof="1">
                <a:cs typeface="Arial" panose="020B0604020202020204" pitchFamily="34" charset="0"/>
              </a:rPr>
              <a:t>Billedbiblioteket </a:t>
            </a:r>
            <a:r>
              <a:rPr lang="da-DK" altLang="da-DK" sz="992"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592"/>
              </a:spcBef>
              <a:spcAft>
                <a:spcPts val="592"/>
              </a:spcAft>
              <a:buNone/>
              <a:defRPr/>
            </a:pPr>
            <a:r>
              <a:rPr lang="da-DK" altLang="da-DK" sz="992" noProof="1">
                <a:cs typeface="Arial" panose="020B0604020202020204" pitchFamily="34" charset="0"/>
              </a:rPr>
              <a:t>Hvis du klikker på</a:t>
            </a:r>
            <a:r>
              <a:rPr lang="da-DK" altLang="da-DK" sz="992" b="1" noProof="1">
                <a:cs typeface="Arial" panose="020B0604020202020204" pitchFamily="34" charset="0"/>
              </a:rPr>
              <a:t> </a:t>
            </a:r>
            <a:r>
              <a:rPr lang="da-DK" altLang="da-DK" sz="992" noProof="1">
                <a:cs typeface="Arial" panose="020B0604020202020204" pitchFamily="34" charset="0"/>
              </a:rPr>
              <a:t>billedsymbolet i boksen på et slide, indsættes et billede fra din computer.</a:t>
            </a:r>
            <a:br>
              <a:rPr lang="da-DK" altLang="da-DK" sz="992" b="1" noProof="1">
                <a:cs typeface="Arial" panose="020B0604020202020204" pitchFamily="34" charset="0"/>
              </a:rPr>
            </a:br>
            <a:br>
              <a:rPr lang="da-DK" altLang="da-DK" sz="992" b="1" noProof="1">
                <a:cs typeface="Arial" panose="020B0604020202020204" pitchFamily="34" charset="0"/>
              </a:rPr>
            </a:br>
            <a:r>
              <a:rPr lang="da-DK" altLang="da-DK" sz="992" b="1" noProof="1">
                <a:cs typeface="Arial" panose="020B0604020202020204" pitchFamily="34" charset="0"/>
              </a:rPr>
              <a:t>Tip: </a:t>
            </a:r>
            <a:r>
              <a:rPr lang="da-DK" altLang="da-DK" sz="992" noProof="1">
                <a:cs typeface="Arial" panose="020B0604020202020204" pitchFamily="34" charset="0"/>
              </a:rPr>
              <a:t>Hvis du sletter billedet og </a:t>
            </a:r>
            <a:br>
              <a:rPr lang="da-DK" altLang="da-DK" sz="992" noProof="1">
                <a:cs typeface="Arial" panose="020B0604020202020204" pitchFamily="34" charset="0"/>
              </a:rPr>
            </a:br>
            <a:r>
              <a:rPr lang="da-DK" altLang="da-DK" sz="992" noProof="1">
                <a:cs typeface="Arial" panose="020B0604020202020204" pitchFamily="34" charset="0"/>
              </a:rPr>
              <a:t>indsætter et nyt, kan billedet lægge </a:t>
            </a:r>
            <a:br>
              <a:rPr lang="da-DK" altLang="da-DK" sz="992" noProof="1">
                <a:cs typeface="Arial" panose="020B0604020202020204" pitchFamily="34" charset="0"/>
              </a:rPr>
            </a:br>
            <a:r>
              <a:rPr lang="da-DK" altLang="da-DK" sz="992" noProof="1">
                <a:cs typeface="Arial" panose="020B0604020202020204" pitchFamily="34" charset="0"/>
              </a:rPr>
              <a:t>sig foran tekst eller grafik. Højreklik da på billedet og vælg </a:t>
            </a:r>
            <a:r>
              <a:rPr lang="da-DK" altLang="da-DK" sz="992" b="1" noProof="1">
                <a:cs typeface="Arial" panose="020B0604020202020204" pitchFamily="34" charset="0"/>
              </a:rPr>
              <a:t>Placer bagest </a:t>
            </a:r>
            <a:r>
              <a:rPr lang="da-DK" altLang="da-DK" sz="992" noProof="1">
                <a:cs typeface="Arial" panose="020B0604020202020204" pitchFamily="34" charset="0"/>
              </a:rPr>
              <a:t>eller </a:t>
            </a:r>
            <a:r>
              <a:rPr lang="da-DK" altLang="da-DK" sz="992" b="1" noProof="1">
                <a:cs typeface="Arial" panose="020B0604020202020204" pitchFamily="34" charset="0"/>
              </a:rPr>
              <a:t>Placer forrest</a:t>
            </a:r>
            <a:r>
              <a:rPr lang="da-DK" altLang="da-DK" sz="992" noProof="1">
                <a:cs typeface="Arial" panose="020B0604020202020204" pitchFamily="34" charset="0"/>
              </a:rPr>
              <a:t>.</a:t>
            </a:r>
          </a:p>
          <a:p>
            <a:pPr marL="0" indent="0">
              <a:lnSpc>
                <a:spcPct val="100000"/>
              </a:lnSpc>
              <a:spcBef>
                <a:spcPts val="592"/>
              </a:spcBef>
              <a:spcAft>
                <a:spcPts val="592"/>
              </a:spcAft>
              <a:buNone/>
              <a:defRPr/>
            </a:pPr>
            <a:r>
              <a:rPr lang="da-DK" sz="1042" b="1" noProof="1">
                <a:cs typeface="Arial" panose="020B0604020202020204" pitchFamily="34" charset="0"/>
              </a:rPr>
              <a:t>Tabeller og grafer</a:t>
            </a:r>
            <a:br>
              <a:rPr lang="da-DK" sz="1042" b="1" noProof="1">
                <a:cs typeface="Arial" panose="020B0604020202020204" pitchFamily="34" charset="0"/>
              </a:rPr>
            </a:br>
            <a:r>
              <a:rPr lang="da-DK" altLang="da-DK" sz="992" b="0" noProof="1">
                <a:cs typeface="Arial" panose="020B0604020202020204" pitchFamily="34" charset="0"/>
              </a:rPr>
              <a:t>Indsæt eller tilpas design på din graf og tabel fra fanebladet BUVM.</a:t>
            </a:r>
          </a:p>
          <a:p>
            <a:pPr marL="0" indent="0">
              <a:lnSpc>
                <a:spcPct val="100000"/>
              </a:lnSpc>
              <a:spcBef>
                <a:spcPts val="592"/>
              </a:spcBef>
              <a:spcAft>
                <a:spcPts val="592"/>
              </a:spcAft>
              <a:buNone/>
              <a:defRPr/>
            </a:pPr>
            <a:r>
              <a:rPr lang="da-DK" altLang="da-DK" sz="1042" b="1" noProof="1">
                <a:cs typeface="Arial" panose="020B0604020202020204" pitchFamily="34" charset="0"/>
              </a:rPr>
              <a:t>Kopiering fra gammel præsentation</a:t>
            </a:r>
            <a:br>
              <a:rPr lang="da-DK" altLang="da-DK" sz="1042" b="1" noProof="1">
                <a:cs typeface="Arial" panose="020B0604020202020204" pitchFamily="34" charset="0"/>
              </a:rPr>
            </a:br>
            <a:r>
              <a:rPr lang="da-DK" altLang="da-DK" sz="992" b="0" noProof="1">
                <a:cs typeface="Arial" panose="020B0604020202020204" pitchFamily="34" charset="0"/>
              </a:rPr>
              <a:t>Når du kopierer indhold fra en gamle præsentationer, skal det formateres rigtigt. Højreklik i den nye præsentation og vælg </a:t>
            </a:r>
            <a:r>
              <a:rPr lang="da-DK" altLang="da-DK" sz="992" b="1" noProof="1">
                <a:cs typeface="Arial" panose="020B0604020202020204" pitchFamily="34" charset="0"/>
              </a:rPr>
              <a:t>Brug destinationstema (D)</a:t>
            </a:r>
            <a:r>
              <a:rPr lang="da-DK" altLang="da-DK" sz="992"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46" y="1582938"/>
            <a:ext cx="2778125" cy="4201150"/>
          </a:xfrm>
          <a:prstGeom prst="rect">
            <a:avLst/>
          </a:prstGeom>
        </p:spPr>
        <p:txBody>
          <a:bodyPr wrap="square" lIns="0" tIns="0" rIns="0" bIns="0">
            <a:spAutoFit/>
          </a:bodyPr>
          <a:lstStyle/>
          <a:p>
            <a:pPr marL="0" indent="0">
              <a:lnSpc>
                <a:spcPct val="100000"/>
              </a:lnSpc>
              <a:spcBef>
                <a:spcPts val="592"/>
              </a:spcBef>
              <a:spcAft>
                <a:spcPts val="592"/>
              </a:spcAft>
              <a:buNone/>
              <a:defRPr/>
            </a:pPr>
            <a:r>
              <a:rPr lang="da-DK" sz="1042" b="1" noProof="1">
                <a:cs typeface="Arial" panose="020B0604020202020204" pitchFamily="34" charset="0"/>
              </a:rPr>
              <a:t>Indsæt ikoner eller illustrationer</a:t>
            </a:r>
            <a:br>
              <a:rPr lang="da-DK" sz="1042" b="1" noProof="1">
                <a:cs typeface="Arial" panose="020B0604020202020204" pitchFamily="34" charset="0"/>
              </a:rPr>
            </a:br>
            <a:r>
              <a:rPr lang="da-DK" sz="1042" b="0" noProof="1">
                <a:cs typeface="Arial" panose="020B0604020202020204" pitchFamily="34" charset="0"/>
              </a:rPr>
              <a:t>Vælg den boks på slidet, hvor du ønsker at sætte et element ind. </a:t>
            </a:r>
            <a:r>
              <a:rPr lang="da-DK" sz="992" noProof="1">
                <a:cs typeface="Arial" panose="020B0604020202020204" pitchFamily="34" charset="0"/>
              </a:rPr>
              <a:t>Klik på </a:t>
            </a:r>
            <a:r>
              <a:rPr lang="da-DK" sz="992" b="1" noProof="1">
                <a:cs typeface="Arial" panose="020B0604020202020204" pitchFamily="34" charset="0"/>
              </a:rPr>
              <a:t>Slideelementer </a:t>
            </a:r>
            <a:r>
              <a:rPr lang="da-DK" sz="992" noProof="1">
                <a:cs typeface="Arial" panose="020B0604020202020204" pitchFamily="34" charset="0"/>
              </a:rPr>
              <a:t>i højre side af skærmen og vælg det element, som du ønsker at indsætte.</a:t>
            </a:r>
            <a:br>
              <a:rPr lang="da-DK" sz="992" noProof="1">
                <a:cs typeface="Arial" panose="020B0604020202020204" pitchFamily="34" charset="0"/>
              </a:rPr>
            </a:br>
            <a:br>
              <a:rPr lang="da-DK" sz="992" noProof="1">
                <a:cs typeface="Arial" panose="020B0604020202020204" pitchFamily="34" charset="0"/>
              </a:rPr>
            </a:br>
            <a:r>
              <a:rPr lang="da-DK" sz="992" noProof="1">
                <a:cs typeface="Arial" panose="020B0604020202020204" pitchFamily="34" charset="0"/>
              </a:rPr>
              <a:t>Det er muligt at skalere og flytte rundt på ikoner og illustrationer, så det passer til din præsentation.</a:t>
            </a:r>
            <a:br>
              <a:rPr lang="da-DK" sz="992" noProof="1">
                <a:cs typeface="Arial" panose="020B0604020202020204" pitchFamily="34" charset="0"/>
              </a:rPr>
            </a:br>
            <a:br>
              <a:rPr lang="da-DK" sz="992" noProof="1">
                <a:cs typeface="Arial" panose="020B0604020202020204" pitchFamily="34" charset="0"/>
              </a:rPr>
            </a:br>
            <a:r>
              <a:rPr lang="da-DK" sz="1042" b="1" noProof="1">
                <a:cs typeface="Arial" panose="020B0604020202020204" pitchFamily="34" charset="0"/>
              </a:rPr>
              <a:t>Juster sidenummerering, </a:t>
            </a:r>
            <a:br>
              <a:rPr lang="da-DK" sz="1042" b="1" noProof="1">
                <a:cs typeface="Arial" panose="020B0604020202020204" pitchFamily="34" charset="0"/>
              </a:rPr>
            </a:br>
            <a:r>
              <a:rPr lang="da-DK" sz="1042" b="1" noProof="1">
                <a:cs typeface="Arial" panose="020B0604020202020204" pitchFamily="34" charset="0"/>
              </a:rPr>
              <a:t>dato og sidefod</a:t>
            </a:r>
            <a:br>
              <a:rPr lang="da-DK" sz="1042" b="1" noProof="1">
                <a:cs typeface="Arial" panose="020B0604020202020204" pitchFamily="34" charset="0"/>
              </a:rPr>
            </a:br>
            <a:r>
              <a:rPr lang="da-DK" altLang="da-DK" sz="992" noProof="1">
                <a:cs typeface="Arial" panose="020B0604020202020204" pitchFamily="34" charset="0"/>
              </a:rPr>
              <a:t>Klik på fanen </a:t>
            </a:r>
            <a:r>
              <a:rPr lang="da-DK" altLang="da-DK" sz="992" b="1" noProof="1">
                <a:cs typeface="Arial" panose="020B0604020202020204" pitchFamily="34" charset="0"/>
              </a:rPr>
              <a:t>Indsæt. </a:t>
            </a:r>
            <a:br>
              <a:rPr lang="da-DK" altLang="da-DK" sz="992" b="1" noProof="1">
                <a:cs typeface="Arial" panose="020B0604020202020204" pitchFamily="34" charset="0"/>
              </a:rPr>
            </a:br>
            <a:br>
              <a:rPr lang="da-DK" altLang="da-DK" sz="992" b="1" noProof="1">
                <a:cs typeface="Arial" panose="020B0604020202020204" pitchFamily="34" charset="0"/>
              </a:rPr>
            </a:br>
            <a:r>
              <a:rPr lang="da-DK" altLang="da-DK" sz="992" noProof="1">
                <a:cs typeface="Arial" panose="020B0604020202020204" pitchFamily="34" charset="0"/>
              </a:rPr>
              <a:t>Klik </a:t>
            </a:r>
            <a:r>
              <a:rPr lang="da-DK" altLang="da-DK" sz="992" b="1" noProof="1">
                <a:cs typeface="Arial" panose="020B0604020202020204" pitchFamily="34" charset="0"/>
              </a:rPr>
              <a:t>Sidehoved og Sidefod.</a:t>
            </a:r>
            <a:br>
              <a:rPr lang="da-DK" altLang="da-DK" sz="992" b="1" noProof="1">
                <a:cs typeface="Arial" panose="020B0604020202020204" pitchFamily="34" charset="0"/>
              </a:rPr>
            </a:br>
            <a:br>
              <a:rPr lang="da-DK" altLang="da-DK" sz="992" noProof="1">
                <a:cs typeface="Arial" panose="020B0604020202020204" pitchFamily="34" charset="0"/>
              </a:rPr>
            </a:br>
            <a:r>
              <a:rPr lang="da-DK" altLang="da-DK" sz="992" noProof="1">
                <a:cs typeface="Arial" panose="020B0604020202020204" pitchFamily="34" charset="0"/>
              </a:rPr>
              <a:t>Vælg </a:t>
            </a:r>
            <a:r>
              <a:rPr lang="da-DK" altLang="da-DK" sz="992" b="1" noProof="1">
                <a:cs typeface="Arial" panose="020B0604020202020204" pitchFamily="34" charset="0"/>
              </a:rPr>
              <a:t>Anvend på alle </a:t>
            </a:r>
            <a:r>
              <a:rPr lang="da-DK" altLang="da-DK" sz="992" noProof="1">
                <a:cs typeface="Arial" panose="020B0604020202020204" pitchFamily="34" charset="0"/>
              </a:rPr>
              <a:t>eller </a:t>
            </a:r>
            <a:r>
              <a:rPr lang="da-DK" altLang="da-DK" sz="992" b="1" noProof="1">
                <a:cs typeface="Arial" panose="020B0604020202020204" pitchFamily="34" charset="0"/>
              </a:rPr>
              <a:t>Anvend,</a:t>
            </a:r>
            <a:r>
              <a:rPr lang="da-DK" altLang="da-DK" sz="992" noProof="1">
                <a:cs typeface="Arial" panose="020B0604020202020204" pitchFamily="34" charset="0"/>
              </a:rPr>
              <a:t> hvis det kun skal være på et enkelt slide.</a:t>
            </a:r>
            <a:endParaRPr lang="da-DK" sz="992"/>
          </a:p>
          <a:p>
            <a:pPr marL="0" indent="0">
              <a:lnSpc>
                <a:spcPct val="100000"/>
              </a:lnSpc>
              <a:spcBef>
                <a:spcPts val="592"/>
              </a:spcBef>
              <a:spcAft>
                <a:spcPts val="592"/>
              </a:spcAft>
              <a:buNone/>
              <a:defRPr/>
            </a:pPr>
            <a:r>
              <a:rPr lang="da-DK" sz="1042" b="1" noProof="1">
                <a:cs typeface="Arial" panose="020B0604020202020204" pitchFamily="34" charset="0"/>
              </a:rPr>
              <a:t>Hjælpelinjer</a:t>
            </a:r>
            <a:br>
              <a:rPr lang="da-DK" sz="992" b="1" noProof="1">
                <a:cs typeface="Arial" panose="020B0604020202020204" pitchFamily="34" charset="0"/>
              </a:rPr>
            </a:br>
            <a:r>
              <a:rPr lang="da-DK" altLang="da-DK" sz="992" noProof="1">
                <a:cs typeface="Arial" panose="020B0604020202020204" pitchFamily="34" charset="0"/>
              </a:rPr>
              <a:t>Klik på fanen </a:t>
            </a:r>
            <a:r>
              <a:rPr lang="da-DK" altLang="da-DK" sz="992" b="1" noProof="1">
                <a:cs typeface="Arial" panose="020B0604020202020204" pitchFamily="34" charset="0"/>
              </a:rPr>
              <a:t>Vis </a:t>
            </a:r>
            <a:r>
              <a:rPr lang="da-DK" altLang="da-DK" sz="992" noProof="1">
                <a:cs typeface="Arial" panose="020B0604020202020204" pitchFamily="34" charset="0"/>
              </a:rPr>
              <a:t>og sæt hak ved </a:t>
            </a:r>
            <a:r>
              <a:rPr lang="da-DK" altLang="da-DK" sz="992" b="1" noProof="1">
                <a:cs typeface="Arial" panose="020B0604020202020204" pitchFamily="34" charset="0"/>
              </a:rPr>
              <a:t>Hjælpelinjer</a:t>
            </a:r>
            <a:r>
              <a:rPr lang="da-DK" altLang="da-DK" sz="992" noProof="1">
                <a:cs typeface="Arial" panose="020B0604020202020204" pitchFamily="34" charset="0"/>
              </a:rPr>
              <a:t>.</a:t>
            </a:r>
          </a:p>
          <a:p>
            <a:pPr marL="0" indent="0">
              <a:lnSpc>
                <a:spcPct val="100000"/>
              </a:lnSpc>
              <a:spcBef>
                <a:spcPts val="592"/>
              </a:spcBef>
              <a:spcAft>
                <a:spcPts val="592"/>
              </a:spcAft>
              <a:buNone/>
              <a:defRPr/>
            </a:pPr>
            <a:r>
              <a:rPr lang="da-DK" sz="992" b="1" noProof="1">
                <a:cs typeface="Arial" panose="020B0604020202020204" pitchFamily="34" charset="0"/>
              </a:rPr>
              <a:t>Se vejledningen ‘PowerPoint i Børne- og Undervisningsministeriet’ kanalen.uvm.dk/skabeloner</a:t>
            </a:r>
            <a:r>
              <a:rPr lang="da-DK" sz="992" b="1" noProof="1">
                <a:solidFill>
                  <a:srgbClr val="FF0000"/>
                </a:solidFill>
                <a:cs typeface="Arial" panose="020B0604020202020204" pitchFamily="34" charset="0"/>
              </a:rPr>
              <a:t> </a:t>
            </a:r>
            <a:endParaRPr lang="da-DK" sz="992">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91"/>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21"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41"/>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3004"/>
            <a:ext cx="1089602" cy="655185"/>
          </a:xfrm>
          <a:prstGeom prst="rect">
            <a:avLst/>
          </a:prstGeom>
        </p:spPr>
      </p:pic>
    </p:spTree>
    <p:extLst>
      <p:ext uri="{BB962C8B-B14F-4D97-AF65-F5344CB8AC3E}">
        <p14:creationId xmlns:p14="http://schemas.microsoft.com/office/powerpoint/2010/main" val="18261248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AF835-3ED6-AD18-A4E0-FC021577FB51}"/>
              </a:ext>
            </a:extLst>
          </p:cNvPr>
          <p:cNvSpPr>
            <a:spLocks noGrp="1"/>
          </p:cNvSpPr>
          <p:nvPr>
            <p:ph type="ctrTitle"/>
          </p:nvPr>
        </p:nvSpPr>
        <p:spPr>
          <a:xfrm>
            <a:off x="1524000" y="1122363"/>
            <a:ext cx="9144000" cy="2387600"/>
          </a:xfrm>
        </p:spPr>
        <p:txBody>
          <a:bodyPr anchor="b">
            <a:normAutofit/>
          </a:bodyPr>
          <a:lstStyle>
            <a:lvl1pPr algn="ctr">
              <a:defRPr sz="5000"/>
            </a:lvl1pPr>
          </a:lstStyle>
          <a:p>
            <a:r>
              <a:rPr lang="da-DK"/>
              <a:t>Klik for at redigere titeltypografien i masteren</a:t>
            </a:r>
          </a:p>
        </p:txBody>
      </p:sp>
      <p:sp>
        <p:nvSpPr>
          <p:cNvPr id="3" name="Undertitel 2">
            <a:extLst>
              <a:ext uri="{FF2B5EF4-FFF2-40B4-BE49-F238E27FC236}">
                <a16:creationId xmlns:a16="http://schemas.microsoft.com/office/drawing/2014/main" id="{E1ED2D76-04B7-E5F1-71D2-85857169DE1C}"/>
              </a:ext>
            </a:extLst>
          </p:cNvPr>
          <p:cNvSpPr>
            <a:spLocks noGrp="1"/>
          </p:cNvSpPr>
          <p:nvPr>
            <p:ph type="subTitle" idx="1"/>
          </p:nvPr>
        </p:nvSpPr>
        <p:spPr>
          <a:xfrm>
            <a:off x="1524000" y="3947886"/>
            <a:ext cx="9144000" cy="111034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Pladsholder til slidenummer 5">
            <a:extLst>
              <a:ext uri="{FF2B5EF4-FFF2-40B4-BE49-F238E27FC236}">
                <a16:creationId xmlns:a16="http://schemas.microsoft.com/office/drawing/2014/main" id="{566DA7C3-460B-37BF-CA57-1F236A4FBD9F}"/>
              </a:ext>
            </a:extLst>
          </p:cNvPr>
          <p:cNvSpPr>
            <a:spLocks noGrp="1"/>
          </p:cNvSpPr>
          <p:nvPr>
            <p:ph type="sldNum" sz="quarter" idx="12"/>
          </p:nvPr>
        </p:nvSpPr>
        <p:spPr/>
        <p:txBody>
          <a:bodyPr/>
          <a:lstStyle/>
          <a:p>
            <a:fld id="{D66354EC-997D-4047-B6E8-465E543E3736}" type="slidenum">
              <a:rPr lang="da-DK" smtClean="0"/>
              <a:t>‹#›</a:t>
            </a:fld>
            <a:endParaRPr lang="da-DK"/>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2800" y="299857"/>
            <a:ext cx="1930400" cy="337820"/>
          </a:xfrm>
          <a:prstGeom prst="rect">
            <a:avLst/>
          </a:prstGeom>
        </p:spPr>
      </p:pic>
      <p:sp>
        <p:nvSpPr>
          <p:cNvPr id="9" name="Pladsholder til indhold 8"/>
          <p:cNvSpPr>
            <a:spLocks noGrp="1"/>
          </p:cNvSpPr>
          <p:nvPr>
            <p:ph sz="quarter" idx="13" hasCustomPrompt="1"/>
          </p:nvPr>
        </p:nvSpPr>
        <p:spPr>
          <a:xfrm>
            <a:off x="3490686" y="5711825"/>
            <a:ext cx="5043714" cy="914400"/>
          </a:xfrm>
        </p:spPr>
        <p:txBody>
          <a:bodyPr/>
          <a:lstStyle>
            <a:lvl2pPr marL="457200" indent="0" algn="ctr">
              <a:buNone/>
              <a:defRPr/>
            </a:lvl2pPr>
          </a:lstStyle>
          <a:p>
            <a:pPr lvl="1"/>
            <a:r>
              <a:rPr lang="da-DK"/>
              <a:t>Andet niveau</a:t>
            </a:r>
          </a:p>
        </p:txBody>
      </p:sp>
    </p:spTree>
    <p:extLst>
      <p:ext uri="{BB962C8B-B14F-4D97-AF65-F5344CB8AC3E}">
        <p14:creationId xmlns:p14="http://schemas.microsoft.com/office/powerpoint/2010/main" val="18428248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9AF835-3ED6-AD18-A4E0-FC021577FB51}"/>
              </a:ext>
            </a:extLst>
          </p:cNvPr>
          <p:cNvSpPr>
            <a:spLocks noGrp="1"/>
          </p:cNvSpPr>
          <p:nvPr>
            <p:ph type="ctrTitle"/>
          </p:nvPr>
        </p:nvSpPr>
        <p:spPr>
          <a:xfrm>
            <a:off x="1524000" y="773113"/>
            <a:ext cx="9144000" cy="2387600"/>
          </a:xfrm>
        </p:spPr>
        <p:txBody>
          <a:bodyPr anchor="b">
            <a:normAutofit/>
          </a:bodyPr>
          <a:lstStyle>
            <a:lvl1pPr algn="ctr">
              <a:defRPr sz="5000"/>
            </a:lvl1pPr>
          </a:lstStyle>
          <a:p>
            <a:r>
              <a:rPr lang="da-DK"/>
              <a:t>Klik for at redigere titeltypografien i masteren</a:t>
            </a:r>
          </a:p>
        </p:txBody>
      </p:sp>
      <p:sp>
        <p:nvSpPr>
          <p:cNvPr id="3" name="Undertitel 2">
            <a:extLst>
              <a:ext uri="{FF2B5EF4-FFF2-40B4-BE49-F238E27FC236}">
                <a16:creationId xmlns:a16="http://schemas.microsoft.com/office/drawing/2014/main" id="{E1ED2D76-04B7-E5F1-71D2-85857169DE1C}"/>
              </a:ext>
            </a:extLst>
          </p:cNvPr>
          <p:cNvSpPr>
            <a:spLocks noGrp="1"/>
          </p:cNvSpPr>
          <p:nvPr>
            <p:ph type="subTitle" idx="1"/>
          </p:nvPr>
        </p:nvSpPr>
        <p:spPr>
          <a:xfrm>
            <a:off x="1524000" y="3420837"/>
            <a:ext cx="9144000" cy="605064"/>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02800" y="299857"/>
            <a:ext cx="1930400" cy="337820"/>
          </a:xfrm>
          <a:prstGeom prst="rect">
            <a:avLst/>
          </a:prstGeom>
        </p:spPr>
      </p:pic>
      <p:pic>
        <p:nvPicPr>
          <p:cNvPr id="5" name="Billed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00067"/>
            <a:ext cx="12192000" cy="2457933"/>
          </a:xfrm>
          <a:prstGeom prst="rect">
            <a:avLst/>
          </a:prstGeom>
        </p:spPr>
      </p:pic>
    </p:spTree>
    <p:extLst>
      <p:ext uri="{BB962C8B-B14F-4D97-AF65-F5344CB8AC3E}">
        <p14:creationId xmlns:p14="http://schemas.microsoft.com/office/powerpoint/2010/main" val="7357994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B78D7-58CE-5F7E-41F0-2EDAFD3164AB}"/>
              </a:ext>
            </a:extLst>
          </p:cNvPr>
          <p:cNvSpPr>
            <a:spLocks noGrp="1"/>
          </p:cNvSpPr>
          <p:nvPr>
            <p:ph type="title"/>
          </p:nvPr>
        </p:nvSpPr>
        <p:spPr>
          <a:xfrm>
            <a:off x="838200" y="510265"/>
            <a:ext cx="6252029" cy="1325563"/>
          </a:xfr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9E10C3D-5869-9B36-580D-938E8AA605B0}"/>
              </a:ext>
            </a:extLst>
          </p:cNvPr>
          <p:cNvSpPr>
            <a:spLocks noGrp="1"/>
          </p:cNvSpPr>
          <p:nvPr>
            <p:ph idx="1"/>
          </p:nvPr>
        </p:nvSpPr>
        <p:spPr>
          <a:xfrm>
            <a:off x="838200" y="2097313"/>
            <a:ext cx="6252029" cy="4079649"/>
          </a:xfrm>
        </p:spPr>
        <p:txBody>
          <a:bodyPr/>
          <a:lstStyle/>
          <a:p>
            <a:pPr lvl="0"/>
            <a:r>
              <a:rPr lang="da-DK"/>
              <a:t>Klik for at redigere teksttypografierne i masteren</a:t>
            </a:r>
          </a:p>
          <a:p>
            <a:pPr lvl="1"/>
            <a:r>
              <a:rPr lang="da-DK"/>
              <a:t>Andet niveau</a:t>
            </a:r>
          </a:p>
          <a:p>
            <a:pPr lvl="2"/>
            <a:r>
              <a:rPr lang="da-DK"/>
              <a:t>Tredje niveau</a:t>
            </a:r>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107" y="6573757"/>
            <a:ext cx="857926" cy="150137"/>
          </a:xfrm>
          <a:prstGeom prst="rect">
            <a:avLst/>
          </a:prstGeom>
        </p:spPr>
      </p:pic>
      <p:sp>
        <p:nvSpPr>
          <p:cNvPr id="8" name="Rektangel 7"/>
          <p:cNvSpPr/>
          <p:nvPr userDrawn="1"/>
        </p:nvSpPr>
        <p:spPr>
          <a:xfrm>
            <a:off x="7199440" y="0"/>
            <a:ext cx="4992560" cy="6858000"/>
          </a:xfrm>
          <a:prstGeom prst="rect">
            <a:avLst/>
          </a:prstGeom>
          <a:solidFill>
            <a:srgbClr val="E6F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         </a:t>
            </a:r>
          </a:p>
        </p:txBody>
      </p:sp>
      <p:sp>
        <p:nvSpPr>
          <p:cNvPr id="6" name="Pladsholder til slidenummer 5">
            <a:extLst>
              <a:ext uri="{FF2B5EF4-FFF2-40B4-BE49-F238E27FC236}">
                <a16:creationId xmlns:a16="http://schemas.microsoft.com/office/drawing/2014/main" id="{A86E17FA-771E-F447-A969-FFC3C88FFF24}"/>
              </a:ext>
            </a:extLst>
          </p:cNvPr>
          <p:cNvSpPr>
            <a:spLocks noGrp="1"/>
          </p:cNvSpPr>
          <p:nvPr>
            <p:ph type="sldNum" sz="quarter" idx="12"/>
          </p:nvPr>
        </p:nvSpPr>
        <p:spPr/>
        <p:txBody>
          <a:bodyPr/>
          <a:lstStyle/>
          <a:p>
            <a:fld id="{D66354EC-997D-4047-B6E8-465E543E3736}" type="slidenum">
              <a:rPr lang="da-DK" smtClean="0"/>
              <a:t>‹#›</a:t>
            </a:fld>
            <a:endParaRPr lang="da-DK"/>
          </a:p>
        </p:txBody>
      </p:sp>
    </p:spTree>
    <p:extLst>
      <p:ext uri="{BB962C8B-B14F-4D97-AF65-F5344CB8AC3E}">
        <p14:creationId xmlns:p14="http://schemas.microsoft.com/office/powerpoint/2010/main" val="553118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FB78D7-58CE-5F7E-41F0-2EDAFD3164A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9E10C3D-5869-9B36-580D-938E8AA605B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lidenummer 5">
            <a:extLst>
              <a:ext uri="{FF2B5EF4-FFF2-40B4-BE49-F238E27FC236}">
                <a16:creationId xmlns:a16="http://schemas.microsoft.com/office/drawing/2014/main" id="{A86E17FA-771E-F447-A969-FFC3C88FFF24}"/>
              </a:ext>
            </a:extLst>
          </p:cNvPr>
          <p:cNvSpPr>
            <a:spLocks noGrp="1"/>
          </p:cNvSpPr>
          <p:nvPr>
            <p:ph type="sldNum" sz="quarter" idx="12"/>
          </p:nvPr>
        </p:nvSpPr>
        <p:spPr/>
        <p:txBody>
          <a:bodyPr/>
          <a:lstStyle/>
          <a:p>
            <a:fld id="{D66354EC-997D-4047-B6E8-465E543E3736}" type="slidenum">
              <a:rPr lang="da-DK" smtClean="0"/>
              <a:t>‹#›</a:t>
            </a:fld>
            <a:endParaRPr lang="da-DK"/>
          </a:p>
        </p:txBody>
      </p:sp>
      <p:pic>
        <p:nvPicPr>
          <p:cNvPr id="7" name="Billed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107" y="6573757"/>
            <a:ext cx="857926" cy="150137"/>
          </a:xfrm>
          <a:prstGeom prst="rect">
            <a:avLst/>
          </a:prstGeom>
        </p:spPr>
      </p:pic>
    </p:spTree>
    <p:extLst>
      <p:ext uri="{BB962C8B-B14F-4D97-AF65-F5344CB8AC3E}">
        <p14:creationId xmlns:p14="http://schemas.microsoft.com/office/powerpoint/2010/main" val="3058619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A793C-3ACC-27F8-1377-03058F98A63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321B5DE-FC8F-A109-45CC-7CE7C47BD69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p:txBody>
      </p:sp>
      <p:sp>
        <p:nvSpPr>
          <p:cNvPr id="4" name="Pladsholder til indhold 3">
            <a:extLst>
              <a:ext uri="{FF2B5EF4-FFF2-40B4-BE49-F238E27FC236}">
                <a16:creationId xmlns:a16="http://schemas.microsoft.com/office/drawing/2014/main" id="{51A1713E-8417-34A9-F60B-449DBB76C1F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p:txBody>
      </p:sp>
      <p:sp>
        <p:nvSpPr>
          <p:cNvPr id="7" name="Pladsholder til slidenummer 6">
            <a:extLst>
              <a:ext uri="{FF2B5EF4-FFF2-40B4-BE49-F238E27FC236}">
                <a16:creationId xmlns:a16="http://schemas.microsoft.com/office/drawing/2014/main" id="{C227BBCC-6777-FDDB-C9A2-076325A6495E}"/>
              </a:ext>
            </a:extLst>
          </p:cNvPr>
          <p:cNvSpPr>
            <a:spLocks noGrp="1"/>
          </p:cNvSpPr>
          <p:nvPr>
            <p:ph type="sldNum" sz="quarter" idx="12"/>
          </p:nvPr>
        </p:nvSpPr>
        <p:spPr/>
        <p:txBody>
          <a:bodyPr/>
          <a:lstStyle/>
          <a:p>
            <a:fld id="{D66354EC-997D-4047-B6E8-465E543E3736}" type="slidenum">
              <a:rPr lang="da-DK" smtClean="0"/>
              <a:t>‹#›</a:t>
            </a:fld>
            <a:endParaRPr lang="da-DK"/>
          </a:p>
        </p:txBody>
      </p:sp>
      <p:pic>
        <p:nvPicPr>
          <p:cNvPr id="8" name="Billed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107" y="6573757"/>
            <a:ext cx="857926" cy="150137"/>
          </a:xfrm>
          <a:prstGeom prst="rect">
            <a:avLst/>
          </a:prstGeom>
        </p:spPr>
      </p:pic>
    </p:spTree>
    <p:extLst>
      <p:ext uri="{BB962C8B-B14F-4D97-AF65-F5344CB8AC3E}">
        <p14:creationId xmlns:p14="http://schemas.microsoft.com/office/powerpoint/2010/main" val="7577466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10E118-EABA-23AF-C2FA-40D4A7C2D68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D9FBE81-94FE-5949-819C-964BB0C11F7C}"/>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6DF17AC-3CE0-1EDA-CB22-F5701589C53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p:txBody>
      </p:sp>
      <p:sp>
        <p:nvSpPr>
          <p:cNvPr id="5" name="Pladsholder til tekst 4">
            <a:extLst>
              <a:ext uri="{FF2B5EF4-FFF2-40B4-BE49-F238E27FC236}">
                <a16:creationId xmlns:a16="http://schemas.microsoft.com/office/drawing/2014/main" id="{DC619158-67E4-E057-BD44-5F4BAE4E2A8A}"/>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6F18CB2B-A4B3-625D-2EEF-1C3AC7BBE3E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p:txBody>
      </p:sp>
      <p:sp>
        <p:nvSpPr>
          <p:cNvPr id="9" name="Pladsholder til slidenummer 8">
            <a:extLst>
              <a:ext uri="{FF2B5EF4-FFF2-40B4-BE49-F238E27FC236}">
                <a16:creationId xmlns:a16="http://schemas.microsoft.com/office/drawing/2014/main" id="{6C5CCA41-5398-4E1E-D90E-9A6F150AB4AD}"/>
              </a:ext>
            </a:extLst>
          </p:cNvPr>
          <p:cNvSpPr>
            <a:spLocks noGrp="1"/>
          </p:cNvSpPr>
          <p:nvPr>
            <p:ph type="sldNum" sz="quarter" idx="12"/>
          </p:nvPr>
        </p:nvSpPr>
        <p:spPr/>
        <p:txBody>
          <a:bodyPr/>
          <a:lstStyle/>
          <a:p>
            <a:fld id="{D66354EC-997D-4047-B6E8-465E543E3736}" type="slidenum">
              <a:rPr lang="da-DK" smtClean="0"/>
              <a:t>‹#›</a:t>
            </a:fld>
            <a:endParaRPr lang="da-DK"/>
          </a:p>
        </p:txBody>
      </p:sp>
      <p:pic>
        <p:nvPicPr>
          <p:cNvPr id="10" name="Billed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107" y="6573757"/>
            <a:ext cx="857926" cy="150137"/>
          </a:xfrm>
          <a:prstGeom prst="rect">
            <a:avLst/>
          </a:prstGeom>
        </p:spPr>
      </p:pic>
    </p:spTree>
    <p:extLst>
      <p:ext uri="{BB962C8B-B14F-4D97-AF65-F5344CB8AC3E}">
        <p14:creationId xmlns:p14="http://schemas.microsoft.com/office/powerpoint/2010/main" val="3941523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7799EA-DDE5-F1DC-225D-5AA377EBAEBA}"/>
              </a:ext>
            </a:extLst>
          </p:cNvPr>
          <p:cNvSpPr>
            <a:spLocks noGrp="1"/>
          </p:cNvSpPr>
          <p:nvPr>
            <p:ph type="title"/>
          </p:nvPr>
        </p:nvSpPr>
        <p:spPr/>
        <p:txBody>
          <a:bodyPr/>
          <a:lstStyle/>
          <a:p>
            <a:r>
              <a:rPr lang="da-DK"/>
              <a:t>Klik for at redigere titeltypografien i masteren</a:t>
            </a:r>
          </a:p>
        </p:txBody>
      </p:sp>
      <p:sp>
        <p:nvSpPr>
          <p:cNvPr id="5" name="Pladsholder til slidenummer 4">
            <a:extLst>
              <a:ext uri="{FF2B5EF4-FFF2-40B4-BE49-F238E27FC236}">
                <a16:creationId xmlns:a16="http://schemas.microsoft.com/office/drawing/2014/main" id="{B7824948-D2B7-4426-CBED-C6F32860AED6}"/>
              </a:ext>
            </a:extLst>
          </p:cNvPr>
          <p:cNvSpPr>
            <a:spLocks noGrp="1"/>
          </p:cNvSpPr>
          <p:nvPr>
            <p:ph type="sldNum" sz="quarter" idx="12"/>
          </p:nvPr>
        </p:nvSpPr>
        <p:spPr/>
        <p:txBody>
          <a:bodyPr/>
          <a:lstStyle/>
          <a:p>
            <a:fld id="{D66354EC-997D-4047-B6E8-465E543E3736}" type="slidenum">
              <a:rPr lang="da-DK" smtClean="0"/>
              <a:t>‹#›</a:t>
            </a:fld>
            <a:endParaRPr lang="da-DK"/>
          </a:p>
        </p:txBody>
      </p:sp>
      <p:pic>
        <p:nvPicPr>
          <p:cNvPr id="6" name="Billed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107" y="6573757"/>
            <a:ext cx="857926" cy="150137"/>
          </a:xfrm>
          <a:prstGeom prst="rect">
            <a:avLst/>
          </a:prstGeom>
        </p:spPr>
      </p:pic>
    </p:spTree>
    <p:extLst>
      <p:ext uri="{BB962C8B-B14F-4D97-AF65-F5344CB8AC3E}">
        <p14:creationId xmlns:p14="http://schemas.microsoft.com/office/powerpoint/2010/main" val="17717052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2D5CE653-4BF6-23A3-32D6-47E87BF81AB5}"/>
              </a:ext>
            </a:extLst>
          </p:cNvPr>
          <p:cNvSpPr>
            <a:spLocks noGrp="1"/>
          </p:cNvSpPr>
          <p:nvPr>
            <p:ph type="sldNum" sz="quarter" idx="12"/>
          </p:nvPr>
        </p:nvSpPr>
        <p:spPr/>
        <p:txBody>
          <a:bodyPr/>
          <a:lstStyle/>
          <a:p>
            <a:fld id="{D66354EC-997D-4047-B6E8-465E543E3736}" type="slidenum">
              <a:rPr lang="da-DK" smtClean="0"/>
              <a:t>‹#›</a:t>
            </a:fld>
            <a:endParaRPr lang="da-DK"/>
          </a:p>
        </p:txBody>
      </p:sp>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107" y="6573757"/>
            <a:ext cx="857926" cy="150137"/>
          </a:xfrm>
          <a:prstGeom prst="rect">
            <a:avLst/>
          </a:prstGeom>
        </p:spPr>
      </p:pic>
    </p:spTree>
    <p:extLst>
      <p:ext uri="{BB962C8B-B14F-4D97-AF65-F5344CB8AC3E}">
        <p14:creationId xmlns:p14="http://schemas.microsoft.com/office/powerpoint/2010/main" val="34277591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gside">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E1ED2D76-04B7-E5F1-71D2-85857169DE1C}"/>
              </a:ext>
            </a:extLst>
          </p:cNvPr>
          <p:cNvSpPr>
            <a:spLocks noGrp="1"/>
          </p:cNvSpPr>
          <p:nvPr>
            <p:ph type="subTitle" idx="1"/>
          </p:nvPr>
        </p:nvSpPr>
        <p:spPr>
          <a:xfrm>
            <a:off x="1524000" y="3947887"/>
            <a:ext cx="9144000" cy="389164"/>
          </a:xfrm>
        </p:spPr>
        <p:txBody>
          <a:bodyPr>
            <a:normAutofit/>
          </a:bodyPr>
          <a:lstStyle>
            <a:lvl1pPr marL="0" indent="0" algn="ctr">
              <a:buNone/>
              <a:defRPr sz="15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00067"/>
            <a:ext cx="12192000" cy="2457933"/>
          </a:xfrm>
          <a:prstGeom prst="rect">
            <a:avLst/>
          </a:prstGeom>
        </p:spPr>
      </p:pic>
    </p:spTree>
    <p:extLst>
      <p:ext uri="{BB962C8B-B14F-4D97-AF65-F5344CB8AC3E}">
        <p14:creationId xmlns:p14="http://schemas.microsoft.com/office/powerpoint/2010/main" val="20979464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18DD10-1305-403F-B18F-441031256F2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8250781-CD03-47D6-88C6-B8F35D80C6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F8D6F0C-500D-4F93-96FD-933383F5D0C0}"/>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5" name="Pladsholder til sidefod 4">
            <a:extLst>
              <a:ext uri="{FF2B5EF4-FFF2-40B4-BE49-F238E27FC236}">
                <a16:creationId xmlns:a16="http://schemas.microsoft.com/office/drawing/2014/main" id="{56F05903-5BB8-49A2-BE75-D4C3530552B5}"/>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276656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B584C-5D11-47A0-9989-13BB17465C7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3E0C896-69DB-496F-86E4-DE285C0E1A6E}"/>
              </a:ext>
            </a:extLst>
          </p:cNvPr>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01CCAAF-77D5-4648-935F-072F703E1ED4}"/>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5" name="Pladsholder til sidefod 4">
            <a:extLst>
              <a:ext uri="{FF2B5EF4-FFF2-40B4-BE49-F238E27FC236}">
                <a16:creationId xmlns:a16="http://schemas.microsoft.com/office/drawing/2014/main" id="{8AF1E934-700B-4425-9A0D-6C291E91EC5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448E746-6159-4D99-8487-3F0700248E63}"/>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3387770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F8B367-5E48-46EF-8099-D50C671D562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43D40AE-4E64-4C2B-AC17-A10B4D79A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Pladsholder til dato 3">
            <a:extLst>
              <a:ext uri="{FF2B5EF4-FFF2-40B4-BE49-F238E27FC236}">
                <a16:creationId xmlns:a16="http://schemas.microsoft.com/office/drawing/2014/main" id="{9C7DA54E-C1A9-4B78-89D1-B54BF672A0F5}"/>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5" name="Pladsholder til sidefod 4">
            <a:extLst>
              <a:ext uri="{FF2B5EF4-FFF2-40B4-BE49-F238E27FC236}">
                <a16:creationId xmlns:a16="http://schemas.microsoft.com/office/drawing/2014/main" id="{DBD76BBF-A4E0-4DF1-93A7-33473C4EE5A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8D58171-1319-4CDA-9F1A-95A82FE003F1}"/>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37697143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478F4-B4EB-4549-9F57-FA68596E0E8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1050DF1-E034-48DD-9B04-D85A877C7906}"/>
              </a:ext>
            </a:extLst>
          </p:cNvPr>
          <p:cNvSpPr>
            <a:spLocks noGrp="1"/>
          </p:cNvSpPr>
          <p:nvPr>
            <p:ph sz="half" idx="1"/>
          </p:nvPr>
        </p:nvSpPr>
        <p:spPr>
          <a:xfrm>
            <a:off x="838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29C77C75-FACC-4179-8DC2-21450DF524F0}"/>
              </a:ext>
            </a:extLst>
          </p:cNvPr>
          <p:cNvSpPr>
            <a:spLocks noGrp="1"/>
          </p:cNvSpPr>
          <p:nvPr>
            <p:ph sz="half" idx="2"/>
          </p:nvPr>
        </p:nvSpPr>
        <p:spPr>
          <a:xfrm>
            <a:off x="6172200" y="1825625"/>
            <a:ext cx="5181600" cy="435133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4436612C-1387-4365-B25A-4866F8BFFD22}"/>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6" name="Pladsholder til sidefod 5">
            <a:extLst>
              <a:ext uri="{FF2B5EF4-FFF2-40B4-BE49-F238E27FC236}">
                <a16:creationId xmlns:a16="http://schemas.microsoft.com/office/drawing/2014/main" id="{BBD494F7-C3A9-45A3-B3CE-F1FCA9804B5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08A12AE-8523-47A7-963C-786828D8E30B}"/>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27392147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77DD3-E5A1-4050-9C2B-8ECBBF39E83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4E6A211-B083-40D0-9B21-A0A249E790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E8ED2E41-6CEC-4DC9-943E-E0C3723FA53A}"/>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DEE9DF1-E473-46A2-B78B-C5B9EA3945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CDA050DD-F7F8-49AB-8C50-D75B92CFFF0B}"/>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C1C187E-6D9C-4BCB-9D50-890286636880}"/>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8" name="Pladsholder til sidefod 7">
            <a:extLst>
              <a:ext uri="{FF2B5EF4-FFF2-40B4-BE49-F238E27FC236}">
                <a16:creationId xmlns:a16="http://schemas.microsoft.com/office/drawing/2014/main" id="{0A8227CE-7CAD-4BDF-8478-3A0F58439EC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962EB0F-ABDB-425F-8ECD-CEAAA6FEF74A}"/>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2301329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6DED0-9B92-4A4C-BF2A-9B84B05F753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DE744B1-6FB0-422D-B052-023EA7E6E8D7}"/>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4" name="Pladsholder til sidefod 3">
            <a:extLst>
              <a:ext uri="{FF2B5EF4-FFF2-40B4-BE49-F238E27FC236}">
                <a16:creationId xmlns:a16="http://schemas.microsoft.com/office/drawing/2014/main" id="{B9CDA103-3CAC-4F3C-B34F-C8037A6814C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FF2F915-6B65-492C-81B9-5BDDDCB3C891}"/>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3114050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48C418-6C95-475E-B25B-823C65A36A3A}"/>
              </a:ext>
            </a:extLst>
          </p:cNvPr>
          <p:cNvSpPr>
            <a:spLocks noGrp="1"/>
          </p:cNvSpPr>
          <p:nvPr>
            <p:ph type="dt" sz="half" idx="10"/>
          </p:nvPr>
        </p:nvSpPr>
        <p:spPr/>
        <p:txBody>
          <a:bodyPr/>
          <a:lstStyle/>
          <a:p>
            <a:fld id="{3FE809D8-CD2D-4606-97A4-44A5BAA62CF7}" type="datetimeFigureOut">
              <a:rPr lang="da-DK" smtClean="0"/>
              <a:t>27-02-2023</a:t>
            </a:fld>
            <a:endParaRPr lang="da-DK"/>
          </a:p>
        </p:txBody>
      </p:sp>
      <p:sp>
        <p:nvSpPr>
          <p:cNvPr id="3" name="Pladsholder til sidefod 2">
            <a:extLst>
              <a:ext uri="{FF2B5EF4-FFF2-40B4-BE49-F238E27FC236}">
                <a16:creationId xmlns:a16="http://schemas.microsoft.com/office/drawing/2014/main" id="{58784513-5A8A-4333-92EF-79517AF8117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F2036715-43AC-4476-9F19-8ED654818393}"/>
              </a:ext>
            </a:extLst>
          </p:cNvPr>
          <p:cNvSpPr>
            <a:spLocks noGrp="1"/>
          </p:cNvSpPr>
          <p:nvPr>
            <p:ph type="sldNum" sz="quarter" idx="12"/>
          </p:nvPr>
        </p:nvSpPr>
        <p:spPr>
          <a:xfrm>
            <a:off x="8610600" y="6356350"/>
            <a:ext cx="2743200" cy="365125"/>
          </a:xfrm>
          <a:prstGeom prst="rect">
            <a:avLst/>
          </a:prstGeom>
        </p:spPr>
        <p:txBody>
          <a:bodyPr/>
          <a:lstStyle/>
          <a:p>
            <a:fld id="{C4C0AD40-FBAF-4E41-B56B-837D3631121A}" type="slidenum">
              <a:rPr lang="da-DK" smtClean="0"/>
              <a:t>‹#›</a:t>
            </a:fld>
            <a:endParaRPr lang="da-DK"/>
          </a:p>
        </p:txBody>
      </p:sp>
    </p:spTree>
    <p:extLst>
      <p:ext uri="{BB962C8B-B14F-4D97-AF65-F5344CB8AC3E}">
        <p14:creationId xmlns:p14="http://schemas.microsoft.com/office/powerpoint/2010/main" val="1879558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tags" Target="../tags/tag4.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34" Type="http://schemas.openxmlformats.org/officeDocument/2006/relationships/tags" Target="../tags/tag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tags" Target="../tags/tag3.xml"/><Relationship Id="rId33" Type="http://schemas.openxmlformats.org/officeDocument/2006/relationships/tags" Target="../tags/tag11.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ags" Target="../tags/tag7.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tags" Target="../tags/tag2.xml"/><Relationship Id="rId32" Type="http://schemas.openxmlformats.org/officeDocument/2006/relationships/tags" Target="../tags/tag1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ags" Target="../tags/tag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theme" Target="../theme/theme2.xml"/><Relationship Id="rId27" Type="http://schemas.openxmlformats.org/officeDocument/2006/relationships/tags" Target="../tags/tag5.xml"/><Relationship Id="rId30" Type="http://schemas.openxmlformats.org/officeDocument/2006/relationships/tags" Target="../tags/tag8.xml"/><Relationship Id="rId35" Type="http://schemas.openxmlformats.org/officeDocument/2006/relationships/image" Target="../media/image11.emf"/><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9.png"/><Relationship Id="rId4" Type="http://schemas.openxmlformats.org/officeDocument/2006/relationships/slideLayout" Target="../slideLayouts/slideLayout34.xml"/><Relationship Id="rId9" Type="http://schemas.openxmlformats.org/officeDocument/2006/relationships/image" Target="../media/image1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theme" Target="../theme/theme4.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image" Target="../media/image26.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tags" Target="../tags/tag16.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tags" Target="../tags/tag24.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tags" Target="../tags/tag15.xml"/><Relationship Id="rId33" Type="http://schemas.openxmlformats.org/officeDocument/2006/relationships/tags" Target="../tags/tag23.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tags" Target="../tags/tag19.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ags" Target="../tags/tag14.xml"/><Relationship Id="rId32" Type="http://schemas.openxmlformats.org/officeDocument/2006/relationships/tags" Target="../tags/tag22.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tags" Target="../tags/tag13.xml"/><Relationship Id="rId28" Type="http://schemas.openxmlformats.org/officeDocument/2006/relationships/tags" Target="../tags/tag18.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tags" Target="../tags/tag2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theme" Target="../theme/theme5.xml"/><Relationship Id="rId27" Type="http://schemas.openxmlformats.org/officeDocument/2006/relationships/tags" Target="../tags/tag17.xml"/><Relationship Id="rId30" Type="http://schemas.openxmlformats.org/officeDocument/2006/relationships/tags" Target="../tags/tag20.xml"/><Relationship Id="rId35" Type="http://schemas.openxmlformats.org/officeDocument/2006/relationships/image" Target="../media/image11.emf"/><Relationship Id="rId8"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10" Type="http://schemas.openxmlformats.org/officeDocument/2006/relationships/theme" Target="../theme/theme6.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3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Click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a:t>6</a:t>
            </a:r>
          </a:p>
          <a:p>
            <a:pPr lvl="6"/>
            <a:r>
              <a:rPr lang="da-DK" noProof="0"/>
              <a:t>7</a:t>
            </a:r>
          </a:p>
          <a:p>
            <a:pPr lvl="7"/>
            <a:r>
              <a:rPr lang="da-DK" noProof="0"/>
              <a:t>8</a:t>
            </a:r>
          </a:p>
          <a:p>
            <a:pPr lvl="8"/>
            <a:r>
              <a:rPr lang="da-DK" noProof="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B6072E60-7747-4DE1-BA7C-7DB988E35CEF}" type="datetime2">
              <a:rPr lang="da-DK" smtClean="0"/>
              <a:t>27. februar 2023</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a:t>
            </a:fld>
            <a:endParaRPr lang="da-DK"/>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Tree>
    <p:extLst>
      <p:ext uri="{BB962C8B-B14F-4D97-AF65-F5344CB8AC3E}">
        <p14:creationId xmlns:p14="http://schemas.microsoft.com/office/powerpoint/2010/main" val="40247122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69791" y="2176758"/>
            <a:ext cx="8322208" cy="4681242"/>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0985" y="6342076"/>
            <a:ext cx="2066166" cy="253105"/>
          </a:xfrm>
          <a:prstGeom prst="rect">
            <a:avLst/>
          </a:prstGeom>
        </p:spPr>
      </p:pic>
      <p:sp>
        <p:nvSpPr>
          <p:cNvPr id="16" name="Tekstfelt 15"/>
          <p:cNvSpPr txBox="1"/>
          <p:nvPr userDrawn="1"/>
        </p:nvSpPr>
        <p:spPr>
          <a:xfrm>
            <a:off x="10237872"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a:t>
            </a:fld>
            <a:r>
              <a:rPr lang="da-DK" sz="1200">
                <a:solidFill>
                  <a:prstClr val="white"/>
                </a:solidFill>
              </a:rPr>
              <a:t>  </a:t>
            </a:r>
          </a:p>
        </p:txBody>
      </p:sp>
    </p:spTree>
    <p:extLst>
      <p:ext uri="{BB962C8B-B14F-4D97-AF65-F5344CB8AC3E}">
        <p14:creationId xmlns:p14="http://schemas.microsoft.com/office/powerpoint/2010/main" val="1463335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C077CC4-60BC-F04E-BDAD-885123D80130}"/>
              </a:ext>
            </a:extLst>
          </p:cNvPr>
          <p:cNvSpPr>
            <a:spLocks noGrp="1"/>
          </p:cNvSpPr>
          <p:nvPr>
            <p:ph type="body" idx="1"/>
          </p:nvPr>
        </p:nvSpPr>
        <p:spPr>
          <a:xfrm>
            <a:off x="695324" y="1808163"/>
            <a:ext cx="10801349" cy="4357687"/>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a:extLst>
              <a:ext uri="{FF2B5EF4-FFF2-40B4-BE49-F238E27FC236}">
                <a16:creationId xmlns:a16="http://schemas.microsoft.com/office/drawing/2014/main" id="{AA1A2982-F123-FB4D-AF85-B6E609EFC824}"/>
              </a:ext>
            </a:extLst>
          </p:cNvPr>
          <p:cNvSpPr>
            <a:spLocks noGrp="1"/>
          </p:cNvSpPr>
          <p:nvPr>
            <p:ph type="ftr" sz="quarter" idx="3"/>
          </p:nvPr>
        </p:nvSpPr>
        <p:spPr>
          <a:xfrm>
            <a:off x="230505" y="6308725"/>
            <a:ext cx="4114800" cy="168276"/>
          </a:xfrm>
          <a:prstGeom prst="rect">
            <a:avLst/>
          </a:prstGeom>
        </p:spPr>
        <p:txBody>
          <a:bodyPr vert="horz" lIns="0" tIns="36000" rIns="36000" bIns="0" rtlCol="0" anchor="b" anchorCtr="0"/>
          <a:lstStyle>
            <a:lvl1pPr algn="l">
              <a:defRPr sz="900">
                <a:solidFill>
                  <a:schemeClr val="tx2"/>
                </a:solidFill>
              </a:defRPr>
            </a:lvl1pPr>
          </a:lstStyle>
          <a:p>
            <a:r>
              <a:rPr lang="da-DK"/>
              <a:t>Team Taxi - Vejtransportuddannelser</a:t>
            </a:r>
          </a:p>
        </p:txBody>
      </p:sp>
      <p:sp>
        <p:nvSpPr>
          <p:cNvPr id="6" name="Pladsholder til slidenummer 5">
            <a:extLst>
              <a:ext uri="{FF2B5EF4-FFF2-40B4-BE49-F238E27FC236}">
                <a16:creationId xmlns:a16="http://schemas.microsoft.com/office/drawing/2014/main" id="{BAC7078B-531F-B748-ABAD-66BCF7D19956}"/>
              </a:ext>
            </a:extLst>
          </p:cNvPr>
          <p:cNvSpPr>
            <a:spLocks noGrp="1"/>
          </p:cNvSpPr>
          <p:nvPr>
            <p:ph type="sldNum" sz="quarter" idx="4"/>
          </p:nvPr>
        </p:nvSpPr>
        <p:spPr>
          <a:xfrm>
            <a:off x="230505" y="6490336"/>
            <a:ext cx="1598295" cy="168277"/>
          </a:xfrm>
          <a:prstGeom prst="rect">
            <a:avLst/>
          </a:prstGeom>
        </p:spPr>
        <p:txBody>
          <a:bodyPr vert="horz" lIns="0" tIns="0" rIns="36000" bIns="36000" rtlCol="0" anchor="t" anchorCtr="0"/>
          <a:lstStyle>
            <a:lvl1pPr algn="l">
              <a:defRPr sz="700" b="1">
                <a:solidFill>
                  <a:schemeClr val="tx2"/>
                </a:solidFill>
              </a:defRPr>
            </a:lvl1pPr>
          </a:lstStyle>
          <a:p>
            <a:r>
              <a:rPr lang="da-DK"/>
              <a:t>Side </a:t>
            </a:r>
            <a:fld id="{58ACB27B-8CDD-D145-894C-191927230372}" type="slidenum">
              <a:rPr lang="da-DK" smtClean="0"/>
              <a:pPr/>
              <a:t>‹#›</a:t>
            </a:fld>
            <a:endParaRPr lang="da-DK"/>
          </a:p>
        </p:txBody>
      </p:sp>
      <p:pic>
        <p:nvPicPr>
          <p:cNvPr id="7" name="Billede 6" descr="Et billede, der indeholder sidder, skilt, mad, orange&#10;&#10;Automatisk genereret beskrivelse">
            <a:extLst>
              <a:ext uri="{FF2B5EF4-FFF2-40B4-BE49-F238E27FC236}">
                <a16:creationId xmlns:a16="http://schemas.microsoft.com/office/drawing/2014/main" id="{49CC4C10-CFF8-DE43-B6A5-1BA71EC1FAED}"/>
              </a:ext>
            </a:extLst>
          </p:cNvPr>
          <p:cNvPicPr>
            <a:picLocks noChangeAspect="1"/>
          </p:cNvPicPr>
          <p:nvPr userDrawn="1"/>
        </p:nvPicPr>
        <p:blipFill>
          <a:blip r:embed="rId27"/>
          <a:stretch>
            <a:fillRect/>
          </a:stretch>
        </p:blipFill>
        <p:spPr>
          <a:xfrm>
            <a:off x="9820656" y="6215586"/>
            <a:ext cx="1943608" cy="361201"/>
          </a:xfrm>
          <a:prstGeom prst="rect">
            <a:avLst/>
          </a:prstGeom>
        </p:spPr>
      </p:pic>
      <p:sp>
        <p:nvSpPr>
          <p:cNvPr id="9" name="Pladsholder til titel 8">
            <a:extLst>
              <a:ext uri="{FF2B5EF4-FFF2-40B4-BE49-F238E27FC236}">
                <a16:creationId xmlns:a16="http://schemas.microsoft.com/office/drawing/2014/main" id="{855870BB-73E2-654A-B606-2D6C8A6BAC1F}"/>
              </a:ext>
            </a:extLst>
          </p:cNvPr>
          <p:cNvSpPr>
            <a:spLocks noGrp="1"/>
          </p:cNvSpPr>
          <p:nvPr>
            <p:ph type="title"/>
          </p:nvPr>
        </p:nvSpPr>
        <p:spPr>
          <a:xfrm>
            <a:off x="695324" y="365125"/>
            <a:ext cx="10658476" cy="1325563"/>
          </a:xfrm>
          <a:prstGeom prst="rect">
            <a:avLst/>
          </a:prstGeom>
        </p:spPr>
        <p:txBody>
          <a:bodyPr vert="horz" lIns="91440" tIns="45720" rIns="91440" bIns="45720" rtlCol="0" anchor="b" anchorCtr="0">
            <a:normAutofit/>
          </a:bodyPr>
          <a:lstStyle/>
          <a:p>
            <a:r>
              <a:rPr lang="da-DK"/>
              <a:t>Klik for at redigere titeltypografien i masteren</a:t>
            </a:r>
          </a:p>
        </p:txBody>
      </p:sp>
    </p:spTree>
    <p:extLst>
      <p:ext uri="{BB962C8B-B14F-4D97-AF65-F5344CB8AC3E}">
        <p14:creationId xmlns:p14="http://schemas.microsoft.com/office/powerpoint/2010/main" val="20139789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 id="2147483781" r:id="rId25"/>
  </p:sldLayoutIdLst>
  <p:transition spd="slow">
    <p:push dir="r"/>
  </p:transition>
  <p:hf hdr="0" dt="0"/>
  <p:txStyles>
    <p:titleStyle>
      <a:lvl1pPr algn="l" defTabSz="914400" rtl="0" eaLnBrk="1" latinLnBrk="0" hangingPunct="1">
        <a:lnSpc>
          <a:spcPct val="90000"/>
        </a:lnSpc>
        <a:spcBef>
          <a:spcPct val="0"/>
        </a:spcBef>
        <a:buNone/>
        <a:defRPr sz="3200" b="1" kern="1200" cap="all" baseline="0">
          <a:solidFill>
            <a:schemeClr val="accent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71463" indent="-254000" algn="l" defTabSz="914400" rtl="0" eaLnBrk="1" latinLnBrk="0" hangingPunct="1">
        <a:lnSpc>
          <a:spcPct val="90000"/>
        </a:lnSpc>
        <a:spcBef>
          <a:spcPts val="500"/>
        </a:spcBef>
        <a:buFont typeface="Arial" panose="020B0604020202020204" pitchFamily="34" charset="0"/>
        <a:buChar char="•"/>
        <a:tabLst/>
        <a:defRPr sz="2000" kern="1200">
          <a:solidFill>
            <a:schemeClr val="tx2"/>
          </a:solidFill>
          <a:latin typeface="+mn-lt"/>
          <a:ea typeface="+mn-ea"/>
          <a:cs typeface="+mn-cs"/>
        </a:defRPr>
      </a:lvl2pPr>
      <a:lvl3pPr marL="48895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3pPr>
      <a:lvl4pPr marL="762000"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4pPr>
      <a:lvl5pPr marL="1023938" indent="-254000" algn="l" defTabSz="914400" rtl="0" eaLnBrk="1" latinLnBrk="0" hangingPunct="1">
        <a:lnSpc>
          <a:spcPct val="90000"/>
        </a:lnSpc>
        <a:spcBef>
          <a:spcPts val="500"/>
        </a:spcBef>
        <a:buFont typeface="Arial" panose="020B0604020202020204" pitchFamily="34" charset="0"/>
        <a:buChar char="•"/>
        <a:tabLst/>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Click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a:t>6</a:t>
            </a:r>
          </a:p>
          <a:p>
            <a:pPr lvl="6"/>
            <a:r>
              <a:rPr lang="da-DK" noProof="0"/>
              <a:t>7</a:t>
            </a:r>
          </a:p>
          <a:p>
            <a:pPr lvl="7"/>
            <a:r>
              <a:rPr lang="da-DK" noProof="0"/>
              <a:t>8</a:t>
            </a:r>
          </a:p>
          <a:p>
            <a:pPr lvl="8"/>
            <a:r>
              <a:rPr lang="da-DK" noProof="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792">
                <a:solidFill>
                  <a:schemeClr val="tx1"/>
                </a:solidFill>
              </a:defRPr>
            </a:lvl1pPr>
          </a:lstStyle>
          <a:p>
            <a:fld id="{B6072E60-7747-4DE1-BA7C-7DB988E35CEF}" type="datetime2">
              <a:rPr lang="da-DK" smtClean="0"/>
              <a:t>27. februar 2023</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792">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792">
                <a:solidFill>
                  <a:schemeClr val="tx1"/>
                </a:solidFill>
              </a:defRPr>
            </a:lvl1pPr>
          </a:lstStyle>
          <a:p>
            <a:pPr algn="l"/>
            <a:fld id="{24C8C45C-947F-4981-8B3F-4F32E973C901}" type="slidenum">
              <a:rPr lang="da-DK" smtClean="0"/>
              <a:pPr algn="l"/>
              <a:t>‹#›</a:t>
            </a:fld>
            <a:endParaRPr lang="da-DK"/>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9" y="543050"/>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8"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8"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984" noProof="0" err="1"/>
          </a:p>
        </p:txBody>
      </p:sp>
    </p:spTree>
    <p:extLst>
      <p:ext uri="{BB962C8B-B14F-4D97-AF65-F5344CB8AC3E}">
        <p14:creationId xmlns:p14="http://schemas.microsoft.com/office/powerpoint/2010/main" val="40987295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Lst>
  <p:hf hdr="0" ftr="0"/>
  <p:txStyles>
    <p:titleStyle>
      <a:lvl1pPr algn="l" defTabSz="907110" rtl="0" eaLnBrk="1" latinLnBrk="0" hangingPunct="1">
        <a:lnSpc>
          <a:spcPct val="83000"/>
        </a:lnSpc>
        <a:spcBef>
          <a:spcPct val="0"/>
        </a:spcBef>
        <a:buNone/>
        <a:defRPr sz="3568" kern="1200">
          <a:solidFill>
            <a:schemeClr val="tx1"/>
          </a:solidFill>
          <a:latin typeface="+mj-lt"/>
          <a:ea typeface="+mj-ea"/>
          <a:cs typeface="+mj-cs"/>
        </a:defRPr>
      </a:lvl1pPr>
    </p:titleStyle>
    <p:bodyStyle>
      <a:lvl1pPr marL="178565" indent="-178565" algn="l" defTabSz="907110" rtl="0" eaLnBrk="1" latinLnBrk="0" hangingPunct="1">
        <a:lnSpc>
          <a:spcPct val="100000"/>
        </a:lnSpc>
        <a:spcBef>
          <a:spcPts val="1192"/>
        </a:spcBef>
        <a:buClr>
          <a:schemeClr val="accent1"/>
        </a:buClr>
        <a:buFont typeface="Arial" panose="020B0604020202020204" pitchFamily="34" charset="0"/>
        <a:buChar char="•"/>
        <a:defRPr sz="1984" kern="1200">
          <a:solidFill>
            <a:schemeClr val="tx1"/>
          </a:solidFill>
          <a:latin typeface="+mn-lt"/>
          <a:ea typeface="+mn-ea"/>
          <a:cs typeface="+mn-cs"/>
        </a:defRPr>
      </a:lvl1pPr>
      <a:lvl2pPr marL="357130" indent="-178565" algn="l" defTabSz="907110" rtl="0" eaLnBrk="1" latinLnBrk="0" hangingPunct="1">
        <a:lnSpc>
          <a:spcPct val="100000"/>
        </a:lnSpc>
        <a:spcBef>
          <a:spcPts val="592"/>
        </a:spcBef>
        <a:buClr>
          <a:schemeClr val="accent1"/>
        </a:buClr>
        <a:buFont typeface="Arial" panose="020B0604020202020204" pitchFamily="34" charset="0"/>
        <a:buChar char="•"/>
        <a:defRPr sz="1784" kern="1200">
          <a:solidFill>
            <a:schemeClr val="tx1"/>
          </a:solidFill>
          <a:latin typeface="+mn-lt"/>
          <a:ea typeface="+mn-ea"/>
          <a:cs typeface="+mn-cs"/>
        </a:defRPr>
      </a:lvl2pPr>
      <a:lvl3pPr marL="535696" indent="-178565" algn="l" defTabSz="907110" rtl="0" eaLnBrk="1" latinLnBrk="0" hangingPunct="1">
        <a:lnSpc>
          <a:spcPct val="100000"/>
        </a:lnSpc>
        <a:spcBef>
          <a:spcPts val="592"/>
        </a:spcBef>
        <a:buClr>
          <a:schemeClr val="accent1"/>
        </a:buClr>
        <a:buFont typeface="Arial" panose="020B0604020202020204" pitchFamily="34" charset="0"/>
        <a:buChar char="•"/>
        <a:defRPr sz="1584" kern="1200">
          <a:solidFill>
            <a:schemeClr val="tx1"/>
          </a:solidFill>
          <a:latin typeface="+mn-lt"/>
          <a:ea typeface="+mn-ea"/>
          <a:cs typeface="+mn-cs"/>
        </a:defRPr>
      </a:lvl3pPr>
      <a:lvl4pPr marL="0" indent="0" algn="l" defTabSz="907110" rtl="0" eaLnBrk="1" latinLnBrk="0" hangingPunct="1">
        <a:lnSpc>
          <a:spcPct val="100000"/>
        </a:lnSpc>
        <a:spcBef>
          <a:spcPts val="592"/>
        </a:spcBef>
        <a:buFont typeface="Arial" panose="020B0604020202020204" pitchFamily="34" charset="0"/>
        <a:buChar char="​"/>
        <a:defRPr sz="1984" b="1" kern="1200">
          <a:solidFill>
            <a:schemeClr val="tx1"/>
          </a:solidFill>
          <a:latin typeface="+mn-lt"/>
          <a:ea typeface="+mn-ea"/>
          <a:cs typeface="+mn-cs"/>
        </a:defRPr>
      </a:lvl4pPr>
      <a:lvl5pPr marL="0" indent="0" algn="l" defTabSz="907110" rtl="0" eaLnBrk="1" latinLnBrk="0" hangingPunct="1">
        <a:lnSpc>
          <a:spcPct val="100000"/>
        </a:lnSpc>
        <a:spcBef>
          <a:spcPts val="592"/>
        </a:spcBef>
        <a:buFont typeface="Arial" panose="020B0604020202020204" pitchFamily="34" charset="0"/>
        <a:buChar char="​"/>
        <a:defRPr sz="1984" kern="1200">
          <a:solidFill>
            <a:schemeClr val="tx1"/>
          </a:solidFill>
          <a:latin typeface="+mn-lt"/>
          <a:ea typeface="+mn-ea"/>
          <a:cs typeface="+mn-cs"/>
        </a:defRPr>
      </a:lvl5pPr>
      <a:lvl6pPr marL="178565" indent="-178565" algn="l" defTabSz="907110" rtl="0" eaLnBrk="1" latinLnBrk="0" hangingPunct="1">
        <a:lnSpc>
          <a:spcPct val="100000"/>
        </a:lnSpc>
        <a:spcBef>
          <a:spcPts val="592"/>
        </a:spcBef>
        <a:buFont typeface="+mj-lt"/>
        <a:buAutoNum type="arabicParenR"/>
        <a:defRPr sz="992" kern="1200">
          <a:solidFill>
            <a:schemeClr val="tx1"/>
          </a:solidFill>
          <a:latin typeface="+mn-lt"/>
          <a:ea typeface="+mn-ea"/>
          <a:cs typeface="+mn-cs"/>
        </a:defRPr>
      </a:lvl6pPr>
      <a:lvl7pPr marL="226778" indent="-226778" algn="l" defTabSz="907110" rtl="0" eaLnBrk="1" latinLnBrk="0" hangingPunct="1">
        <a:lnSpc>
          <a:spcPct val="100000"/>
        </a:lnSpc>
        <a:spcBef>
          <a:spcPts val="592"/>
        </a:spcBef>
        <a:buFont typeface="+mj-lt"/>
        <a:buAutoNum type="alphaLcParenR"/>
        <a:defRPr sz="992" kern="1200" baseline="0">
          <a:solidFill>
            <a:schemeClr val="tx1"/>
          </a:solidFill>
          <a:latin typeface="+mn-lt"/>
          <a:ea typeface="+mn-ea"/>
          <a:cs typeface="+mn-cs"/>
        </a:defRPr>
      </a:lvl7pPr>
      <a:lvl8pPr marL="178565" indent="-178565" algn="l" defTabSz="907110" rtl="0" eaLnBrk="1" latinLnBrk="0" hangingPunct="1">
        <a:lnSpc>
          <a:spcPct val="100000"/>
        </a:lnSpc>
        <a:spcBef>
          <a:spcPts val="592"/>
        </a:spcBef>
        <a:buFont typeface="Arial" panose="020B0604020202020204" pitchFamily="34" charset="0"/>
        <a:buChar char="•"/>
        <a:defRPr sz="992" kern="1200">
          <a:solidFill>
            <a:schemeClr val="tx1"/>
          </a:solidFill>
          <a:latin typeface="+mn-lt"/>
          <a:ea typeface="+mn-ea"/>
          <a:cs typeface="+mn-cs"/>
        </a:defRPr>
      </a:lvl8pPr>
      <a:lvl9pPr marL="0" indent="0" algn="l" defTabSz="907110" rtl="0" eaLnBrk="1" latinLnBrk="0" hangingPunct="1">
        <a:lnSpc>
          <a:spcPct val="100000"/>
        </a:lnSpc>
        <a:spcBef>
          <a:spcPts val="592"/>
        </a:spcBef>
        <a:buFont typeface="Arial" panose="020B0604020202020204" pitchFamily="34" charset="0"/>
        <a:buNone/>
        <a:defRPr sz="7144" kern="1200" baseline="0">
          <a:solidFill>
            <a:schemeClr val="tx1"/>
          </a:solidFill>
          <a:latin typeface="+mj-lt"/>
          <a:ea typeface="+mn-ea"/>
          <a:cs typeface="+mn-cs"/>
        </a:defRPr>
      </a:lvl9pPr>
    </p:bodyStyle>
    <p:otherStyle>
      <a:defPPr>
        <a:defRPr lang="en-US"/>
      </a:defPPr>
      <a:lvl1pPr marL="0" algn="l" defTabSz="907110" rtl="0" eaLnBrk="1" latinLnBrk="0" hangingPunct="1">
        <a:defRPr sz="1784" kern="1200">
          <a:solidFill>
            <a:schemeClr val="tx1"/>
          </a:solidFill>
          <a:latin typeface="+mn-lt"/>
          <a:ea typeface="+mn-ea"/>
          <a:cs typeface="+mn-cs"/>
        </a:defRPr>
      </a:lvl1pPr>
      <a:lvl2pPr marL="453556" algn="l" defTabSz="907110" rtl="0" eaLnBrk="1" latinLnBrk="0" hangingPunct="1">
        <a:defRPr sz="1784" kern="1200">
          <a:solidFill>
            <a:schemeClr val="tx1"/>
          </a:solidFill>
          <a:latin typeface="+mn-lt"/>
          <a:ea typeface="+mn-ea"/>
          <a:cs typeface="+mn-cs"/>
        </a:defRPr>
      </a:lvl2pPr>
      <a:lvl3pPr marL="907110" algn="l" defTabSz="907110" rtl="0" eaLnBrk="1" latinLnBrk="0" hangingPunct="1">
        <a:defRPr sz="1784" kern="1200">
          <a:solidFill>
            <a:schemeClr val="tx1"/>
          </a:solidFill>
          <a:latin typeface="+mn-lt"/>
          <a:ea typeface="+mn-ea"/>
          <a:cs typeface="+mn-cs"/>
        </a:defRPr>
      </a:lvl3pPr>
      <a:lvl4pPr marL="1360666" algn="l" defTabSz="907110" rtl="0" eaLnBrk="1" latinLnBrk="0" hangingPunct="1">
        <a:defRPr sz="1784" kern="1200">
          <a:solidFill>
            <a:schemeClr val="tx1"/>
          </a:solidFill>
          <a:latin typeface="+mn-lt"/>
          <a:ea typeface="+mn-ea"/>
          <a:cs typeface="+mn-cs"/>
        </a:defRPr>
      </a:lvl4pPr>
      <a:lvl5pPr marL="1814221" algn="l" defTabSz="907110" rtl="0" eaLnBrk="1" latinLnBrk="0" hangingPunct="1">
        <a:defRPr sz="1784" kern="1200">
          <a:solidFill>
            <a:schemeClr val="tx1"/>
          </a:solidFill>
          <a:latin typeface="+mn-lt"/>
          <a:ea typeface="+mn-ea"/>
          <a:cs typeface="+mn-cs"/>
        </a:defRPr>
      </a:lvl5pPr>
      <a:lvl6pPr marL="2267776" algn="l" defTabSz="907110" rtl="0" eaLnBrk="1" latinLnBrk="0" hangingPunct="1">
        <a:defRPr sz="1784" kern="1200">
          <a:solidFill>
            <a:schemeClr val="tx1"/>
          </a:solidFill>
          <a:latin typeface="+mn-lt"/>
          <a:ea typeface="+mn-ea"/>
          <a:cs typeface="+mn-cs"/>
        </a:defRPr>
      </a:lvl6pPr>
      <a:lvl7pPr marL="2721331" algn="l" defTabSz="907110" rtl="0" eaLnBrk="1" latinLnBrk="0" hangingPunct="1">
        <a:defRPr sz="1784" kern="1200">
          <a:solidFill>
            <a:schemeClr val="tx1"/>
          </a:solidFill>
          <a:latin typeface="+mn-lt"/>
          <a:ea typeface="+mn-ea"/>
          <a:cs typeface="+mn-cs"/>
        </a:defRPr>
      </a:lvl7pPr>
      <a:lvl8pPr marL="3174887" algn="l" defTabSz="907110" rtl="0" eaLnBrk="1" latinLnBrk="0" hangingPunct="1">
        <a:defRPr sz="1784" kern="1200">
          <a:solidFill>
            <a:schemeClr val="tx1"/>
          </a:solidFill>
          <a:latin typeface="+mn-lt"/>
          <a:ea typeface="+mn-ea"/>
          <a:cs typeface="+mn-cs"/>
        </a:defRPr>
      </a:lvl8pPr>
      <a:lvl9pPr marL="3628441" algn="l" defTabSz="907110" rtl="0" eaLnBrk="1" latinLnBrk="0" hangingPunct="1">
        <a:defRPr sz="17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E2250EB-20DF-C358-1E8E-063BDACEBD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AC8D1E1-8A5E-3BC0-730D-2281A260A6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p:txBody>
      </p:sp>
      <p:sp>
        <p:nvSpPr>
          <p:cNvPr id="6" name="Pladsholder til slidenummer 5">
            <a:extLst>
              <a:ext uri="{FF2B5EF4-FFF2-40B4-BE49-F238E27FC236}">
                <a16:creationId xmlns:a16="http://schemas.microsoft.com/office/drawing/2014/main" id="{6CA4B649-BDF9-A7D2-5DF3-DB8DB08684A5}"/>
              </a:ext>
            </a:extLst>
          </p:cNvPr>
          <p:cNvSpPr>
            <a:spLocks noGrp="1"/>
          </p:cNvSpPr>
          <p:nvPr>
            <p:ph type="sldNum" sz="quarter" idx="4"/>
          </p:nvPr>
        </p:nvSpPr>
        <p:spPr>
          <a:xfrm>
            <a:off x="11495313" y="6466262"/>
            <a:ext cx="562429" cy="365125"/>
          </a:xfrm>
          <a:prstGeom prst="rect">
            <a:avLst/>
          </a:prstGeom>
        </p:spPr>
        <p:txBody>
          <a:bodyPr vert="horz" lIns="91440" tIns="45720" rIns="91440" bIns="45720" rtlCol="0" anchor="ctr"/>
          <a:lstStyle>
            <a:lvl1pPr algn="r">
              <a:defRPr sz="1000">
                <a:solidFill>
                  <a:schemeClr val="bg1">
                    <a:lumMod val="50000"/>
                  </a:schemeClr>
                </a:solidFill>
              </a:defRPr>
            </a:lvl1pPr>
          </a:lstStyle>
          <a:p>
            <a:fld id="{D66354EC-997D-4047-B6E8-465E543E3736}" type="slidenum">
              <a:rPr lang="da-DK" smtClean="0"/>
              <a:pPr/>
              <a:t>‹#›</a:t>
            </a:fld>
            <a:endParaRPr lang="da-DK"/>
          </a:p>
        </p:txBody>
      </p:sp>
    </p:spTree>
    <p:extLst>
      <p:ext uri="{BB962C8B-B14F-4D97-AF65-F5344CB8AC3E}">
        <p14:creationId xmlns:p14="http://schemas.microsoft.com/office/powerpoint/2010/main" val="271641286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Lst>
  <p:hf hdr="0" ftr="0" dt="0"/>
  <p:txStyles>
    <p:titleStyle>
      <a:lvl1pPr algn="l" defTabSz="914400" rtl="0" eaLnBrk="1" latinLnBrk="0" hangingPunct="1">
        <a:lnSpc>
          <a:spcPct val="90000"/>
        </a:lnSpc>
        <a:spcBef>
          <a:spcPct val="0"/>
        </a:spcBef>
        <a:buNone/>
        <a:defRPr sz="40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5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932BA6AA-35CE-4ABD-B843-08FCFEAD0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E950103-B60F-44B1-A04A-6AD6426B2C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EA2B4A6-4C5A-4ED2-A8AB-33770CC06E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809D8-CD2D-4606-97A4-44A5BAA62CF7}" type="datetimeFigureOut">
              <a:rPr lang="da-DK" smtClean="0"/>
              <a:t>27-02-2023</a:t>
            </a:fld>
            <a:endParaRPr lang="da-DK"/>
          </a:p>
        </p:txBody>
      </p:sp>
      <p:sp>
        <p:nvSpPr>
          <p:cNvPr id="5" name="Pladsholder til sidefod 4">
            <a:extLst>
              <a:ext uri="{FF2B5EF4-FFF2-40B4-BE49-F238E27FC236}">
                <a16:creationId xmlns:a16="http://schemas.microsoft.com/office/drawing/2014/main" id="{2316750E-2F8A-4457-A82C-24DC5F2F7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pic>
        <p:nvPicPr>
          <p:cNvPr id="10" name="Billede 9">
            <a:extLst>
              <a:ext uri="{FF2B5EF4-FFF2-40B4-BE49-F238E27FC236}">
                <a16:creationId xmlns:a16="http://schemas.microsoft.com/office/drawing/2014/main" id="{730F6826-69FB-4F19-8CF8-AD292C26E83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62950" y="6550024"/>
            <a:ext cx="1831731" cy="238125"/>
          </a:xfrm>
          <a:prstGeom prst="rect">
            <a:avLst/>
          </a:prstGeom>
        </p:spPr>
      </p:pic>
    </p:spTree>
    <p:extLst>
      <p:ext uri="{BB962C8B-B14F-4D97-AF65-F5344CB8AC3E}">
        <p14:creationId xmlns:p14="http://schemas.microsoft.com/office/powerpoint/2010/main" val="342722680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35.emf"/></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3.xml"/></Relationships>
</file>

<file path=ppt/slides/_rels/slide10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93.xml"/></Relationships>
</file>

<file path=ppt/slides/_rels/slide10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93.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93.xml"/></Relationships>
</file>

<file path=ppt/slides/_rels/slide106.xml.rels><?xml version="1.0" encoding="UTF-8" standalone="yes"?>
<Relationships xmlns="http://schemas.openxmlformats.org/package/2006/relationships"><Relationship Id="rId3" Type="http://schemas.openxmlformats.org/officeDocument/2006/relationships/hyperlink" Target="https://pixabay.com/en/question-question-mark-request-1618910/" TargetMode="External"/><Relationship Id="rId2" Type="http://schemas.openxmlformats.org/officeDocument/2006/relationships/image" Target="../media/image79.png"/><Relationship Id="rId1" Type="http://schemas.openxmlformats.org/officeDocument/2006/relationships/slideLayout" Target="../slideLayouts/slideLayout9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7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9.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pixabay.com/en/silhouette-business-man-browsing-326895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hyperlink" Target="https://transportuddannelser.dk/"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tur.dk/media/821451/analyse-af-komptencekrav-til-turistbuschauffoerer.pdf"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hyperlink" Target="mailto:mh@tur.dk" TargetMode="Externa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da/sp%C3%B8rgsm%C3%A5lstegn-hvorfor-sp%C3%B8rgsm%C3%A5l-1829459/" TargetMode="External"/><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6.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6.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6.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86.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6.xml"/><Relationship Id="rId5" Type="http://schemas.openxmlformats.org/officeDocument/2006/relationships/image" Target="../media/image54.jpeg"/><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www.linkedin.com/company/tur-forlag/posts/?feedView=all&amp;viewAsMember=true" TargetMode="External"/><Relationship Id="rId1" Type="http://schemas.openxmlformats.org/officeDocument/2006/relationships/slideLayout" Target="../slideLayouts/slideLayout88.xml"/><Relationship Id="rId5" Type="http://schemas.openxmlformats.org/officeDocument/2006/relationships/image" Target="../media/image62.png"/><Relationship Id="rId4" Type="http://schemas.openxmlformats.org/officeDocument/2006/relationships/hyperlink" Target="https://shop.turteori.dk/"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hyperlink" Target="https://www.tur.dk/erhvervsuddannelser-(eud)/transportbranchens-mentoruddannelse/" TargetMode="External"/><Relationship Id="rId2" Type="http://schemas.openxmlformats.org/officeDocument/2006/relationships/image" Target="../media/image63.png"/><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hyperlink" Target="https://www.tur.dk/media/821430/transportbranchens-mentoruddannelse-a5-brochure.pdf"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tags" Target="../tags/tag2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3.xml"/><Relationship Id="rId1" Type="http://schemas.openxmlformats.org/officeDocument/2006/relationships/tags" Target="../tags/tag26.xml"/><Relationship Id="rId4" Type="http://schemas.openxmlformats.org/officeDocument/2006/relationships/image" Target="../media/image3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hyperlink" Target="https://virk.dk/myndigheder/stat/AUB/selvbetjening/Ansoegning_om_tilskud_til_faglige_udvalg_og_lokale_uddannelsesudvalg/"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hyperlink" Target="https://en.wikipedia.org/wiki/Q20_and_Q44_buses" TargetMode="External"/><Relationship Id="rId3" Type="http://schemas.openxmlformats.org/officeDocument/2006/relationships/hyperlink" Target="https://da.wikipedia.org/wiki/Elefantv%C3%A6ddel%C3%B8b" TargetMode="External"/><Relationship Id="rId7" Type="http://schemas.openxmlformats.org/officeDocument/2006/relationships/hyperlink" Target="https://da.wikipedia.org/wiki/A.P._M%C3%B8ller_-_M%C3%A6rsk" TargetMode="External"/><Relationship Id="rId12"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93.xml"/><Relationship Id="rId6" Type="http://schemas.openxmlformats.org/officeDocument/2006/relationships/image" Target="../media/image67.jpeg"/><Relationship Id="rId11" Type="http://schemas.openxmlformats.org/officeDocument/2006/relationships/hyperlink" Target="https://da.wikipedia.org/wiki/Logistik" TargetMode="External"/><Relationship Id="rId5" Type="http://schemas.openxmlformats.org/officeDocument/2006/relationships/hyperlink" Target="https://pxhere.com/da/photo/866779" TargetMode="External"/><Relationship Id="rId10" Type="http://schemas.openxmlformats.org/officeDocument/2006/relationships/image" Target="../media/image69.jpeg"/><Relationship Id="rId4" Type="http://schemas.openxmlformats.org/officeDocument/2006/relationships/image" Target="../media/image66.jpeg"/><Relationship Id="rId9" Type="http://schemas.openxmlformats.org/officeDocument/2006/relationships/hyperlink" Target="https://no.wikipedia.org/wiki/Di._6"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3.xml"/></Relationships>
</file>

<file path=ppt/slides/_rels/slide98.xml.rels><?xml version="1.0" encoding="UTF-8" standalone="yes"?>
<Relationships xmlns="http://schemas.openxmlformats.org/package/2006/relationships"><Relationship Id="rId3" Type="http://schemas.openxmlformats.org/officeDocument/2006/relationships/hyperlink" Target="https://da.wikipedia.org/wiki/Lastbil_Magasinet" TargetMode="External"/><Relationship Id="rId2" Type="http://schemas.openxmlformats.org/officeDocument/2006/relationships/image" Target="../media/image73.jpeg"/><Relationship Id="rId1" Type="http://schemas.openxmlformats.org/officeDocument/2006/relationships/slideLayout" Target="../slideLayouts/slideLayout9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1401363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939" y="851132"/>
            <a:ext cx="9252520" cy="2234454"/>
          </a:xfrm>
          <a:prstGeom prst="rect">
            <a:avLst/>
          </a:prstGeom>
        </p:spPr>
      </p:pic>
      <p:sp>
        <p:nvSpPr>
          <p:cNvPr id="4" name="Rektangel 3"/>
          <p:cNvSpPr/>
          <p:nvPr/>
        </p:nvSpPr>
        <p:spPr>
          <a:xfrm>
            <a:off x="2372565" y="3097435"/>
            <a:ext cx="6876256" cy="2016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sp>
        <p:nvSpPr>
          <p:cNvPr id="5" name="Pladsholder til indhold 4"/>
          <p:cNvSpPr>
            <a:spLocks noGrp="1"/>
          </p:cNvSpPr>
          <p:nvPr>
            <p:ph idx="1"/>
          </p:nvPr>
        </p:nvSpPr>
        <p:spPr>
          <a:xfrm>
            <a:off x="2851889" y="3183205"/>
            <a:ext cx="6552728" cy="3860908"/>
          </a:xfrm>
        </p:spPr>
        <p:txBody>
          <a:bodyPr>
            <a:normAutofit/>
          </a:bodyPr>
          <a:lstStyle/>
          <a:p>
            <a:pPr algn="ctr">
              <a:buNone/>
            </a:pPr>
            <a:r>
              <a:rPr lang="da-DK" sz="5400" b="1">
                <a:latin typeface="Arial Black" pitchFamily="34" charset="0"/>
                <a:cs typeface="Arial" pitchFamily="34" charset="0"/>
              </a:rPr>
              <a:t>AMU/EUD</a:t>
            </a:r>
          </a:p>
          <a:p>
            <a:pPr algn="ctr">
              <a:buNone/>
            </a:pPr>
            <a:r>
              <a:rPr lang="da-DK" sz="5400" b="1">
                <a:latin typeface="Arial Black" pitchFamily="34" charset="0"/>
                <a:cs typeface="Arial" pitchFamily="34" charset="0"/>
              </a:rPr>
              <a:t>DIALOGMØDE</a:t>
            </a:r>
          </a:p>
          <a:p>
            <a:pPr marL="0" indent="0">
              <a:buNone/>
            </a:pPr>
            <a:endParaRPr lang="da-DK" sz="5800" b="1">
              <a:latin typeface="Calibri"/>
              <a:ea typeface="Calibri"/>
              <a:cs typeface="Calibri"/>
            </a:endParaRPr>
          </a:p>
        </p:txBody>
      </p:sp>
      <p:sp>
        <p:nvSpPr>
          <p:cNvPr id="6" name="Rectangle 1"/>
          <p:cNvSpPr>
            <a:spLocks noChangeArrowheads="1"/>
          </p:cNvSpPr>
          <p:nvPr/>
        </p:nvSpPr>
        <p:spPr bwMode="auto">
          <a:xfrm>
            <a:off x="4660029" y="5259397"/>
            <a:ext cx="3052822"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da-DK" sz="3200" b="1"/>
              <a:t>23. Februar 2023</a:t>
            </a:r>
          </a:p>
          <a:p>
            <a:pPr algn="ctr"/>
            <a:r>
              <a:rPr lang="da-DK" sz="3200" b="1"/>
              <a:t>AMU Fyn</a:t>
            </a:r>
            <a:endParaRPr lang="nn-NO" sz="3200" b="1"/>
          </a:p>
        </p:txBody>
      </p:sp>
    </p:spTree>
    <p:extLst>
      <p:ext uri="{BB962C8B-B14F-4D97-AF65-F5344CB8AC3E}">
        <p14:creationId xmlns:p14="http://schemas.microsoft.com/office/powerpoint/2010/main" val="173775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Udbudsrunde</a:t>
            </a:r>
          </a:p>
        </p:txBody>
      </p:sp>
      <p:sp>
        <p:nvSpPr>
          <p:cNvPr id="4" name="Pladsholder til indhold 3"/>
          <p:cNvSpPr>
            <a:spLocks noGrp="1"/>
          </p:cNvSpPr>
          <p:nvPr>
            <p:ph sz="half" idx="2"/>
          </p:nvPr>
        </p:nvSpPr>
        <p:spPr>
          <a:xfrm>
            <a:off x="817200" y="1713747"/>
            <a:ext cx="9565396" cy="4518000"/>
          </a:xfrm>
        </p:spPr>
        <p:txBody>
          <a:bodyPr/>
          <a:lstStyle/>
          <a:p>
            <a:r>
              <a:rPr lang="da-DK" sz="1800"/>
              <a:t>Aftale om 1-årig forlængelse til 2023 af trepartsaftale om styrket og mere fleksibelt voksen, efter- og videreuddannelse.</a:t>
            </a:r>
          </a:p>
          <a:p>
            <a:r>
              <a:rPr lang="da-DK" sz="1800"/>
              <a:t>Regeringen og arbejdsmarkedets er parter enige om, at regeringen udarbejder forslag til en ny model for udbudsrunder på AMU-området, som vil kunne indgå i trepartsforhandlingerne i 2023. </a:t>
            </a:r>
          </a:p>
          <a:p>
            <a:r>
              <a:rPr lang="da-DK" sz="1800"/>
              <a:t>Løbende udbud fortsætter.</a:t>
            </a:r>
          </a:p>
          <a:p>
            <a:r>
              <a:rPr lang="da-DK" sz="1800"/>
              <a:t>Drøftelser om kadence for kommende</a:t>
            </a:r>
            <a:br>
              <a:rPr lang="da-DK" sz="1800"/>
            </a:br>
            <a:r>
              <a:rPr lang="da-DK" sz="1800"/>
              <a:t>udbudsrunder.</a:t>
            </a:r>
          </a:p>
          <a:p>
            <a:endParaRPr lang="da-DK" sz="2400"/>
          </a:p>
          <a:p>
            <a:endParaRPr lang="da-DK" sz="2400"/>
          </a:p>
        </p:txBody>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51F5DCE-0413-490C-B6BA-2924273B1BC2}" type="datetime2">
              <a:rPr kumimoji="0" lang="da-DK" sz="792" b="0" i="0" u="none" strike="noStrike" kern="1200" cap="none" spc="0" normalizeH="0" baseline="0" noProof="0" smtClean="0">
                <a:ln>
                  <a:noFill/>
                </a:ln>
                <a:solidFill>
                  <a:srgbClr val="161616"/>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februar 2023</a:t>
            </a:fld>
            <a:endParaRPr kumimoji="0" lang="da-DK" sz="792" b="0" i="0" u="none" strike="noStrike" kern="1200" cap="none" spc="0" normalizeH="0" baseline="0" noProof="0">
              <a:ln>
                <a:noFill/>
              </a:ln>
              <a:solidFill>
                <a:srgbClr val="161616"/>
              </a:solidFill>
              <a:effectLst/>
              <a:uLnTx/>
              <a:uFillTx/>
              <a:latin typeface="Verdana"/>
              <a:ea typeface="+mn-ea"/>
              <a:cs typeface="+mn-cs"/>
            </a:endParaRPr>
          </a:p>
        </p:txBody>
      </p:sp>
      <p:sp>
        <p:nvSpPr>
          <p:cNvPr id="6" name="Pladsholder til slide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792" b="0" i="0" u="none" strike="noStrike" kern="1200" cap="none" spc="0" normalizeH="0" baseline="0" noProof="0" smtClean="0">
                <a:ln>
                  <a:noFill/>
                </a:ln>
                <a:solidFill>
                  <a:srgbClr val="161616"/>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da-DK" sz="792" b="0" i="0" u="none" strike="noStrike" kern="1200" cap="none" spc="0" normalizeH="0" baseline="0" noProof="0">
              <a:ln>
                <a:noFill/>
              </a:ln>
              <a:solidFill>
                <a:srgbClr val="161616"/>
              </a:solidFill>
              <a:effectLst/>
              <a:uLnTx/>
              <a:uFillTx/>
              <a:latin typeface="Verdana"/>
              <a:ea typeface="+mn-ea"/>
              <a:cs typeface="+mn-cs"/>
            </a:endParaRPr>
          </a:p>
        </p:txBody>
      </p:sp>
      <p:pic>
        <p:nvPicPr>
          <p:cNvPr id="9" name="Picture 2">
            <a:extLst>
              <a:ext uri="{FF2B5EF4-FFF2-40B4-BE49-F238E27FC236}">
                <a16:creationId xmlns:a16="http://schemas.microsoft.com/office/drawing/2014/main" id="{2A5B4D80-08DA-4304-BF07-E6A5E57388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865" y="3600421"/>
            <a:ext cx="2189864" cy="2191555"/>
          </a:xfrm>
          <a:prstGeom prst="rect">
            <a:avLst/>
          </a:prstGeom>
        </p:spPr>
      </p:pic>
      <p:pic>
        <p:nvPicPr>
          <p:cNvPr id="10" name="Picture 2">
            <a:extLst>
              <a:ext uri="{FF2B5EF4-FFF2-40B4-BE49-F238E27FC236}">
                <a16:creationId xmlns:a16="http://schemas.microsoft.com/office/drawing/2014/main" id="{16E6D7AA-4E3D-4098-8C70-A1EE4CA55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294" y="3678889"/>
            <a:ext cx="2104753" cy="2113087"/>
          </a:xfrm>
          <a:prstGeom prst="rect">
            <a:avLst/>
          </a:prstGeom>
        </p:spPr>
      </p:pic>
    </p:spTree>
    <p:extLst>
      <p:ext uri="{BB962C8B-B14F-4D97-AF65-F5344CB8AC3E}">
        <p14:creationId xmlns:p14="http://schemas.microsoft.com/office/powerpoint/2010/main" val="1409786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2D6B1320-27E0-2BE9-51CF-C591D6994385}"/>
              </a:ext>
            </a:extLst>
          </p:cNvPr>
          <p:cNvSpPr txBox="1"/>
          <p:nvPr/>
        </p:nvSpPr>
        <p:spPr>
          <a:xfrm>
            <a:off x="1582993" y="1554727"/>
            <a:ext cx="11710219"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Torsdag den. 30. marts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08:00 - 08:15 Aflevering af værelser (Tjek ud)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08:15 – 08:45 TUR </a:t>
            </a:r>
            <a:r>
              <a:rPr kumimoji="0" lang="da-DK" sz="1800" b="0" i="0" u="none" strike="noStrike" kern="1200" cap="none" spc="0" normalizeH="0" baseline="0" noProof="0" err="1">
                <a:ln>
                  <a:noFill/>
                </a:ln>
                <a:solidFill>
                  <a:prstClr val="black"/>
                </a:solidFill>
                <a:effectLst/>
                <a:uLnTx/>
                <a:uFillTx/>
                <a:latin typeface="Calibri" panose="020F0502020204030204"/>
                <a:ea typeface="+mn-ea"/>
                <a:cs typeface="+mn-cs"/>
              </a:rPr>
              <a:t>Webscraping</a:t>
            </a: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 (Alexandre institut)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08:45 – 09:15 Partnerskabsaftaler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09:15 – 09:30 Pause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09:30 – 10:30 Nyt fra brancheudvalgene og fagkonsulenterne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10:30 – 11:45 Dialog /debat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11:45 - 12:00 Afslutning af konference.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12:00 – 13:00 Frokost</a:t>
            </a:r>
          </a:p>
        </p:txBody>
      </p:sp>
      <p:pic>
        <p:nvPicPr>
          <p:cNvPr id="2" name="Billede 1">
            <a:extLst>
              <a:ext uri="{FF2B5EF4-FFF2-40B4-BE49-F238E27FC236}">
                <a16:creationId xmlns:a16="http://schemas.microsoft.com/office/drawing/2014/main" id="{A9C13814-6A8F-CC04-223C-31C638278264}"/>
              </a:ext>
            </a:extLst>
          </p:cNvPr>
          <p:cNvPicPr>
            <a:picLocks noChangeAspect="1"/>
          </p:cNvPicPr>
          <p:nvPr/>
        </p:nvPicPr>
        <p:blipFill>
          <a:blip r:embed="rId2"/>
          <a:stretch>
            <a:fillRect/>
          </a:stretch>
        </p:blipFill>
        <p:spPr>
          <a:xfrm>
            <a:off x="1582993" y="543659"/>
            <a:ext cx="9876376" cy="646232"/>
          </a:xfrm>
          <a:prstGeom prst="rect">
            <a:avLst/>
          </a:prstGeom>
        </p:spPr>
      </p:pic>
    </p:spTree>
    <p:extLst>
      <p:ext uri="{BB962C8B-B14F-4D97-AF65-F5344CB8AC3E}">
        <p14:creationId xmlns:p14="http://schemas.microsoft.com/office/powerpoint/2010/main" val="5317955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F49CE1DD-5599-746E-9306-0EB8A9AA02DB}"/>
              </a:ext>
            </a:extLst>
          </p:cNvPr>
          <p:cNvSpPr txBox="1"/>
          <p:nvPr/>
        </p:nvSpPr>
        <p:spPr>
          <a:xfrm>
            <a:off x="1009650" y="461576"/>
            <a:ext cx="7239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2400"/>
              </a:spcBef>
              <a:spcAft>
                <a:spcPts val="1200"/>
              </a:spcAft>
              <a:buClrTx/>
              <a:buSzTx/>
              <a:buFontTx/>
              <a:buNone/>
              <a:tabLst>
                <a:tab pos="215900" algn="l"/>
              </a:tabLst>
              <a:defRPr/>
            </a:pPr>
            <a:r>
              <a:rPr kumimoji="0" lang="da-DK" sz="24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t>Transportmessen 20. til 22. april 2023 i Herning</a:t>
            </a:r>
          </a:p>
        </p:txBody>
      </p:sp>
      <p:sp>
        <p:nvSpPr>
          <p:cNvPr id="5" name="Tekstfelt 4">
            <a:extLst>
              <a:ext uri="{FF2B5EF4-FFF2-40B4-BE49-F238E27FC236}">
                <a16:creationId xmlns:a16="http://schemas.microsoft.com/office/drawing/2014/main" id="{54A74362-98F2-AA7C-791B-B4F37EA8C363}"/>
              </a:ext>
            </a:extLst>
          </p:cNvPr>
          <p:cNvSpPr txBox="1"/>
          <p:nvPr/>
        </p:nvSpPr>
        <p:spPr>
          <a:xfrm>
            <a:off x="1762125" y="1795076"/>
            <a:ext cx="7239000" cy="2954655"/>
          </a:xfrm>
          <a:prstGeom prst="rect">
            <a:avLst/>
          </a:prstGeom>
          <a:noFill/>
        </p:spPr>
        <p:txBody>
          <a:bodyPr wrap="square">
            <a:spAutoFit/>
          </a:bodyPr>
          <a:lstStyle/>
          <a:p>
            <a:pPr marL="0" marR="0" lvl="0" indent="0" algn="l" defTabSz="914400" rtl="0" eaLnBrk="1" fontAlgn="auto" latinLnBrk="0" hangingPunct="1">
              <a:lnSpc>
                <a:spcPct val="100000"/>
              </a:lnSpc>
              <a:spcBef>
                <a:spcPts val="2400"/>
              </a:spcBef>
              <a:spcAft>
                <a:spcPts val="1200"/>
              </a:spcAft>
              <a:buClrTx/>
              <a:buSzTx/>
              <a:buFontTx/>
              <a:buNone/>
              <a:tabLst>
                <a:tab pos="215900" algn="l"/>
              </a:tabLst>
              <a:defRPr/>
            </a:pPr>
            <a:r>
              <a:rPr kumimoji="0" lang="da-DK" sz="24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t>Forslag til aktiviteter</a:t>
            </a:r>
          </a:p>
          <a:p>
            <a:pPr marL="0" marR="0" lvl="0" indent="0" algn="l" defTabSz="914400" rtl="0" eaLnBrk="1" fontAlgn="auto" latinLnBrk="0" hangingPunct="1">
              <a:lnSpc>
                <a:spcPct val="100000"/>
              </a:lnSpc>
              <a:spcBef>
                <a:spcPts val="2400"/>
              </a:spcBef>
              <a:spcAft>
                <a:spcPts val="1200"/>
              </a:spcAft>
              <a:buClrTx/>
              <a:buSzTx/>
              <a:buFontTx/>
              <a:buNone/>
              <a:tabLst>
                <a:tab pos="215900" algn="l"/>
              </a:tabLst>
              <a:defRPr/>
            </a:pPr>
            <a:r>
              <a:rPr kumimoji="0" lang="da-DK" sz="24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t>Vejledere?</a:t>
            </a:r>
          </a:p>
          <a:p>
            <a:pPr marL="0" marR="0" lvl="0" indent="0" algn="l" defTabSz="914400" rtl="0" eaLnBrk="1" fontAlgn="auto" latinLnBrk="0" hangingPunct="1">
              <a:lnSpc>
                <a:spcPct val="100000"/>
              </a:lnSpc>
              <a:spcBef>
                <a:spcPts val="2400"/>
              </a:spcBef>
              <a:spcAft>
                <a:spcPts val="1200"/>
              </a:spcAft>
              <a:buClrTx/>
              <a:buSzTx/>
              <a:buFontTx/>
              <a:buNone/>
              <a:tabLst>
                <a:tab pos="215900" algn="l"/>
              </a:tabLst>
              <a:defRPr/>
            </a:pPr>
            <a:r>
              <a:rPr kumimoji="0" lang="da-DK" sz="24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t>Virksomheder?</a:t>
            </a:r>
          </a:p>
          <a:p>
            <a:pPr marL="0" marR="0" lvl="0" indent="0" algn="l" defTabSz="914400" rtl="0" eaLnBrk="1" fontAlgn="auto" latinLnBrk="0" hangingPunct="1">
              <a:lnSpc>
                <a:spcPct val="100000"/>
              </a:lnSpc>
              <a:spcBef>
                <a:spcPts val="2400"/>
              </a:spcBef>
              <a:spcAft>
                <a:spcPts val="1200"/>
              </a:spcAft>
              <a:buClrTx/>
              <a:buSzTx/>
              <a:buFontTx/>
              <a:buNone/>
              <a:tabLst>
                <a:tab pos="215900" algn="l"/>
              </a:tabLst>
              <a:defRPr/>
            </a:pPr>
            <a:r>
              <a:rPr kumimoji="0" lang="da-DK" sz="24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t>Lærlinge?</a:t>
            </a:r>
          </a:p>
        </p:txBody>
      </p:sp>
    </p:spTree>
    <p:extLst>
      <p:ext uri="{BB962C8B-B14F-4D97-AF65-F5344CB8AC3E}">
        <p14:creationId xmlns:p14="http://schemas.microsoft.com/office/powerpoint/2010/main" val="16016266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C124F6C-3E87-0537-0D54-1FC4FB168DF5}"/>
              </a:ext>
            </a:extLst>
          </p:cNvPr>
          <p:cNvPicPr>
            <a:picLocks noChangeAspect="1"/>
          </p:cNvPicPr>
          <p:nvPr/>
        </p:nvPicPr>
        <p:blipFill rotWithShape="1">
          <a:blip r:embed="rId2"/>
          <a:srcRect l="10267" t="15396" r="28304" b="16667"/>
          <a:stretch/>
        </p:blipFill>
        <p:spPr>
          <a:xfrm>
            <a:off x="957941" y="413656"/>
            <a:ext cx="9416145" cy="5857718"/>
          </a:xfrm>
          <a:prstGeom prst="rect">
            <a:avLst/>
          </a:prstGeom>
        </p:spPr>
      </p:pic>
    </p:spTree>
    <p:extLst>
      <p:ext uri="{BB962C8B-B14F-4D97-AF65-F5344CB8AC3E}">
        <p14:creationId xmlns:p14="http://schemas.microsoft.com/office/powerpoint/2010/main" val="31340655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791E841-474B-9069-9ECC-4513FBFFB476}"/>
              </a:ext>
            </a:extLst>
          </p:cNvPr>
          <p:cNvPicPr>
            <a:picLocks noChangeAspect="1"/>
          </p:cNvPicPr>
          <p:nvPr/>
        </p:nvPicPr>
        <p:blipFill rotWithShape="1">
          <a:blip r:embed="rId3"/>
          <a:srcRect l="10357" t="14921" r="28125" b="10794"/>
          <a:stretch/>
        </p:blipFill>
        <p:spPr>
          <a:xfrm>
            <a:off x="1262742" y="-11914"/>
            <a:ext cx="9339944" cy="6344114"/>
          </a:xfrm>
          <a:prstGeom prst="rect">
            <a:avLst/>
          </a:prstGeom>
        </p:spPr>
      </p:pic>
    </p:spTree>
    <p:extLst>
      <p:ext uri="{BB962C8B-B14F-4D97-AF65-F5344CB8AC3E}">
        <p14:creationId xmlns:p14="http://schemas.microsoft.com/office/powerpoint/2010/main" val="10059581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A366F5F-B5D5-53C7-C921-816C8E4D6D12}"/>
              </a:ext>
            </a:extLst>
          </p:cNvPr>
          <p:cNvPicPr>
            <a:picLocks noChangeAspect="1"/>
          </p:cNvPicPr>
          <p:nvPr/>
        </p:nvPicPr>
        <p:blipFill rotWithShape="1">
          <a:blip r:embed="rId3"/>
          <a:srcRect l="10447" t="15396" r="28036" b="16667"/>
          <a:stretch/>
        </p:blipFill>
        <p:spPr>
          <a:xfrm>
            <a:off x="1273628" y="298558"/>
            <a:ext cx="9578132" cy="5949842"/>
          </a:xfrm>
          <a:prstGeom prst="rect">
            <a:avLst/>
          </a:prstGeom>
        </p:spPr>
      </p:pic>
    </p:spTree>
    <p:extLst>
      <p:ext uri="{BB962C8B-B14F-4D97-AF65-F5344CB8AC3E}">
        <p14:creationId xmlns:p14="http://schemas.microsoft.com/office/powerpoint/2010/main" val="30500178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524E5A0-9C16-BA29-CA9B-30BF390D2D2D}"/>
              </a:ext>
            </a:extLst>
          </p:cNvPr>
          <p:cNvPicPr>
            <a:picLocks noChangeAspect="1"/>
          </p:cNvPicPr>
          <p:nvPr/>
        </p:nvPicPr>
        <p:blipFill rotWithShape="1">
          <a:blip r:embed="rId3"/>
          <a:srcRect l="10357" t="15079" r="28303" b="9841"/>
          <a:stretch/>
        </p:blipFill>
        <p:spPr>
          <a:xfrm>
            <a:off x="1262742" y="140386"/>
            <a:ext cx="9081408" cy="6252557"/>
          </a:xfrm>
          <a:prstGeom prst="rect">
            <a:avLst/>
          </a:prstGeom>
        </p:spPr>
      </p:pic>
    </p:spTree>
    <p:extLst>
      <p:ext uri="{BB962C8B-B14F-4D97-AF65-F5344CB8AC3E}">
        <p14:creationId xmlns:p14="http://schemas.microsoft.com/office/powerpoint/2010/main" val="19488979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56DD0F9-F633-421E-9FDE-CA1C1C670EC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69932" y="1626936"/>
            <a:ext cx="6452135" cy="4301423"/>
          </a:xfrm>
          <a:prstGeom prst="rect">
            <a:avLst/>
          </a:prstGeom>
          <a:effectLst>
            <a:softEdge rad="317500"/>
          </a:effectLst>
        </p:spPr>
      </p:pic>
    </p:spTree>
    <p:extLst>
      <p:ext uri="{BB962C8B-B14F-4D97-AF65-F5344CB8AC3E}">
        <p14:creationId xmlns:p14="http://schemas.microsoft.com/office/powerpoint/2010/main" val="17459479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458936" y="4318030"/>
            <a:ext cx="7524962" cy="4170895"/>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Tak for mødet </a:t>
            </a:r>
            <a:r>
              <a:rPr lang="da-DK" err="1">
                <a:latin typeface="Tahoma" panose="020B0604030504040204" pitchFamily="34" charset="0"/>
                <a:ea typeface="Tahoma" panose="020B0604030504040204" pitchFamily="34" charset="0"/>
                <a:cs typeface="Tahoma" panose="020B0604030504040204" pitchFamily="34" charset="0"/>
              </a:rPr>
              <a:t>idag</a:t>
            </a: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3175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err="1"/>
              <a:t>Viskvalitet</a:t>
            </a:r>
            <a:endParaRPr lang="da-DK"/>
          </a:p>
        </p:txBody>
      </p:sp>
      <p:sp>
        <p:nvSpPr>
          <p:cNvPr id="9" name="Pladsholder til indhold 8"/>
          <p:cNvSpPr>
            <a:spLocks noGrp="1"/>
          </p:cNvSpPr>
          <p:nvPr>
            <p:ph sz="half" idx="1"/>
          </p:nvPr>
        </p:nvSpPr>
        <p:spPr>
          <a:xfrm>
            <a:off x="539756" y="1800000"/>
            <a:ext cx="6592563" cy="4518000"/>
          </a:xfrm>
        </p:spPr>
        <p:txBody>
          <a:bodyPr/>
          <a:lstStyle/>
          <a:p>
            <a:r>
              <a:rPr lang="da-DK"/>
              <a:t>Samarbejde med STIL om at forenkle og </a:t>
            </a:r>
            <a:r>
              <a:rPr lang="da-DK" err="1"/>
              <a:t>reetab-lere</a:t>
            </a:r>
            <a:r>
              <a:rPr lang="da-DK"/>
              <a:t> evalueringssystemet til deltagere på AMU.</a:t>
            </a:r>
          </a:p>
          <a:p>
            <a:r>
              <a:rPr lang="da-DK"/>
              <a:t>Enklere og mindre omfattende i forhold til funktioner.</a:t>
            </a:r>
          </a:p>
          <a:p>
            <a:r>
              <a:rPr lang="da-DK"/>
              <a:t>Til brug for kvalitetssikring af </a:t>
            </a:r>
            <a:r>
              <a:rPr lang="da-DK" err="1"/>
              <a:t>uddannelses-indsatsen</a:t>
            </a:r>
            <a:r>
              <a:rPr lang="da-DK"/>
              <a:t>.</a:t>
            </a:r>
          </a:p>
          <a:p>
            <a:r>
              <a:rPr lang="da-DK"/>
              <a:t>Problemer med oprettelse af for mange skemaer forventes løst.</a:t>
            </a:r>
          </a:p>
          <a:p>
            <a:r>
              <a:rPr lang="da-DK"/>
              <a:t>Egnet til besvarelse på f.eks. mobiltelefoner.</a:t>
            </a:r>
          </a:p>
          <a:p>
            <a:endParaRPr lang="da-DK"/>
          </a:p>
          <a:p>
            <a:endParaRPr lang="da-DK"/>
          </a:p>
          <a:p>
            <a:endParaRPr lang="da-DK"/>
          </a:p>
          <a:p>
            <a:endParaRPr lang="da-DK"/>
          </a:p>
        </p:txBody>
      </p:sp>
      <p:sp>
        <p:nvSpPr>
          <p:cNvPr id="10" name="Pladsholder til billede 9"/>
          <p:cNvSpPr>
            <a:spLocks noGrp="1"/>
          </p:cNvSpPr>
          <p:nvPr>
            <p:ph type="pic" sz="quarter" idx="15"/>
          </p:nvPr>
        </p:nvSpPr>
        <p:spPr>
          <a:xfrm>
            <a:off x="7266432" y="0"/>
            <a:ext cx="4923176" cy="6858000"/>
          </a:xfrm>
        </p:spPr>
      </p:sp>
      <p:sp>
        <p:nvSpPr>
          <p:cNvPr id="5" name="Pladsholder til dato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C635F7-DA85-43C0-B893-2EC1B9725940}" type="datetime2">
              <a:rPr kumimoji="0" lang="da-DK" sz="792" b="0" i="0" u="none" strike="noStrike" kern="1200" cap="none" spc="0" normalizeH="0" baseline="0" noProof="0" smtClean="0">
                <a:ln>
                  <a:noFill/>
                </a:ln>
                <a:solidFill>
                  <a:srgbClr val="161616"/>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februar 2023</a:t>
            </a:fld>
            <a:endParaRPr kumimoji="0" lang="da-DK" sz="792" b="0" i="0" u="none" strike="noStrike" kern="1200" cap="none" spc="0" normalizeH="0" baseline="0" noProof="0">
              <a:ln>
                <a:noFill/>
              </a:ln>
              <a:solidFill>
                <a:srgbClr val="161616"/>
              </a:solidFill>
              <a:effectLst/>
              <a:uLnTx/>
              <a:uFillTx/>
              <a:latin typeface="Verdana"/>
              <a:ea typeface="+mn-ea"/>
              <a:cs typeface="+mn-cs"/>
            </a:endParaRPr>
          </a:p>
        </p:txBody>
      </p:sp>
      <p:sp>
        <p:nvSpPr>
          <p:cNvPr id="6" name="Pladsholder til slidenumm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792" b="0" i="0" u="none" strike="noStrike" kern="1200" cap="none" spc="0" normalizeH="0" baseline="0" noProof="0" smtClean="0">
                <a:ln>
                  <a:noFill/>
                </a:ln>
                <a:solidFill>
                  <a:srgbClr val="161616"/>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da-DK" sz="792" b="0" i="0" u="none" strike="noStrike" kern="1200" cap="none" spc="0" normalizeH="0" baseline="0" noProof="0">
              <a:ln>
                <a:noFill/>
              </a:ln>
              <a:solidFill>
                <a:srgbClr val="161616"/>
              </a:solidFill>
              <a:effectLst/>
              <a:uLnTx/>
              <a:uFillTx/>
              <a:latin typeface="Verdana"/>
              <a:ea typeface="+mn-ea"/>
              <a:cs typeface="+mn-cs"/>
            </a:endParaRPr>
          </a:p>
        </p:txBody>
      </p:sp>
      <p:sp>
        <p:nvSpPr>
          <p:cNvPr id="11" name="Pladsholder til tekst 10"/>
          <p:cNvSpPr>
            <a:spLocks noGrp="1"/>
          </p:cNvSpPr>
          <p:nvPr>
            <p:ph type="body" sz="quarter" idx="16"/>
          </p:nvPr>
        </p:nvSpPr>
        <p:spPr/>
        <p:txBody>
          <a:bodyPr/>
          <a:lstStyle/>
          <a:p>
            <a:endParaRPr lang="da-DK"/>
          </a:p>
        </p:txBody>
      </p:sp>
      <p:sp>
        <p:nvSpPr>
          <p:cNvPr id="12" name="Pladsholder til tekst 11"/>
          <p:cNvSpPr>
            <a:spLocks noGrp="1"/>
          </p:cNvSpPr>
          <p:nvPr>
            <p:ph type="body" sz="quarter" idx="18"/>
          </p:nvPr>
        </p:nvSpPr>
        <p:spPr/>
        <p:txBody>
          <a:bodyPr/>
          <a:lstStyle/>
          <a:p>
            <a:endParaRPr lang="da-DK"/>
          </a:p>
        </p:txBody>
      </p:sp>
      <p:pic>
        <p:nvPicPr>
          <p:cNvPr id="8" name="Picture 2">
            <a:extLst>
              <a:ext uri="{FF2B5EF4-FFF2-40B4-BE49-F238E27FC236}">
                <a16:creationId xmlns:a16="http://schemas.microsoft.com/office/drawing/2014/main" id="{55903AE5-5F52-4F8B-82BD-7D52EC6B2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9919" y="2528100"/>
            <a:ext cx="3059438" cy="3061800"/>
          </a:xfrm>
          <a:prstGeom prst="rect">
            <a:avLst/>
          </a:prstGeom>
        </p:spPr>
      </p:pic>
    </p:spTree>
    <p:extLst>
      <p:ext uri="{BB962C8B-B14F-4D97-AF65-F5344CB8AC3E}">
        <p14:creationId xmlns:p14="http://schemas.microsoft.com/office/powerpoint/2010/main" val="7243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BF6D-9532-48DF-B221-B109C7F611CD}"/>
              </a:ext>
            </a:extLst>
          </p:cNvPr>
          <p:cNvSpPr>
            <a:spLocks noGrp="1"/>
          </p:cNvSpPr>
          <p:nvPr>
            <p:ph type="ctrTitle"/>
          </p:nvPr>
        </p:nvSpPr>
        <p:spPr/>
        <p:txBody>
          <a:bodyPr anchor="b"/>
          <a:lstStyle/>
          <a:p>
            <a:r>
              <a:rPr lang="da-DK" b="1"/>
              <a:t>		Spørgsmål</a:t>
            </a:r>
          </a:p>
        </p:txBody>
      </p:sp>
      <p:sp>
        <p:nvSpPr>
          <p:cNvPr id="3" name="Date Placeholder 2">
            <a:extLst>
              <a:ext uri="{FF2B5EF4-FFF2-40B4-BE49-F238E27FC236}">
                <a16:creationId xmlns:a16="http://schemas.microsoft.com/office/drawing/2014/main" id="{F16E4030-11AD-44FC-B26F-288D67524E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D919DB-AD1B-4D17-B82B-6AD003F18B18}" type="datetime2">
              <a:rPr kumimoji="0" lang="da-DK" sz="100" b="0" i="0" u="none" strike="noStrike" kern="1200" cap="none" spc="0" normalizeH="0" baseline="0" noProof="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februar 2023</a:t>
            </a:fld>
            <a:endParaRPr kumimoji="0" lang="da-DK" sz="100" b="0" i="0" u="none" strike="noStrike" kern="1200" cap="none" spc="0" normalizeH="0" baseline="0" noProof="0">
              <a:ln>
                <a:noFill/>
              </a:ln>
              <a:no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AF2BDC27-8320-45F2-80C1-B2E1A2AD5C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792" b="0" i="0" u="none" strike="noStrike" kern="1200" cap="none" spc="0" normalizeH="0" baseline="0" noProof="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792" b="0" i="0" u="none" strike="noStrike" kern="1200" cap="none" spc="0" normalizeH="0" baseline="0" noProof="0">
              <a:ln>
                <a:noFill/>
              </a:ln>
              <a:noFill/>
              <a:effectLst/>
              <a:uLnTx/>
              <a:uFillTx/>
              <a:latin typeface="Verdana"/>
              <a:ea typeface="+mn-ea"/>
              <a:cs typeface="+mn-cs"/>
            </a:endParaRPr>
          </a:p>
        </p:txBody>
      </p:sp>
      <p:sp>
        <p:nvSpPr>
          <p:cNvPr id="6" name="TextBox 5">
            <a:extLst>
              <a:ext uri="{FF2B5EF4-FFF2-40B4-BE49-F238E27FC236}">
                <a16:creationId xmlns:a16="http://schemas.microsoft.com/office/drawing/2014/main" id="{95466FFB-16BA-46C5-968B-CAA116DA1E1A}"/>
              </a:ext>
            </a:extLst>
          </p:cNvPr>
          <p:cNvSpPr txBox="1">
            <a:spLocks/>
          </p:cNvSpPr>
          <p:nvPr/>
        </p:nvSpPr>
        <p:spPr>
          <a:xfrm>
            <a:off x="48683" y="-1243255"/>
            <a:ext cx="3386667" cy="846385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55000" b="0" i="0" u="none" strike="noStrike" kern="1200" cap="none" spc="0" normalizeH="0" baseline="0" noProof="0">
                <a:ln>
                  <a:noFill/>
                </a:ln>
                <a:solidFill>
                  <a:srgbClr val="CCE4EA"/>
                </a:solidFill>
                <a:effectLst/>
                <a:uLnTx/>
                <a:uFillTx/>
                <a:latin typeface="Georgia"/>
                <a:ea typeface="+mn-ea"/>
                <a:cs typeface="+mn-cs"/>
              </a:rPr>
              <a:t>?</a:t>
            </a:r>
          </a:p>
        </p:txBody>
      </p:sp>
    </p:spTree>
    <p:custDataLst>
      <p:tags r:id="rId1"/>
    </p:custDataLst>
    <p:extLst>
      <p:ext uri="{BB962C8B-B14F-4D97-AF65-F5344CB8AC3E}">
        <p14:creationId xmlns:p14="http://schemas.microsoft.com/office/powerpoint/2010/main" val="3180198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a:t>Tak for nu</a:t>
            </a:r>
          </a:p>
        </p:txBody>
      </p:sp>
      <p:sp>
        <p:nvSpPr>
          <p:cNvPr id="3" name="Pladsholder til dato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D9D2CE-2762-4DD9-AD36-097487B5D853}" type="datetime2">
              <a:rPr kumimoji="0" lang="da-DK" sz="100" b="0" i="0" u="none" strike="noStrike" kern="1200" cap="none" spc="0" normalizeH="0" baseline="0" noProof="0" smtClean="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februar 2023</a:t>
            </a:fld>
            <a:endParaRPr kumimoji="0" lang="da-DK" sz="100" b="0" i="0" u="none" strike="noStrike" kern="1200" cap="none" spc="0" normalizeH="0" baseline="0" noProof="0">
              <a:ln>
                <a:noFill/>
              </a:ln>
              <a:noFill/>
              <a:effectLst/>
              <a:uLnTx/>
              <a:uFillTx/>
              <a:latin typeface="Verdana"/>
              <a:ea typeface="+mn-ea"/>
              <a:cs typeface="+mn-cs"/>
            </a:endParaRP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792" b="0" i="0" u="none" strike="noStrike" kern="1200" cap="none" spc="0" normalizeH="0" baseline="0" noProof="0" smtClean="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792" b="0" i="0" u="none" strike="noStrike" kern="1200" cap="none" spc="0" normalizeH="0" baseline="0" noProof="0">
              <a:ln>
                <a:noFill/>
              </a:ln>
              <a:noFill/>
              <a:effectLst/>
              <a:uLnTx/>
              <a:uFillTx/>
              <a:latin typeface="Verdana"/>
              <a:ea typeface="+mn-ea"/>
              <a:cs typeface="+mn-cs"/>
            </a:endParaRPr>
          </a:p>
        </p:txBody>
      </p:sp>
    </p:spTree>
    <p:extLst>
      <p:ext uri="{BB962C8B-B14F-4D97-AF65-F5344CB8AC3E}">
        <p14:creationId xmlns:p14="http://schemas.microsoft.com/office/powerpoint/2010/main" val="455767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42B629D-BE24-4D3A-8838-49CC8EE0ADA1}"/>
              </a:ext>
            </a:extLst>
          </p:cNvPr>
          <p:cNvSpPr>
            <a:spLocks noGrp="1"/>
          </p:cNvSpPr>
          <p:nvPr>
            <p:ph type="ctrTitle"/>
          </p:nvPr>
        </p:nvSpPr>
        <p:spPr>
          <a:prstGeom prst="rect">
            <a:avLst/>
          </a:prstGeom>
        </p:spPr>
        <p:txBody>
          <a:bodyPr wrap="square">
            <a:spAutoFit/>
          </a:bodyPr>
          <a:lstStyle/>
          <a:p>
            <a:r>
              <a:rPr lang="da-DK" sz="4800">
                <a:latin typeface="Tahoma" panose="020B0604030504040204" pitchFamily="34" charset="0"/>
                <a:ea typeface="Tahoma" panose="020B0604030504040204" pitchFamily="34" charset="0"/>
                <a:cs typeface="Tahoma" panose="020B0604030504040204" pitchFamily="34" charset="0"/>
              </a:rPr>
              <a:t>Prøver i AMU</a:t>
            </a:r>
            <a:endParaRPr lang="da-DK" sz="4800" b="1">
              <a:latin typeface="Tahoma" panose="020B0604030504040204" pitchFamily="34" charset="0"/>
              <a:ea typeface="Tahoma" panose="020B0604030504040204" pitchFamily="34" charset="0"/>
              <a:cs typeface="Tahoma" panose="020B0604030504040204" pitchFamily="34" charset="0"/>
            </a:endParaRPr>
          </a:p>
          <a:p>
            <a:endParaRPr lang="da-DK" sz="2000" b="1">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B3AB087A-A2EB-4668-B174-C0889665CFE3}"/>
              </a:ext>
            </a:extLst>
          </p:cNvPr>
          <p:cNvSpPr>
            <a:spLocks noGrp="1"/>
          </p:cNvSpPr>
          <p:nvPr>
            <p:ph type="subTitle" idx="1"/>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V./ Johnny Bengtson </a:t>
            </a:r>
            <a:endParaRPr lang="da-DK"/>
          </a:p>
        </p:txBody>
      </p:sp>
    </p:spTree>
    <p:extLst>
      <p:ext uri="{BB962C8B-B14F-4D97-AF65-F5344CB8AC3E}">
        <p14:creationId xmlns:p14="http://schemas.microsoft.com/office/powerpoint/2010/main" val="4029018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1CC71-9980-40AB-BDEB-8B46B6F3A5E6}"/>
              </a:ext>
            </a:extLst>
          </p:cNvPr>
          <p:cNvSpPr>
            <a:spLocks noGrp="1"/>
          </p:cNvSpPr>
          <p:nvPr>
            <p:ph type="title"/>
          </p:nvPr>
        </p:nvSpPr>
        <p:spPr/>
        <p:txBody>
          <a:bodyPr>
            <a:normAutofit fontScale="90000"/>
          </a:bodyPr>
          <a:lstStyle/>
          <a:p>
            <a:r>
              <a:rPr lang="da-DK"/>
              <a:t>Prøver i AMU</a:t>
            </a:r>
            <a:br>
              <a:rPr lang="da-DK"/>
            </a:br>
            <a:endParaRPr lang="da-DK"/>
          </a:p>
        </p:txBody>
      </p:sp>
      <p:graphicFrame>
        <p:nvGraphicFramePr>
          <p:cNvPr id="3" name="Tabel 2">
            <a:extLst>
              <a:ext uri="{FF2B5EF4-FFF2-40B4-BE49-F238E27FC236}">
                <a16:creationId xmlns:a16="http://schemas.microsoft.com/office/drawing/2014/main" id="{8E717EB7-A018-5F4B-0CFE-68DD4A4788E4}"/>
              </a:ext>
            </a:extLst>
          </p:cNvPr>
          <p:cNvGraphicFramePr>
            <a:graphicFrameLocks noGrp="1"/>
          </p:cNvGraphicFramePr>
          <p:nvPr>
            <p:extLst>
              <p:ext uri="{D42A27DB-BD31-4B8C-83A1-F6EECF244321}">
                <p14:modId xmlns:p14="http://schemas.microsoft.com/office/powerpoint/2010/main" val="4247736215"/>
              </p:ext>
            </p:extLst>
          </p:nvPr>
        </p:nvGraphicFramePr>
        <p:xfrm>
          <a:off x="320984" y="1473227"/>
          <a:ext cx="10707083" cy="3911546"/>
        </p:xfrm>
        <a:graphic>
          <a:graphicData uri="http://schemas.openxmlformats.org/drawingml/2006/table">
            <a:tbl>
              <a:tblPr>
                <a:tableStyleId>{5C22544A-7EE6-4342-B048-85BDC9FD1C3A}</a:tableStyleId>
              </a:tblPr>
              <a:tblGrid>
                <a:gridCol w="2192052">
                  <a:extLst>
                    <a:ext uri="{9D8B030D-6E8A-4147-A177-3AD203B41FA5}">
                      <a16:colId xmlns:a16="http://schemas.microsoft.com/office/drawing/2014/main" val="830976065"/>
                    </a:ext>
                  </a:extLst>
                </a:gridCol>
                <a:gridCol w="1624810">
                  <a:extLst>
                    <a:ext uri="{9D8B030D-6E8A-4147-A177-3AD203B41FA5}">
                      <a16:colId xmlns:a16="http://schemas.microsoft.com/office/drawing/2014/main" val="1531281020"/>
                    </a:ext>
                  </a:extLst>
                </a:gridCol>
                <a:gridCol w="1144097">
                  <a:extLst>
                    <a:ext uri="{9D8B030D-6E8A-4147-A177-3AD203B41FA5}">
                      <a16:colId xmlns:a16="http://schemas.microsoft.com/office/drawing/2014/main" val="3793733638"/>
                    </a:ext>
                  </a:extLst>
                </a:gridCol>
                <a:gridCol w="1538282">
                  <a:extLst>
                    <a:ext uri="{9D8B030D-6E8A-4147-A177-3AD203B41FA5}">
                      <a16:colId xmlns:a16="http://schemas.microsoft.com/office/drawing/2014/main" val="1262580379"/>
                    </a:ext>
                  </a:extLst>
                </a:gridCol>
                <a:gridCol w="2102319">
                  <a:extLst>
                    <a:ext uri="{9D8B030D-6E8A-4147-A177-3AD203B41FA5}">
                      <a16:colId xmlns:a16="http://schemas.microsoft.com/office/drawing/2014/main" val="1887226311"/>
                    </a:ext>
                  </a:extLst>
                </a:gridCol>
                <a:gridCol w="1490210">
                  <a:extLst>
                    <a:ext uri="{9D8B030D-6E8A-4147-A177-3AD203B41FA5}">
                      <a16:colId xmlns:a16="http://schemas.microsoft.com/office/drawing/2014/main" val="634900028"/>
                    </a:ext>
                  </a:extLst>
                </a:gridCol>
                <a:gridCol w="615313">
                  <a:extLst>
                    <a:ext uri="{9D8B030D-6E8A-4147-A177-3AD203B41FA5}">
                      <a16:colId xmlns:a16="http://schemas.microsoft.com/office/drawing/2014/main" val="1706611347"/>
                    </a:ext>
                  </a:extLst>
                </a:gridCol>
              </a:tblGrid>
              <a:tr h="252684">
                <a:tc gridSpan="3">
                  <a:txBody>
                    <a:bodyPr/>
                    <a:lstStyle/>
                    <a:p>
                      <a:pPr algn="l" fontAlgn="b"/>
                      <a:r>
                        <a:rPr lang="da-DK" sz="1400" u="none" strike="noStrike">
                          <a:effectLst/>
                        </a:rPr>
                        <a:t>Statistik over AMU tests i Multitest for hele året 2022</a:t>
                      </a:r>
                      <a:endParaRPr lang="da-DK" sz="1400" b="1" i="0" u="none" strike="noStrike">
                        <a:solidFill>
                          <a:srgbClr val="000000"/>
                        </a:solidFill>
                        <a:effectLst/>
                        <a:latin typeface="Calibri" panose="020F0502020204030204" pitchFamily="34" charset="0"/>
                      </a:endParaRPr>
                    </a:p>
                  </a:txBody>
                  <a:tcPr marL="0" marR="0" marT="0" marB="0" anchor="b"/>
                </a:tc>
                <a:tc hMerge="1">
                  <a:txBody>
                    <a:bodyPr/>
                    <a:lstStyle/>
                    <a:p>
                      <a:endParaRPr lang="da-DK"/>
                    </a:p>
                  </a:txBody>
                  <a:tcPr/>
                </a:tc>
                <a:tc hMerge="1">
                  <a:txBody>
                    <a:bodyPr/>
                    <a:lstStyle/>
                    <a:p>
                      <a:endParaRPr lang="da-DK"/>
                    </a:p>
                  </a:txBody>
                  <a:tcPr/>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03684913"/>
                  </a:ext>
                </a:extLst>
              </a:tr>
              <a:tr h="202147">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91953628"/>
                  </a:ext>
                </a:extLst>
              </a:tr>
              <a:tr h="202147">
                <a:tc>
                  <a:txBody>
                    <a:bodyPr/>
                    <a:lstStyle/>
                    <a:p>
                      <a:pPr algn="l" fontAlgn="b"/>
                      <a:r>
                        <a:rPr lang="da-DK" sz="1100" u="none" strike="noStrike">
                          <a:effectLst/>
                        </a:rPr>
                        <a:t>Fagområde</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prøveaflæggelser</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kursister</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kursister bestået</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Antal kursister aldrig bestået</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Beståelsesprocent</a:t>
                      </a:r>
                      <a:endParaRPr lang="da-DK" sz="1100" b="1" i="0" u="none" strike="noStrike">
                        <a:solidFill>
                          <a:srgbClr val="305496"/>
                        </a:solidFill>
                        <a:effectLst/>
                        <a:latin typeface="Calibri" panose="020F0502020204030204" pitchFamily="34" charset="0"/>
                      </a:endParaRPr>
                    </a:p>
                  </a:txBody>
                  <a:tcPr marL="0" marR="0" marT="0" marB="0" anchor="b"/>
                </a:tc>
                <a:tc>
                  <a:txBody>
                    <a:bodyPr/>
                    <a:lstStyle/>
                    <a:p>
                      <a:pPr algn="r" fontAlgn="b"/>
                      <a:r>
                        <a:rPr lang="da-DK" sz="1100" u="none" strike="noStrike">
                          <a:effectLst/>
                        </a:rPr>
                        <a:t> </a:t>
                      </a:r>
                      <a:endParaRPr lang="da-DK" sz="1100" b="1" i="0" u="none" strike="noStrike">
                        <a:solidFill>
                          <a:srgbClr val="305496"/>
                        </a:solidFill>
                        <a:effectLst/>
                        <a:latin typeface="Calibri" panose="020F0502020204030204" pitchFamily="34" charset="0"/>
                      </a:endParaRPr>
                    </a:p>
                  </a:txBody>
                  <a:tcPr marL="0" marR="0" marT="0" marB="0" anchor="b"/>
                </a:tc>
                <a:extLst>
                  <a:ext uri="{0D108BD9-81ED-4DB2-BD59-A6C34878D82A}">
                    <a16:rowId xmlns:a16="http://schemas.microsoft.com/office/drawing/2014/main" val="1841771190"/>
                  </a:ext>
                </a:extLst>
              </a:tr>
              <a:tr h="202147">
                <a:tc>
                  <a:txBody>
                    <a:bodyPr/>
                    <a:lstStyle/>
                    <a:p>
                      <a:pPr algn="l" fontAlgn="b"/>
                      <a:r>
                        <a:rPr lang="da-DK" sz="1100" u="none" strike="noStrike">
                          <a:effectLst/>
                        </a:rPr>
                        <a:t>AMU test gods*</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492</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476</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406</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70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85%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151394590"/>
                  </a:ext>
                </a:extLst>
              </a:tr>
              <a:tr h="202147">
                <a:tc>
                  <a:txBody>
                    <a:bodyPr/>
                    <a:lstStyle/>
                    <a:p>
                      <a:pPr algn="l" fontAlgn="b"/>
                      <a:r>
                        <a:rPr lang="da-DK" sz="1100" u="none" strike="noStrike">
                          <a:effectLst/>
                        </a:rPr>
                        <a:t>AMU test lager</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496</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489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458</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31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94%</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202925681"/>
                  </a:ext>
                </a:extLst>
              </a:tr>
              <a:tr h="202147">
                <a:tc>
                  <a:txBody>
                    <a:bodyPr/>
                    <a:lstStyle/>
                    <a:p>
                      <a:pPr algn="l" fontAlgn="b"/>
                      <a:r>
                        <a:rPr lang="da-DK" sz="1100" u="none" strike="noStrike">
                          <a:effectLst/>
                        </a:rPr>
                        <a:t>AMU test personbefordring</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446</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439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398</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41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43936599"/>
                  </a:ext>
                </a:extLst>
              </a:tr>
              <a:tr h="202147">
                <a:tc>
                  <a:txBody>
                    <a:bodyPr/>
                    <a:lstStyle/>
                    <a:p>
                      <a:pPr algn="l" fontAlgn="b"/>
                      <a:r>
                        <a:rPr lang="da-DK" sz="1100" u="none" strike="noStrike">
                          <a:effectLst/>
                        </a:rPr>
                        <a:t>AMU test Tværgående</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da-DK" sz="1100" u="none" strike="noStrike">
                          <a:effectLst/>
                        </a:rPr>
                        <a:t>-</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9563032"/>
                  </a:ext>
                </a:extLst>
              </a:tr>
              <a:tr h="202147">
                <a:tc>
                  <a:txBody>
                    <a:bodyPr/>
                    <a:lstStyle/>
                    <a:p>
                      <a:pPr algn="l" fontAlgn="b"/>
                      <a:r>
                        <a:rPr lang="da-DK" sz="1100" u="none" strike="noStrike">
                          <a:effectLst/>
                        </a:rPr>
                        <a:t>AMU test Havn</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da-DK" sz="1100" u="none" strike="noStrike">
                          <a:effectLst/>
                        </a:rPr>
                        <a:t>-</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75187070"/>
                  </a:ext>
                </a:extLst>
              </a:tr>
              <a:tr h="202147">
                <a:tc>
                  <a:txBody>
                    <a:bodyPr/>
                    <a:lstStyle/>
                    <a:p>
                      <a:pPr algn="l" fontAlgn="b"/>
                      <a:r>
                        <a:rPr lang="da-DK" sz="1100" u="none" strike="noStrike">
                          <a:effectLst/>
                        </a:rPr>
                        <a:t>AMU test metro-letbane</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147</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146</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135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92%</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72399558"/>
                  </a:ext>
                </a:extLst>
              </a:tr>
              <a:tr h="202147">
                <a:tc>
                  <a:txBody>
                    <a:bodyPr/>
                    <a:lstStyle/>
                    <a:p>
                      <a:pPr algn="l" fontAlgn="b"/>
                      <a:r>
                        <a:rPr lang="da-DK" sz="1100" u="none" strike="noStrike">
                          <a:effectLst/>
                        </a:rPr>
                        <a:t>AMU test fisk</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da-DK" sz="1100" u="none" strike="noStrike">
                          <a:effectLst/>
                        </a:rPr>
                        <a:t>-</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304950405"/>
                  </a:ext>
                </a:extLst>
              </a:tr>
              <a:tr h="202147">
                <a:tc>
                  <a:txBody>
                    <a:bodyPr/>
                    <a:lstStyle/>
                    <a:p>
                      <a:pPr algn="l" fontAlgn="b"/>
                      <a:r>
                        <a:rPr lang="da-DK" sz="1100" u="none" strike="noStrike">
                          <a:effectLst/>
                        </a:rPr>
                        <a:t>AMU test dyretransport</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140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140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139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64531010"/>
                  </a:ext>
                </a:extLst>
              </a:tr>
              <a:tr h="202147">
                <a:tc>
                  <a:txBody>
                    <a:bodyPr/>
                    <a:lstStyle/>
                    <a:p>
                      <a:pPr algn="l" fontAlgn="b"/>
                      <a:r>
                        <a:rPr lang="da-DK" sz="1100" u="none" strike="noStrike">
                          <a:effectLst/>
                        </a:rPr>
                        <a:t>AMU-test Uheldsforebyggelse</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265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255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241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14</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754629873"/>
                  </a:ext>
                </a:extLst>
              </a:tr>
              <a:tr h="202147">
                <a:tc>
                  <a:txBody>
                    <a:bodyPr/>
                    <a:lstStyle/>
                    <a:p>
                      <a:pPr algn="l" fontAlgn="b"/>
                      <a:r>
                        <a:rPr lang="da-DK" sz="1100" u="none" strike="noStrike">
                          <a:effectLst/>
                        </a:rPr>
                        <a:t>AMU-test Energirigtig kørsel</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91</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79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12</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87%</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22289086"/>
                  </a:ext>
                </a:extLst>
              </a:tr>
              <a:tr h="202147">
                <a:tc>
                  <a:txBody>
                    <a:bodyPr/>
                    <a:lstStyle/>
                    <a:p>
                      <a:pPr algn="l" fontAlgn="b"/>
                      <a:r>
                        <a:rPr lang="da-DK" sz="1100" u="none" strike="noStrike">
                          <a:effectLst/>
                        </a:rPr>
                        <a:t>AMU test lufthavn</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0</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da-DK" sz="1100" u="none" strike="noStrike">
                          <a:effectLst/>
                        </a:rPr>
                        <a:t>-</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78093070"/>
                  </a:ext>
                </a:extLst>
              </a:tr>
              <a:tr h="202147">
                <a:tc>
                  <a:txBody>
                    <a:bodyPr/>
                    <a:lstStyle/>
                    <a:p>
                      <a:pPr algn="l" fontAlgn="b"/>
                      <a:r>
                        <a:rPr lang="da-DK" sz="1100" u="none" strike="noStrike">
                          <a:effectLst/>
                        </a:rPr>
                        <a:t>AMU test redder</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393</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385</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383</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99%</a:t>
                      </a:r>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95328839"/>
                  </a:ext>
                </a:extLst>
              </a:tr>
              <a:tr h="212255">
                <a:tc>
                  <a:txBody>
                    <a:bodyPr/>
                    <a:lstStyle/>
                    <a:p>
                      <a:pPr algn="l" fontAlgn="b"/>
                      <a:r>
                        <a:rPr lang="nn-NO" sz="1100" u="none" strike="noStrike">
                          <a:effectLst/>
                        </a:rPr>
                        <a:t>Alle TUR prøver i AMU:</a:t>
                      </a:r>
                      <a:endParaRPr lang="nn-NO"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2470</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2421</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2239</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182</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da-DK" sz="1100" u="none" strike="noStrike">
                          <a:effectLst/>
                        </a:rPr>
                        <a:t>92%</a:t>
                      </a:r>
                      <a:endParaRPr lang="da-DK"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da-DK" sz="1100" u="none" strike="noStrike">
                          <a:effectLst/>
                        </a:rPr>
                        <a:t> </a:t>
                      </a:r>
                      <a:endParaRPr lang="da-DK" sz="11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48833649"/>
                  </a:ext>
                </a:extLst>
              </a:tr>
              <a:tr h="212255">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151795579"/>
                  </a:ext>
                </a:extLst>
              </a:tr>
              <a:tr h="202147">
                <a:tc gridSpan="4">
                  <a:txBody>
                    <a:bodyPr/>
                    <a:lstStyle/>
                    <a:p>
                      <a:pPr algn="l" fontAlgn="b"/>
                      <a:r>
                        <a:rPr lang="da-DK" sz="1100" u="none" strike="noStrike">
                          <a:effectLst/>
                        </a:rPr>
                        <a:t>Kolonnen "antal kursister aldrig bestået" viser at en del ikke har været i stand til at bestå prøven. </a:t>
                      </a:r>
                      <a:endParaRPr lang="da-DK" sz="1100" b="0" i="1" u="none" strike="noStrike">
                        <a:solidFill>
                          <a:srgbClr val="000000"/>
                        </a:solidFill>
                        <a:effectLst/>
                        <a:latin typeface="Calibri" panose="020F0502020204030204" pitchFamily="34" charset="0"/>
                      </a:endParaRPr>
                    </a:p>
                  </a:txBody>
                  <a:tcPr marL="0" marR="0" marT="0" marB="0" anchor="b"/>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1100" b="0" i="1"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83767635"/>
                  </a:ext>
                </a:extLst>
              </a:tr>
              <a:tr h="202147">
                <a:tc gridSpan="5">
                  <a:txBody>
                    <a:bodyPr/>
                    <a:lstStyle/>
                    <a:p>
                      <a:pPr algn="l" fontAlgn="b"/>
                      <a:r>
                        <a:rPr lang="da-DK" sz="1100" u="none" strike="noStrike">
                          <a:effectLst/>
                        </a:rPr>
                        <a:t>Forskellen mellem "antal prøveaflæggelser" og "antal kursister" indikerer hvor mange gange en kursist går til omprøve, det er meget få gange her</a:t>
                      </a:r>
                      <a:endParaRPr lang="da-DK" sz="1100" b="0" i="1" u="none" strike="noStrike">
                        <a:solidFill>
                          <a:srgbClr val="000000"/>
                        </a:solidFill>
                        <a:effectLst/>
                        <a:latin typeface="Calibri" panose="020F0502020204030204" pitchFamily="34" charset="0"/>
                      </a:endParaRPr>
                    </a:p>
                  </a:txBody>
                  <a:tcPr marL="0" marR="0" marT="0" marB="0" anchor="b"/>
                </a:tc>
                <a:tc hMerge="1">
                  <a:txBody>
                    <a:bodyPr/>
                    <a:lstStyle/>
                    <a:p>
                      <a:endParaRPr lang="da-DK"/>
                    </a:p>
                  </a:txBody>
                  <a:tcPr/>
                </a:tc>
                <a:tc hMerge="1">
                  <a:txBody>
                    <a:bodyPr/>
                    <a:lstStyle/>
                    <a:p>
                      <a:endParaRPr lang="da-DK"/>
                    </a:p>
                  </a:txBody>
                  <a:tcPr/>
                </a:tc>
                <a:tc hMerge="1">
                  <a:txBody>
                    <a:bodyPr/>
                    <a:lstStyle/>
                    <a:p>
                      <a:endParaRPr lang="da-DK"/>
                    </a:p>
                  </a:txBody>
                  <a:tcPr/>
                </a:tc>
                <a:tc hMerge="1">
                  <a:txBody>
                    <a:bodyPr/>
                    <a:lstStyle/>
                    <a:p>
                      <a:endParaRPr lang="da-DK"/>
                    </a:p>
                  </a:txBody>
                  <a:tcPr/>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da-DK"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61866851"/>
                  </a:ext>
                </a:extLst>
              </a:tr>
            </a:tbl>
          </a:graphicData>
        </a:graphic>
      </p:graphicFrame>
    </p:spTree>
    <p:extLst>
      <p:ext uri="{BB962C8B-B14F-4D97-AF65-F5344CB8AC3E}">
        <p14:creationId xmlns:p14="http://schemas.microsoft.com/office/powerpoint/2010/main" val="1650941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1698A-EAF0-49BD-975A-E264CA3B387D}"/>
              </a:ext>
            </a:extLst>
          </p:cNvPr>
          <p:cNvSpPr>
            <a:spLocks noGrp="1"/>
          </p:cNvSpPr>
          <p:nvPr>
            <p:ph type="title"/>
          </p:nvPr>
        </p:nvSpPr>
        <p:spPr/>
        <p:txBody>
          <a:bodyPr/>
          <a:lstStyle/>
          <a:p>
            <a:r>
              <a:rPr lang="da-DK"/>
              <a:t>Fremadrettet</a:t>
            </a:r>
          </a:p>
        </p:txBody>
      </p:sp>
      <p:sp>
        <p:nvSpPr>
          <p:cNvPr id="3" name="Pladsholder til indhold 2">
            <a:extLst>
              <a:ext uri="{FF2B5EF4-FFF2-40B4-BE49-F238E27FC236}">
                <a16:creationId xmlns:a16="http://schemas.microsoft.com/office/drawing/2014/main" id="{FE4BF869-CBD9-4CD9-A0CF-15F308D06EB1}"/>
              </a:ext>
            </a:extLst>
          </p:cNvPr>
          <p:cNvSpPr>
            <a:spLocks noGrp="1"/>
          </p:cNvSpPr>
          <p:nvPr>
            <p:ph idx="1"/>
          </p:nvPr>
        </p:nvSpPr>
        <p:spPr>
          <a:xfrm>
            <a:off x="2550029" y="2466822"/>
            <a:ext cx="8031906" cy="1654604"/>
          </a:xfrm>
        </p:spPr>
        <p:txBody>
          <a:bodyPr>
            <a:normAutofit/>
          </a:bodyPr>
          <a:lstStyle/>
          <a:p>
            <a:pPr marL="0" indent="0">
              <a:buNone/>
            </a:pPr>
            <a:endParaRPr lang="da-DK" sz="3600"/>
          </a:p>
          <a:p>
            <a:pPr marL="0" indent="0">
              <a:buNone/>
            </a:pPr>
            <a:r>
              <a:rPr lang="da-DK" sz="3600"/>
              <a:t>Stadig brug for tilbagemeldinger</a:t>
            </a:r>
          </a:p>
          <a:p>
            <a:pPr marL="0" indent="0">
              <a:buNone/>
            </a:pPr>
            <a:endParaRPr lang="da-DK" sz="3600"/>
          </a:p>
        </p:txBody>
      </p:sp>
    </p:spTree>
    <p:extLst>
      <p:ext uri="{BB962C8B-B14F-4D97-AF65-F5344CB8AC3E}">
        <p14:creationId xmlns:p14="http://schemas.microsoft.com/office/powerpoint/2010/main" val="12779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normAutofit/>
          </a:bodyPr>
          <a:lstStyle/>
          <a:p>
            <a:r>
              <a:rPr lang="da-DK">
                <a:latin typeface="Tahoma" panose="020B0604030504040204" pitchFamily="34" charset="0"/>
                <a:ea typeface="Tahoma" panose="020B0604030504040204" pitchFamily="34" charset="0"/>
                <a:cs typeface="Tahoma" panose="020B0604030504040204" pitchFamily="34" charset="0"/>
              </a:rPr>
              <a:t>UUL</a:t>
            </a:r>
            <a:br>
              <a:rPr lang="da-DK" sz="5400">
                <a:effectLst/>
                <a:latin typeface="Times New Roman" panose="02020603050405020304" pitchFamily="18" charset="0"/>
                <a:ea typeface="Times New Roman" panose="02020603050405020304" pitchFamily="18" charset="0"/>
              </a:rPr>
            </a:b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741920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a:xfrm>
            <a:off x="320984" y="8903"/>
            <a:ext cx="11550032" cy="1023207"/>
          </a:xfrm>
        </p:spPr>
        <p:txBody>
          <a:bodyPr/>
          <a:lstStyle/>
          <a:p>
            <a:r>
              <a:rPr lang="da-DK"/>
              <a:t>En ny uddannelse bliver til</a:t>
            </a:r>
          </a:p>
        </p:txBody>
      </p:sp>
      <p:sp>
        <p:nvSpPr>
          <p:cNvPr id="4" name="Rektangel 3">
            <a:extLst>
              <a:ext uri="{FF2B5EF4-FFF2-40B4-BE49-F238E27FC236}">
                <a16:creationId xmlns:a16="http://schemas.microsoft.com/office/drawing/2014/main" id="{B68F4EFE-758F-C95E-328E-E0A82F716F66}"/>
              </a:ext>
            </a:extLst>
          </p:cNvPr>
          <p:cNvSpPr/>
          <p:nvPr/>
        </p:nvSpPr>
        <p:spPr>
          <a:xfrm>
            <a:off x="463639" y="992558"/>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64565A5A-F691-CB4D-6110-8243804CBD9D}"/>
              </a:ext>
            </a:extLst>
          </p:cNvPr>
          <p:cNvSpPr txBox="1"/>
          <p:nvPr/>
        </p:nvSpPr>
        <p:spPr>
          <a:xfrm>
            <a:off x="576775" y="1175326"/>
            <a:ext cx="10452296" cy="646331"/>
          </a:xfrm>
          <a:prstGeom prst="rect">
            <a:avLst/>
          </a:prstGeom>
          <a:noFill/>
        </p:spPr>
        <p:txBody>
          <a:bodyPr wrap="square" rtlCol="0">
            <a:spAutoFit/>
          </a:bodyPr>
          <a:lstStyle/>
          <a:p>
            <a:r>
              <a:rPr lang="da-DK"/>
              <a:t>TUR udarbejder hvert år en arbejdsmarkedspolitisk redegørelse, der beskriver forventninger til branchens udvikling de kommende 2 år. Dette udarbejdes for hvert brancheområde.</a:t>
            </a:r>
          </a:p>
        </p:txBody>
      </p:sp>
      <p:sp>
        <p:nvSpPr>
          <p:cNvPr id="6" name="Rektangel 5">
            <a:extLst>
              <a:ext uri="{FF2B5EF4-FFF2-40B4-BE49-F238E27FC236}">
                <a16:creationId xmlns:a16="http://schemas.microsoft.com/office/drawing/2014/main" id="{E57B0CB3-9E5B-79C9-98DB-9A36D1CD0AC9}"/>
              </a:ext>
            </a:extLst>
          </p:cNvPr>
          <p:cNvSpPr/>
          <p:nvPr/>
        </p:nvSpPr>
        <p:spPr>
          <a:xfrm>
            <a:off x="463639" y="2405793"/>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52F72308-9A0D-9D24-8799-8152383EA4E7}"/>
              </a:ext>
            </a:extLst>
          </p:cNvPr>
          <p:cNvSpPr txBox="1"/>
          <p:nvPr/>
        </p:nvSpPr>
        <p:spPr>
          <a:xfrm>
            <a:off x="576775" y="2644944"/>
            <a:ext cx="10452296" cy="646331"/>
          </a:xfrm>
          <a:prstGeom prst="rect">
            <a:avLst/>
          </a:prstGeom>
          <a:noFill/>
        </p:spPr>
        <p:txBody>
          <a:bodyPr wrap="square" rtlCol="0">
            <a:spAutoFit/>
          </a:bodyPr>
          <a:lstStyle/>
          <a:p>
            <a:r>
              <a:rPr lang="da-DK"/>
              <a:t>Samtidig ansøger TUR også om midler til analyser og udvikling/revision af FKB, uddannelsesmål, undervisningsmaterialer og faglærerkurser. Disse midler bruges ti udviklingsopgaver de efterfølgende 2 år- </a:t>
            </a:r>
          </a:p>
        </p:txBody>
      </p:sp>
      <p:sp>
        <p:nvSpPr>
          <p:cNvPr id="8" name="Rektangel 7">
            <a:extLst>
              <a:ext uri="{FF2B5EF4-FFF2-40B4-BE49-F238E27FC236}">
                <a16:creationId xmlns:a16="http://schemas.microsoft.com/office/drawing/2014/main" id="{3622E3D4-A8F2-2FA2-42D5-F28E9B86EC38}"/>
              </a:ext>
            </a:extLst>
          </p:cNvPr>
          <p:cNvSpPr/>
          <p:nvPr/>
        </p:nvSpPr>
        <p:spPr>
          <a:xfrm>
            <a:off x="463639" y="3859326"/>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E928852B-61F6-AF26-9D01-895DC0403744}"/>
              </a:ext>
            </a:extLst>
          </p:cNvPr>
          <p:cNvSpPr txBox="1"/>
          <p:nvPr/>
        </p:nvSpPr>
        <p:spPr>
          <a:xfrm>
            <a:off x="675249" y="4016416"/>
            <a:ext cx="10170942" cy="646331"/>
          </a:xfrm>
          <a:prstGeom prst="rect">
            <a:avLst/>
          </a:prstGeom>
          <a:noFill/>
        </p:spPr>
        <p:txBody>
          <a:bodyPr wrap="square" rtlCol="0">
            <a:spAutoFit/>
          </a:bodyPr>
          <a:lstStyle/>
          <a:p>
            <a:r>
              <a:rPr lang="da-DK"/>
              <a:t>Behovet for et nyt kursus kan opstå på flere måder, enten på baggrund af en forespørgsel fra skoler/brancher, eller som resultat af en analyse.</a:t>
            </a:r>
          </a:p>
        </p:txBody>
      </p:sp>
      <p:sp>
        <p:nvSpPr>
          <p:cNvPr id="10" name="Rektangel 9">
            <a:extLst>
              <a:ext uri="{FF2B5EF4-FFF2-40B4-BE49-F238E27FC236}">
                <a16:creationId xmlns:a16="http://schemas.microsoft.com/office/drawing/2014/main" id="{70DF3BDB-0C89-C280-BFBA-DA2F70A6CA8E}"/>
              </a:ext>
            </a:extLst>
          </p:cNvPr>
          <p:cNvSpPr/>
          <p:nvPr/>
        </p:nvSpPr>
        <p:spPr>
          <a:xfrm>
            <a:off x="463639" y="5354584"/>
            <a:ext cx="10740981" cy="717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D935453A-6FD4-57F7-4FBE-461C6E80497F}"/>
              </a:ext>
            </a:extLst>
          </p:cNvPr>
          <p:cNvSpPr txBox="1"/>
          <p:nvPr/>
        </p:nvSpPr>
        <p:spPr>
          <a:xfrm>
            <a:off x="675249" y="5561388"/>
            <a:ext cx="10170942" cy="369332"/>
          </a:xfrm>
          <a:prstGeom prst="rect">
            <a:avLst/>
          </a:prstGeom>
          <a:noFill/>
        </p:spPr>
        <p:txBody>
          <a:bodyPr wrap="square" rtlCol="0">
            <a:spAutoFit/>
          </a:bodyPr>
          <a:lstStyle/>
          <a:p>
            <a:r>
              <a:rPr lang="da-DK"/>
              <a:t>Det pågældende brancheudvalg træffer beslutning om udvikling af en konkret arbejdsmarkedsuddannelse.</a:t>
            </a:r>
          </a:p>
        </p:txBody>
      </p:sp>
      <p:sp>
        <p:nvSpPr>
          <p:cNvPr id="12" name="Pil: nedad 11">
            <a:extLst>
              <a:ext uri="{FF2B5EF4-FFF2-40B4-BE49-F238E27FC236}">
                <a16:creationId xmlns:a16="http://schemas.microsoft.com/office/drawing/2014/main" id="{C579A4F7-6701-8F51-1F14-D1524ADF8839}"/>
              </a:ext>
            </a:extLst>
          </p:cNvPr>
          <p:cNvSpPr/>
          <p:nvPr/>
        </p:nvSpPr>
        <p:spPr>
          <a:xfrm>
            <a:off x="5022761" y="2039234"/>
            <a:ext cx="489398" cy="344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nedad 12">
            <a:extLst>
              <a:ext uri="{FF2B5EF4-FFF2-40B4-BE49-F238E27FC236}">
                <a16:creationId xmlns:a16="http://schemas.microsoft.com/office/drawing/2014/main" id="{D6BD5D98-F84F-93EE-029E-0E28B5E8E9FD}"/>
              </a:ext>
            </a:extLst>
          </p:cNvPr>
          <p:cNvSpPr/>
          <p:nvPr/>
        </p:nvSpPr>
        <p:spPr>
          <a:xfrm>
            <a:off x="5022761" y="3448365"/>
            <a:ext cx="489398" cy="344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il: nedad 13">
            <a:extLst>
              <a:ext uri="{FF2B5EF4-FFF2-40B4-BE49-F238E27FC236}">
                <a16:creationId xmlns:a16="http://schemas.microsoft.com/office/drawing/2014/main" id="{C56752D2-2E98-7A29-74EB-B918312A610F}"/>
              </a:ext>
            </a:extLst>
          </p:cNvPr>
          <p:cNvSpPr/>
          <p:nvPr/>
        </p:nvSpPr>
        <p:spPr>
          <a:xfrm>
            <a:off x="5022761" y="4906281"/>
            <a:ext cx="489398" cy="344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85609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247040-476C-8DD7-6FC1-3C2A3AF5427D}"/>
              </a:ext>
            </a:extLst>
          </p:cNvPr>
          <p:cNvSpPr>
            <a:spLocks noGrp="1"/>
          </p:cNvSpPr>
          <p:nvPr>
            <p:ph type="title"/>
          </p:nvPr>
        </p:nvSpPr>
        <p:spPr/>
        <p:txBody>
          <a:bodyPr/>
          <a:lstStyle/>
          <a:p>
            <a:r>
              <a:rPr lang="da-DK"/>
              <a:t>En ny uddannelse bliver til</a:t>
            </a:r>
          </a:p>
        </p:txBody>
      </p:sp>
      <p:sp>
        <p:nvSpPr>
          <p:cNvPr id="4" name="Rektangel 3">
            <a:extLst>
              <a:ext uri="{FF2B5EF4-FFF2-40B4-BE49-F238E27FC236}">
                <a16:creationId xmlns:a16="http://schemas.microsoft.com/office/drawing/2014/main" id="{67B0A117-C139-4BBD-F71E-3C00E3438C2D}"/>
              </a:ext>
            </a:extLst>
          </p:cNvPr>
          <p:cNvSpPr/>
          <p:nvPr/>
        </p:nvSpPr>
        <p:spPr>
          <a:xfrm>
            <a:off x="218941" y="1171611"/>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25B4EDBD-AFF1-500B-856A-077F2499E631}"/>
              </a:ext>
            </a:extLst>
          </p:cNvPr>
          <p:cNvSpPr txBox="1"/>
          <p:nvPr/>
        </p:nvSpPr>
        <p:spPr>
          <a:xfrm>
            <a:off x="437881" y="1341570"/>
            <a:ext cx="10187189" cy="646331"/>
          </a:xfrm>
          <a:prstGeom prst="rect">
            <a:avLst/>
          </a:prstGeom>
          <a:noFill/>
        </p:spPr>
        <p:txBody>
          <a:bodyPr wrap="square" rtlCol="0">
            <a:spAutoFit/>
          </a:bodyPr>
          <a:lstStyle/>
          <a:p>
            <a:r>
              <a:rPr lang="da-DK"/>
              <a:t>Hvis der er tale om uddannelser i større omfang, eller der er tale om certifikatkurser, skal der først forhandles med BUVM.</a:t>
            </a:r>
          </a:p>
        </p:txBody>
      </p:sp>
      <p:sp>
        <p:nvSpPr>
          <p:cNvPr id="6" name="Rektangel 5">
            <a:extLst>
              <a:ext uri="{FF2B5EF4-FFF2-40B4-BE49-F238E27FC236}">
                <a16:creationId xmlns:a16="http://schemas.microsoft.com/office/drawing/2014/main" id="{7BC42A9F-868E-5248-77B6-1E7F05BEDDF2}"/>
              </a:ext>
            </a:extLst>
          </p:cNvPr>
          <p:cNvSpPr/>
          <p:nvPr/>
        </p:nvSpPr>
        <p:spPr>
          <a:xfrm>
            <a:off x="218940" y="2555086"/>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05E93120-C1F2-FE1B-BD8A-F5C857FA8A0F}"/>
              </a:ext>
            </a:extLst>
          </p:cNvPr>
          <p:cNvSpPr txBox="1"/>
          <p:nvPr/>
        </p:nvSpPr>
        <p:spPr>
          <a:xfrm>
            <a:off x="437882" y="2691685"/>
            <a:ext cx="10187189" cy="646331"/>
          </a:xfrm>
          <a:prstGeom prst="rect">
            <a:avLst/>
          </a:prstGeom>
          <a:noFill/>
        </p:spPr>
        <p:txBody>
          <a:bodyPr wrap="square" rtlCol="0">
            <a:spAutoFit/>
          </a:bodyPr>
          <a:lstStyle/>
          <a:p>
            <a:r>
              <a:rPr lang="da-DK"/>
              <a:t>Der indgås kontrakt med udvikler om udvikling af uddannelse, prøver og evt. vejledning.</a:t>
            </a:r>
          </a:p>
          <a:p>
            <a:r>
              <a:rPr lang="da-DK"/>
              <a:t>Udvikler afleverer materialet til TUR.</a:t>
            </a:r>
          </a:p>
        </p:txBody>
      </p:sp>
      <p:sp>
        <p:nvSpPr>
          <p:cNvPr id="8" name="Rektangel 7">
            <a:extLst>
              <a:ext uri="{FF2B5EF4-FFF2-40B4-BE49-F238E27FC236}">
                <a16:creationId xmlns:a16="http://schemas.microsoft.com/office/drawing/2014/main" id="{B627613B-4570-1C32-73CB-CA0BB7AFD358}"/>
              </a:ext>
            </a:extLst>
          </p:cNvPr>
          <p:cNvSpPr/>
          <p:nvPr/>
        </p:nvSpPr>
        <p:spPr>
          <a:xfrm>
            <a:off x="218941" y="3955796"/>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kstfelt 8">
            <a:extLst>
              <a:ext uri="{FF2B5EF4-FFF2-40B4-BE49-F238E27FC236}">
                <a16:creationId xmlns:a16="http://schemas.microsoft.com/office/drawing/2014/main" id="{08282EA8-9D8F-074D-51FF-006B1473FA4C}"/>
              </a:ext>
            </a:extLst>
          </p:cNvPr>
          <p:cNvSpPr txBox="1"/>
          <p:nvPr/>
        </p:nvSpPr>
        <p:spPr>
          <a:xfrm>
            <a:off x="437884" y="4114071"/>
            <a:ext cx="10187189" cy="646331"/>
          </a:xfrm>
          <a:prstGeom prst="rect">
            <a:avLst/>
          </a:prstGeom>
          <a:noFill/>
        </p:spPr>
        <p:txBody>
          <a:bodyPr wrap="square" rtlCol="0">
            <a:spAutoFit/>
          </a:bodyPr>
          <a:lstStyle/>
          <a:p>
            <a:r>
              <a:rPr lang="da-DK"/>
              <a:t>TUR sender ansøgning om godkendelse af uddannelse til BUVM og forhandler evt. takstindplacering.</a:t>
            </a:r>
          </a:p>
          <a:p>
            <a:r>
              <a:rPr lang="da-DK"/>
              <a:t>Selve ansøgningen indeholder mange oplysninger, begrundelse for tilhørsforhold til en given FKB.</a:t>
            </a:r>
          </a:p>
        </p:txBody>
      </p:sp>
      <p:sp>
        <p:nvSpPr>
          <p:cNvPr id="10" name="Rektangel 9">
            <a:extLst>
              <a:ext uri="{FF2B5EF4-FFF2-40B4-BE49-F238E27FC236}">
                <a16:creationId xmlns:a16="http://schemas.microsoft.com/office/drawing/2014/main" id="{8005967F-4FC4-F97B-562B-86847C6E6DC6}"/>
              </a:ext>
            </a:extLst>
          </p:cNvPr>
          <p:cNvSpPr/>
          <p:nvPr/>
        </p:nvSpPr>
        <p:spPr>
          <a:xfrm>
            <a:off x="218940" y="5323904"/>
            <a:ext cx="10740981" cy="724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916C23FB-DE5E-DAD1-7F4B-D3F318F7A6F8}"/>
              </a:ext>
            </a:extLst>
          </p:cNvPr>
          <p:cNvSpPr txBox="1"/>
          <p:nvPr/>
        </p:nvSpPr>
        <p:spPr>
          <a:xfrm>
            <a:off x="539924" y="5462208"/>
            <a:ext cx="10085146" cy="369332"/>
          </a:xfrm>
          <a:prstGeom prst="rect">
            <a:avLst/>
          </a:prstGeom>
          <a:noFill/>
        </p:spPr>
        <p:txBody>
          <a:bodyPr wrap="square" rtlCol="0">
            <a:spAutoFit/>
          </a:bodyPr>
          <a:lstStyle/>
          <a:p>
            <a:r>
              <a:rPr lang="da-DK"/>
              <a:t>Uddannelsen bliver godkendt til udbud.</a:t>
            </a:r>
          </a:p>
        </p:txBody>
      </p:sp>
      <p:sp>
        <p:nvSpPr>
          <p:cNvPr id="12" name="Pil: nedad 11">
            <a:extLst>
              <a:ext uri="{FF2B5EF4-FFF2-40B4-BE49-F238E27FC236}">
                <a16:creationId xmlns:a16="http://schemas.microsoft.com/office/drawing/2014/main" id="{62999D13-9C3B-434B-B522-80DD57440ED8}"/>
              </a:ext>
            </a:extLst>
          </p:cNvPr>
          <p:cNvSpPr/>
          <p:nvPr/>
        </p:nvSpPr>
        <p:spPr>
          <a:xfrm>
            <a:off x="4533363" y="2194818"/>
            <a:ext cx="489398" cy="344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nedad 12">
            <a:extLst>
              <a:ext uri="{FF2B5EF4-FFF2-40B4-BE49-F238E27FC236}">
                <a16:creationId xmlns:a16="http://schemas.microsoft.com/office/drawing/2014/main" id="{E19DDD5E-BF71-A2F5-31DC-1966017B0EF0}"/>
              </a:ext>
            </a:extLst>
          </p:cNvPr>
          <p:cNvSpPr/>
          <p:nvPr/>
        </p:nvSpPr>
        <p:spPr>
          <a:xfrm>
            <a:off x="4533363" y="3596719"/>
            <a:ext cx="489398" cy="344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il: nedad 13">
            <a:extLst>
              <a:ext uri="{FF2B5EF4-FFF2-40B4-BE49-F238E27FC236}">
                <a16:creationId xmlns:a16="http://schemas.microsoft.com/office/drawing/2014/main" id="{99B5F1B2-965C-9E14-2254-5FC10F482DAF}"/>
              </a:ext>
            </a:extLst>
          </p:cNvPr>
          <p:cNvSpPr/>
          <p:nvPr/>
        </p:nvSpPr>
        <p:spPr>
          <a:xfrm>
            <a:off x="4533363" y="4978690"/>
            <a:ext cx="489398" cy="344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8552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425505" y="2367558"/>
            <a:ext cx="8207218" cy="2659638"/>
          </a:xfrm>
        </p:spPr>
        <p:txBody>
          <a:bodyPr>
            <a:normAutofit/>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Velkomst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Mogens Ellgaard-Cramer</a:t>
            </a:r>
          </a:p>
        </p:txBody>
      </p:sp>
    </p:spTree>
    <p:extLst>
      <p:ext uri="{BB962C8B-B14F-4D97-AF65-F5344CB8AC3E}">
        <p14:creationId xmlns:p14="http://schemas.microsoft.com/office/powerpoint/2010/main" val="1743641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83B6E2-9DC5-BC3A-82A9-40979AA947F7}"/>
              </a:ext>
            </a:extLst>
          </p:cNvPr>
          <p:cNvSpPr>
            <a:spLocks noGrp="1"/>
          </p:cNvSpPr>
          <p:nvPr>
            <p:ph type="title"/>
          </p:nvPr>
        </p:nvSpPr>
        <p:spPr/>
        <p:txBody>
          <a:bodyPr/>
          <a:lstStyle/>
          <a:p>
            <a:r>
              <a:rPr lang="da-DK"/>
              <a:t>En ny uddannelse bliver til</a:t>
            </a:r>
          </a:p>
        </p:txBody>
      </p:sp>
      <p:sp>
        <p:nvSpPr>
          <p:cNvPr id="4" name="Rektangel 3">
            <a:extLst>
              <a:ext uri="{FF2B5EF4-FFF2-40B4-BE49-F238E27FC236}">
                <a16:creationId xmlns:a16="http://schemas.microsoft.com/office/drawing/2014/main" id="{B027B24E-F17B-829E-4C35-3511C524E6EC}"/>
              </a:ext>
            </a:extLst>
          </p:cNvPr>
          <p:cNvSpPr/>
          <p:nvPr/>
        </p:nvSpPr>
        <p:spPr>
          <a:xfrm>
            <a:off x="0" y="1158733"/>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ekstfelt 4">
            <a:extLst>
              <a:ext uri="{FF2B5EF4-FFF2-40B4-BE49-F238E27FC236}">
                <a16:creationId xmlns:a16="http://schemas.microsoft.com/office/drawing/2014/main" id="{F7906365-6607-9A27-65C5-6455B1443EF0}"/>
              </a:ext>
            </a:extLst>
          </p:cNvPr>
          <p:cNvSpPr txBox="1"/>
          <p:nvPr/>
        </p:nvSpPr>
        <p:spPr>
          <a:xfrm>
            <a:off x="320984" y="1300766"/>
            <a:ext cx="10007872" cy="369332"/>
          </a:xfrm>
          <a:prstGeom prst="rect">
            <a:avLst/>
          </a:prstGeom>
          <a:noFill/>
        </p:spPr>
        <p:txBody>
          <a:bodyPr wrap="square" rtlCol="0">
            <a:spAutoFit/>
          </a:bodyPr>
          <a:lstStyle/>
          <a:p>
            <a:r>
              <a:rPr lang="da-DK"/>
              <a:t>TUR udvikler evt. et faglærerkursus til den nye uddannelse.</a:t>
            </a:r>
          </a:p>
        </p:txBody>
      </p:sp>
      <p:sp>
        <p:nvSpPr>
          <p:cNvPr id="6" name="Rektangel 5">
            <a:extLst>
              <a:ext uri="{FF2B5EF4-FFF2-40B4-BE49-F238E27FC236}">
                <a16:creationId xmlns:a16="http://schemas.microsoft.com/office/drawing/2014/main" id="{33E4F0BC-BB5B-F566-318F-7EE4A0700BC1}"/>
              </a:ext>
            </a:extLst>
          </p:cNvPr>
          <p:cNvSpPr/>
          <p:nvPr/>
        </p:nvSpPr>
        <p:spPr>
          <a:xfrm>
            <a:off x="0" y="2555086"/>
            <a:ext cx="10740981" cy="1023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ekstfelt 6">
            <a:extLst>
              <a:ext uri="{FF2B5EF4-FFF2-40B4-BE49-F238E27FC236}">
                <a16:creationId xmlns:a16="http://schemas.microsoft.com/office/drawing/2014/main" id="{8316C572-AE8D-49C2-E077-5E86271A89BA}"/>
              </a:ext>
            </a:extLst>
          </p:cNvPr>
          <p:cNvSpPr txBox="1"/>
          <p:nvPr/>
        </p:nvSpPr>
        <p:spPr>
          <a:xfrm>
            <a:off x="320984" y="2704563"/>
            <a:ext cx="10007872" cy="369332"/>
          </a:xfrm>
          <a:prstGeom prst="rect">
            <a:avLst/>
          </a:prstGeom>
          <a:noFill/>
        </p:spPr>
        <p:txBody>
          <a:bodyPr wrap="square" rtlCol="0">
            <a:spAutoFit/>
          </a:bodyPr>
          <a:lstStyle/>
          <a:p>
            <a:r>
              <a:rPr lang="da-DK"/>
              <a:t>Uddannelsen udbydes.</a:t>
            </a:r>
          </a:p>
        </p:txBody>
      </p:sp>
      <p:sp>
        <p:nvSpPr>
          <p:cNvPr id="8" name="Pil: nedad 7">
            <a:extLst>
              <a:ext uri="{FF2B5EF4-FFF2-40B4-BE49-F238E27FC236}">
                <a16:creationId xmlns:a16="http://schemas.microsoft.com/office/drawing/2014/main" id="{E933B496-F1D1-CB0C-1DB6-52EF44174D83}"/>
              </a:ext>
            </a:extLst>
          </p:cNvPr>
          <p:cNvSpPr/>
          <p:nvPr/>
        </p:nvSpPr>
        <p:spPr>
          <a:xfrm>
            <a:off x="4533363" y="2194818"/>
            <a:ext cx="489398" cy="3449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408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pPr lvl="0">
              <a:lnSpc>
                <a:spcPct val="107000"/>
              </a:lnSpc>
              <a:spcAft>
                <a:spcPts val="800"/>
              </a:spcAft>
            </a:pPr>
            <a:r>
              <a:rPr lang="da-DK" sz="5400">
                <a:effectLst/>
                <a:latin typeface="Tahoma" panose="020B0604030504040204" pitchFamily="34" charset="0"/>
                <a:ea typeface="Times New Roman" panose="02020603050405020304" pitchFamily="18" charset="0"/>
              </a:rPr>
              <a:t>Ukrainske Flygtninge</a:t>
            </a:r>
            <a:endParaRPr lang="da-DK" sz="5400">
              <a:effectLst/>
              <a:latin typeface="Times New Roman" panose="02020603050405020304" pitchFamily="18" charset="0"/>
              <a:ea typeface="Times New Roman" panose="02020603050405020304" pitchFamily="18" charset="0"/>
            </a:endParaRPr>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endParaRPr lang="da-DK">
              <a:cs typeface="Calibri"/>
            </a:endParaRPr>
          </a:p>
          <a:p>
            <a:endParaRPr lang="da-DK"/>
          </a:p>
        </p:txBody>
      </p:sp>
    </p:spTree>
    <p:extLst>
      <p:ext uri="{BB962C8B-B14F-4D97-AF65-F5344CB8AC3E}">
        <p14:creationId xmlns:p14="http://schemas.microsoft.com/office/powerpoint/2010/main" val="2486523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Suppleringskurser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a:xfrm>
            <a:off x="487238" y="2155192"/>
            <a:ext cx="11550032" cy="1966535"/>
          </a:xfrm>
        </p:spPr>
        <p:txBody>
          <a:bodyPr>
            <a:normAutofit/>
          </a:bodyPr>
          <a:lstStyle/>
          <a:p>
            <a:r>
              <a:rPr lang="da-DK"/>
              <a:t>Det endelige lovgrundlag forventes klart i marts med ikrafttræden 1. juli 2023.</a:t>
            </a:r>
          </a:p>
          <a:p>
            <a:r>
              <a:rPr lang="da-DK"/>
              <a:t>Suppleringskurserne udvikles i 2. kvartal.</a:t>
            </a:r>
          </a:p>
          <a:p>
            <a:pPr marL="0" indent="0">
              <a:buNone/>
            </a:pPr>
            <a:endParaRPr lang="da-DK"/>
          </a:p>
        </p:txBody>
      </p:sp>
    </p:spTree>
    <p:extLst>
      <p:ext uri="{BB962C8B-B14F-4D97-AF65-F5344CB8AC3E}">
        <p14:creationId xmlns:p14="http://schemas.microsoft.com/office/powerpoint/2010/main" val="314667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TUR</a:t>
            </a: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r>
              <a:rPr lang="da-DK">
                <a:cs typeface="Calibri"/>
              </a:rPr>
              <a:t>V./Mogens Ellgaard-Cramer</a:t>
            </a:r>
          </a:p>
          <a:p>
            <a:endParaRPr lang="da-DK"/>
          </a:p>
        </p:txBody>
      </p:sp>
    </p:spTree>
    <p:extLst>
      <p:ext uri="{BB962C8B-B14F-4D97-AF65-F5344CB8AC3E}">
        <p14:creationId xmlns:p14="http://schemas.microsoft.com/office/powerpoint/2010/main" val="1784490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Nyt fra TUR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endParaRPr lang="da-DK"/>
          </a:p>
          <a:p>
            <a:pPr>
              <a:buFont typeface="Wingdings" panose="05000000000000000000" pitchFamily="2" charset="2"/>
              <a:buChar char="Ø"/>
            </a:pPr>
            <a:r>
              <a:rPr lang="da-DK"/>
              <a:t>Personalenyt</a:t>
            </a:r>
          </a:p>
          <a:p>
            <a:pPr>
              <a:buFont typeface="Wingdings" panose="05000000000000000000" pitchFamily="2" charset="2"/>
              <a:buChar char="Ø"/>
            </a:pPr>
            <a:r>
              <a:rPr lang="da-DK"/>
              <a:t>Grønne puljer status</a:t>
            </a:r>
          </a:p>
          <a:p>
            <a:pPr>
              <a:buFont typeface="Wingdings" panose="05000000000000000000" pitchFamily="2" charset="2"/>
              <a:buChar char="Ø"/>
            </a:pPr>
            <a:r>
              <a:rPr lang="da-DK"/>
              <a:t>Møde invitationer til AMU/EUD dialog/skole møder</a:t>
            </a:r>
          </a:p>
          <a:p>
            <a:pPr>
              <a:buFont typeface="Wingdings" panose="05000000000000000000" pitchFamily="2" charset="2"/>
              <a:buChar char="Ø"/>
            </a:pPr>
            <a:r>
              <a:rPr lang="da-DK"/>
              <a:t>AUB</a:t>
            </a:r>
          </a:p>
        </p:txBody>
      </p:sp>
    </p:spTree>
    <p:extLst>
      <p:ext uri="{BB962C8B-B14F-4D97-AF65-F5344CB8AC3E}">
        <p14:creationId xmlns:p14="http://schemas.microsoft.com/office/powerpoint/2010/main" val="290437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Personalenyt</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a:t>Digital koordinator 1/3 2023</a:t>
            </a:r>
          </a:p>
          <a:p>
            <a:pPr marL="0" indent="0">
              <a:buNone/>
            </a:pPr>
            <a:r>
              <a:rPr lang="da-DK"/>
              <a:t>Flemming Jacobsen</a:t>
            </a:r>
          </a:p>
          <a:p>
            <a:pPr marL="0" indent="0">
              <a:buNone/>
            </a:pPr>
            <a:endParaRPr lang="da-DK"/>
          </a:p>
          <a:p>
            <a:pPr marL="0" indent="0">
              <a:buNone/>
            </a:pPr>
            <a:r>
              <a:rPr lang="da-DK"/>
              <a:t>Uddannelseskonsulent 1/6 2023</a:t>
            </a:r>
          </a:p>
        </p:txBody>
      </p:sp>
      <p:pic>
        <p:nvPicPr>
          <p:cNvPr id="5" name="Billede 4">
            <a:extLst>
              <a:ext uri="{FF2B5EF4-FFF2-40B4-BE49-F238E27FC236}">
                <a16:creationId xmlns:a16="http://schemas.microsoft.com/office/drawing/2014/main" id="{2B3AE31A-4854-6E22-33E3-4E1D182971C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67567" y="1462465"/>
            <a:ext cx="4608000" cy="4075851"/>
          </a:xfrm>
          <a:prstGeom prst="rect">
            <a:avLst/>
          </a:prstGeom>
        </p:spPr>
      </p:pic>
    </p:spTree>
    <p:extLst>
      <p:ext uri="{BB962C8B-B14F-4D97-AF65-F5344CB8AC3E}">
        <p14:creationId xmlns:p14="http://schemas.microsoft.com/office/powerpoint/2010/main" val="4022982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Grønne puljer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sz="2400" i="1"/>
              <a:t>BEK </a:t>
            </a:r>
            <a:r>
              <a:rPr lang="da-DK" sz="2400" i="1" err="1"/>
              <a:t>nr</a:t>
            </a:r>
            <a:r>
              <a:rPr lang="da-DK" sz="2400" i="1"/>
              <a:t> 1012 af 28/06/2022</a:t>
            </a:r>
          </a:p>
          <a:p>
            <a:pPr marL="0" indent="0">
              <a:buNone/>
            </a:pPr>
            <a:r>
              <a:rPr lang="da-DK" sz="2400" i="1"/>
              <a:t>Bekendtgørelse om pulje til grøn efteruddannelse og opkvalificering inden for arbejdsmarkedsuddannelserne og erhvervsuddannelserne</a:t>
            </a:r>
          </a:p>
          <a:p>
            <a:pPr marL="0" indent="0">
              <a:buNone/>
            </a:pPr>
            <a:r>
              <a:rPr lang="da-DK" sz="2400" i="1"/>
              <a:t> ”Puljen har til formål at skabe stærke grønne efteruddannelses- og opkvalificeringstilbud til både ledige og beskæftigede, der kan være med til at fremme den grønne dagsorden og de ambitiøse danske klimamål.”</a:t>
            </a:r>
          </a:p>
          <a:p>
            <a:pPr marL="0" indent="0">
              <a:buNone/>
            </a:pPr>
            <a:endParaRPr lang="da-DK" sz="2400" i="1"/>
          </a:p>
          <a:p>
            <a:pPr marL="0" indent="0">
              <a:buNone/>
            </a:pPr>
            <a:r>
              <a:rPr lang="da-DK"/>
              <a:t>Status: afsluttet 22/12 2022</a:t>
            </a:r>
          </a:p>
        </p:txBody>
      </p:sp>
      <p:pic>
        <p:nvPicPr>
          <p:cNvPr id="8" name="Billede 7" descr="Gammel kvinde jublende to hænder, der sidder">
            <a:extLst>
              <a:ext uri="{FF2B5EF4-FFF2-40B4-BE49-F238E27FC236}">
                <a16:creationId xmlns:a16="http://schemas.microsoft.com/office/drawing/2014/main" id="{A98290F8-557C-A49B-2D06-72288BEEEF44}"/>
              </a:ext>
            </a:extLst>
          </p:cNvPr>
          <p:cNvPicPr>
            <a:picLocks noChangeAspect="1"/>
          </p:cNvPicPr>
          <p:nvPr/>
        </p:nvPicPr>
        <p:blipFill>
          <a:blip r:embed="rId3"/>
          <a:stretch>
            <a:fillRect/>
          </a:stretch>
        </p:blipFill>
        <p:spPr>
          <a:xfrm>
            <a:off x="5481130" y="3059133"/>
            <a:ext cx="2124000" cy="3798867"/>
          </a:xfrm>
          <a:prstGeom prst="rect">
            <a:avLst/>
          </a:prstGeom>
        </p:spPr>
      </p:pic>
    </p:spTree>
    <p:extLst>
      <p:ext uri="{BB962C8B-B14F-4D97-AF65-F5344CB8AC3E}">
        <p14:creationId xmlns:p14="http://schemas.microsoft.com/office/powerpoint/2010/main" val="312095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Mødeinvitationer</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endParaRPr lang="da-DK"/>
          </a:p>
          <a:p>
            <a:pPr>
              <a:buFont typeface="Wingdings" panose="05000000000000000000" pitchFamily="2" charset="2"/>
              <a:buChar char="ü"/>
            </a:pPr>
            <a:r>
              <a:rPr lang="da-DK"/>
              <a:t>Første indkaldelse kun accept</a:t>
            </a:r>
          </a:p>
          <a:p>
            <a:pPr>
              <a:buFont typeface="Wingdings" panose="05000000000000000000" pitchFamily="2" charset="2"/>
              <a:buChar char="ü"/>
            </a:pPr>
            <a:r>
              <a:rPr lang="da-DK"/>
              <a:t>3 uger før modtages link til endelig bekræftelse</a:t>
            </a:r>
          </a:p>
          <a:p>
            <a:pPr marL="0" indent="0">
              <a:buNone/>
            </a:pPr>
            <a:endParaRPr lang="da-DK"/>
          </a:p>
          <a:p>
            <a:pPr marL="0" indent="0">
              <a:buNone/>
            </a:pPr>
            <a:endParaRPr lang="da-DK"/>
          </a:p>
          <a:p>
            <a:pPr marL="0" indent="0">
              <a:buNone/>
            </a:pPr>
            <a:endParaRPr lang="da-DK" sz="2200" i="1"/>
          </a:p>
        </p:txBody>
      </p:sp>
      <p:pic>
        <p:nvPicPr>
          <p:cNvPr id="6" name="Billede 5" descr="Samarbejdsmødetabel">
            <a:extLst>
              <a:ext uri="{FF2B5EF4-FFF2-40B4-BE49-F238E27FC236}">
                <a16:creationId xmlns:a16="http://schemas.microsoft.com/office/drawing/2014/main" id="{8372FBF0-9809-4A19-73E9-D5B0CCF89CCC}"/>
              </a:ext>
            </a:extLst>
          </p:cNvPr>
          <p:cNvPicPr>
            <a:picLocks noChangeAspect="1"/>
          </p:cNvPicPr>
          <p:nvPr/>
        </p:nvPicPr>
        <p:blipFill>
          <a:blip r:embed="rId2"/>
          <a:stretch>
            <a:fillRect/>
          </a:stretch>
        </p:blipFill>
        <p:spPr>
          <a:xfrm>
            <a:off x="3353033" y="3556000"/>
            <a:ext cx="4594860" cy="2584704"/>
          </a:xfrm>
          <a:prstGeom prst="rect">
            <a:avLst/>
          </a:prstGeom>
        </p:spPr>
      </p:pic>
    </p:spTree>
    <p:extLst>
      <p:ext uri="{BB962C8B-B14F-4D97-AF65-F5344CB8AC3E}">
        <p14:creationId xmlns:p14="http://schemas.microsoft.com/office/powerpoint/2010/main" val="2581756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AUB 2023 (ansøgt)</a:t>
            </a: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a:t>Ambassadørkorps2023</a:t>
            </a:r>
          </a:p>
          <a:p>
            <a:pPr marL="0" indent="0">
              <a:buNone/>
            </a:pPr>
            <a:r>
              <a:rPr lang="da-DK"/>
              <a:t>DM i Skills2023</a:t>
            </a:r>
          </a:p>
          <a:p>
            <a:pPr marL="0" indent="0">
              <a:buNone/>
            </a:pPr>
            <a:r>
              <a:rPr lang="da-DK"/>
              <a:t>Mentorordning 2023</a:t>
            </a:r>
          </a:p>
          <a:p>
            <a:pPr marL="0" indent="0">
              <a:buNone/>
            </a:pPr>
            <a:r>
              <a:rPr lang="da-DK"/>
              <a:t>Verdens Vildeste Brobyggere 2023 (Aalborg 2. juni 2023 C.W. Obels Kanal)</a:t>
            </a:r>
          </a:p>
          <a:p>
            <a:pPr marL="0" indent="0">
              <a:buNone/>
            </a:pPr>
            <a:r>
              <a:rPr lang="da-DK"/>
              <a:t>Læreplads formidlingen 2023</a:t>
            </a:r>
          </a:p>
          <a:p>
            <a:pPr marL="0" indent="0">
              <a:buNone/>
            </a:pPr>
            <a:r>
              <a:rPr lang="da-DK"/>
              <a:t>Transport messen 2023 ( Herning 20.-22. april 2023)</a:t>
            </a:r>
          </a:p>
          <a:p>
            <a:pPr marL="0" indent="0">
              <a:buNone/>
            </a:pPr>
            <a:r>
              <a:rPr lang="da-DK"/>
              <a:t>App udvikling 2023</a:t>
            </a:r>
          </a:p>
          <a:p>
            <a:pPr marL="0" indent="0">
              <a:buNone/>
            </a:pPr>
            <a:r>
              <a:rPr lang="da-DK" err="1"/>
              <a:t>Webscraper</a:t>
            </a:r>
            <a:endParaRPr lang="da-DK"/>
          </a:p>
          <a:p>
            <a:pPr marL="0" indent="0">
              <a:buNone/>
            </a:pPr>
            <a:endParaRPr lang="da-DK"/>
          </a:p>
        </p:txBody>
      </p:sp>
    </p:spTree>
    <p:extLst>
      <p:ext uri="{BB962C8B-B14F-4D97-AF65-F5344CB8AC3E}">
        <p14:creationId xmlns:p14="http://schemas.microsoft.com/office/powerpoint/2010/main" val="790347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err="1"/>
              <a:t>Webscraber</a:t>
            </a:r>
            <a:endParaRPr lang="da-DK"/>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marL="0" indent="0">
              <a:buNone/>
            </a:pPr>
            <a:r>
              <a:rPr lang="da-DK">
                <a:hlinkClick r:id="rId3"/>
              </a:rPr>
              <a:t>https://transportuddannelser.dk/</a:t>
            </a:r>
            <a:endParaRPr lang="da-DK"/>
          </a:p>
          <a:p>
            <a:pPr marL="0" indent="0">
              <a:buNone/>
            </a:pPr>
            <a:endParaRPr lang="da-DK"/>
          </a:p>
          <a:p>
            <a:pPr marL="0" indent="0">
              <a:buNone/>
            </a:pPr>
            <a:endParaRPr lang="da-DK"/>
          </a:p>
        </p:txBody>
      </p:sp>
      <p:pic>
        <p:nvPicPr>
          <p:cNvPr id="7" name="Billede 6" descr="Et billede, der indeholder tekst, skærmbillede, monitor, skærm&#10;&#10;Automatisk genereret beskrivelse">
            <a:extLst>
              <a:ext uri="{FF2B5EF4-FFF2-40B4-BE49-F238E27FC236}">
                <a16:creationId xmlns:a16="http://schemas.microsoft.com/office/drawing/2014/main" id="{68B14B87-9847-D4E2-5956-E229B4776428}"/>
              </a:ext>
            </a:extLst>
          </p:cNvPr>
          <p:cNvPicPr>
            <a:picLocks noChangeAspect="1"/>
          </p:cNvPicPr>
          <p:nvPr/>
        </p:nvPicPr>
        <p:blipFill rotWithShape="1">
          <a:blip r:embed="rId4"/>
          <a:srcRect t="3279"/>
          <a:stretch/>
        </p:blipFill>
        <p:spPr>
          <a:xfrm>
            <a:off x="1627632" y="2404872"/>
            <a:ext cx="6930000" cy="3656062"/>
          </a:xfrm>
          <a:prstGeom prst="rect">
            <a:avLst/>
          </a:prstGeom>
        </p:spPr>
      </p:pic>
    </p:spTree>
    <p:extLst>
      <p:ext uri="{BB962C8B-B14F-4D97-AF65-F5344CB8AC3E}">
        <p14:creationId xmlns:p14="http://schemas.microsoft.com/office/powerpoint/2010/main" val="1143998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p:txBody>
          <a:bodyPr/>
          <a:lstStyle/>
          <a:p>
            <a:r>
              <a:rPr lang="da-DK"/>
              <a:t>Dagsorden, samlet 	</a:t>
            </a:r>
          </a:p>
        </p:txBody>
      </p:sp>
      <p:sp>
        <p:nvSpPr>
          <p:cNvPr id="2" name="Pladsholder til indhold 1">
            <a:extLst>
              <a:ext uri="{FF2B5EF4-FFF2-40B4-BE49-F238E27FC236}">
                <a16:creationId xmlns:a16="http://schemas.microsoft.com/office/drawing/2014/main" id="{20C49A26-D224-3710-BFE2-AF1AA590A142}"/>
              </a:ext>
            </a:extLst>
          </p:cNvPr>
          <p:cNvSpPr>
            <a:spLocks noGrp="1"/>
          </p:cNvSpPr>
          <p:nvPr>
            <p:ph idx="1"/>
          </p:nvPr>
        </p:nvSpPr>
        <p:spPr/>
        <p:txBody>
          <a:bodyPr/>
          <a:lstStyle/>
          <a:p>
            <a:pPr marL="0" indent="0">
              <a:buNone/>
            </a:pPr>
            <a:r>
              <a:rPr lang="da-DK"/>
              <a:t>NY MODEL</a:t>
            </a:r>
          </a:p>
          <a:p>
            <a:pPr marL="0" indent="0">
              <a:buNone/>
            </a:pPr>
            <a:endParaRPr lang="da-DK"/>
          </a:p>
          <a:p>
            <a:pPr marL="0" indent="0">
              <a:buNone/>
            </a:pPr>
            <a:r>
              <a:rPr lang="da-DK"/>
              <a:t>AFPRØVES I FØRSTE HALVÅR 2023</a:t>
            </a:r>
          </a:p>
          <a:p>
            <a:pPr marL="0" indent="0">
              <a:buNone/>
            </a:pPr>
            <a:endParaRPr lang="da-DK"/>
          </a:p>
          <a:p>
            <a:pPr marL="0" indent="0">
              <a:buNone/>
            </a:pPr>
            <a:r>
              <a:rPr lang="da-DK"/>
              <a:t>AMU 		KL. 10.00 – 10.45</a:t>
            </a:r>
          </a:p>
          <a:p>
            <a:pPr marL="0" indent="0">
              <a:buNone/>
            </a:pPr>
            <a:r>
              <a:rPr lang="da-DK"/>
              <a:t>Fælles		KL. 11.00-13.00 ( FROKOST 12.00-12.30)</a:t>
            </a:r>
          </a:p>
          <a:p>
            <a:pPr marL="0" indent="0">
              <a:buNone/>
            </a:pPr>
            <a:r>
              <a:rPr lang="da-DK"/>
              <a:t>EUD		KL. 13.00-14.00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Nyt fra TUR</a:t>
            </a:r>
          </a:p>
        </p:txBody>
      </p:sp>
      <p:pic>
        <p:nvPicPr>
          <p:cNvPr id="5" name="Pladsholder til indhold 4">
            <a:extLst>
              <a:ext uri="{FF2B5EF4-FFF2-40B4-BE49-F238E27FC236}">
                <a16:creationId xmlns:a16="http://schemas.microsoft.com/office/drawing/2014/main" id="{C8919F9A-0A70-85BC-3489-E2DF15D49DC4}"/>
              </a:ext>
            </a:extLst>
          </p:cNvPr>
          <p:cNvPicPr>
            <a:picLocks noGrp="1" noChangeAspect="1"/>
          </p:cNvPicPr>
          <p:nvPr>
            <p:ph idx="1"/>
          </p:nvPr>
        </p:nvPicPr>
        <p:blipFill rotWithShape="1">
          <a:blip r:embed="rId3"/>
          <a:srcRect t="3798"/>
          <a:stretch/>
        </p:blipFill>
        <p:spPr>
          <a:xfrm>
            <a:off x="1651662" y="1700784"/>
            <a:ext cx="7620354" cy="4242815"/>
          </a:xfrm>
        </p:spPr>
      </p:pic>
    </p:spTree>
    <p:extLst>
      <p:ext uri="{BB962C8B-B14F-4D97-AF65-F5344CB8AC3E}">
        <p14:creationId xmlns:p14="http://schemas.microsoft.com/office/powerpoint/2010/main" val="228347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lstStyle/>
          <a:p>
            <a:r>
              <a:rPr lang="da-DK"/>
              <a:t>Nyt fra TUR</a:t>
            </a:r>
          </a:p>
        </p:txBody>
      </p:sp>
      <p:pic>
        <p:nvPicPr>
          <p:cNvPr id="7" name="Pladsholder til indhold 6">
            <a:extLst>
              <a:ext uri="{FF2B5EF4-FFF2-40B4-BE49-F238E27FC236}">
                <a16:creationId xmlns:a16="http://schemas.microsoft.com/office/drawing/2014/main" id="{0918C20C-CB9E-7A28-5DBB-9FCBCC1A1F07}"/>
              </a:ext>
            </a:extLst>
          </p:cNvPr>
          <p:cNvPicPr>
            <a:picLocks noGrp="1" noChangeAspect="1"/>
          </p:cNvPicPr>
          <p:nvPr>
            <p:ph idx="1"/>
          </p:nvPr>
        </p:nvPicPr>
        <p:blipFill rotWithShape="1">
          <a:blip r:embed="rId3"/>
          <a:srcRect t="3202"/>
          <a:stretch/>
        </p:blipFill>
        <p:spPr>
          <a:xfrm>
            <a:off x="1682496" y="1609345"/>
            <a:ext cx="7799832" cy="4050792"/>
          </a:xfrm>
        </p:spPr>
      </p:pic>
    </p:spTree>
    <p:extLst>
      <p:ext uri="{BB962C8B-B14F-4D97-AF65-F5344CB8AC3E}">
        <p14:creationId xmlns:p14="http://schemas.microsoft.com/office/powerpoint/2010/main" val="2549958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Personbefordring</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V./Johnny Bengtson  </a:t>
            </a:r>
          </a:p>
        </p:txBody>
      </p:sp>
    </p:spTree>
    <p:extLst>
      <p:ext uri="{BB962C8B-B14F-4D97-AF65-F5344CB8AC3E}">
        <p14:creationId xmlns:p14="http://schemas.microsoft.com/office/powerpoint/2010/main" val="2228364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8D783-5910-459E-9BBF-4DA573F1CF9C}"/>
              </a:ext>
            </a:extLst>
          </p:cNvPr>
          <p:cNvSpPr>
            <a:spLocks noGrp="1"/>
          </p:cNvSpPr>
          <p:nvPr>
            <p:ph type="title"/>
          </p:nvPr>
        </p:nvSpPr>
        <p:spPr/>
        <p:txBody>
          <a:bodyPr/>
          <a:lstStyle/>
          <a:p>
            <a:r>
              <a:rPr lang="da-DK"/>
              <a:t>Nye kurser</a:t>
            </a:r>
          </a:p>
        </p:txBody>
      </p:sp>
      <p:sp>
        <p:nvSpPr>
          <p:cNvPr id="3" name="Tekstfelt 2">
            <a:extLst>
              <a:ext uri="{FF2B5EF4-FFF2-40B4-BE49-F238E27FC236}">
                <a16:creationId xmlns:a16="http://schemas.microsoft.com/office/drawing/2014/main" id="{0D53C81C-E4CA-71F8-2BD2-3B6B8CE9924D}"/>
              </a:ext>
            </a:extLst>
          </p:cNvPr>
          <p:cNvSpPr txBox="1"/>
          <p:nvPr/>
        </p:nvSpPr>
        <p:spPr>
          <a:xfrm>
            <a:off x="1072759" y="1606440"/>
            <a:ext cx="10323112" cy="3153684"/>
          </a:xfrm>
          <a:prstGeom prst="rect">
            <a:avLst/>
          </a:prstGeom>
          <a:noFill/>
        </p:spPr>
        <p:txBody>
          <a:bodyPr wrap="square">
            <a:spAutoFit/>
          </a:bodyPr>
          <a:lstStyle/>
          <a:p>
            <a:pPr marL="228600" lvl="0" indent="-228600">
              <a:lnSpc>
                <a:spcPct val="90000"/>
              </a:lnSpc>
              <a:spcBef>
                <a:spcPts val="1000"/>
              </a:spcBef>
              <a:buFont typeface="Arial"/>
              <a:buChar char="•"/>
            </a:pPr>
            <a:r>
              <a:rPr lang="da-DK" sz="2800">
                <a:solidFill>
                  <a:prstClr val="black"/>
                </a:solidFill>
              </a:rPr>
              <a:t>20832 Grundlæggende kørsel med el-busser (3 dage)</a:t>
            </a:r>
          </a:p>
          <a:p>
            <a:pPr marL="685800" lvl="1" indent="-228600">
              <a:lnSpc>
                <a:spcPct val="90000"/>
              </a:lnSpc>
              <a:spcBef>
                <a:spcPts val="500"/>
              </a:spcBef>
              <a:buFont typeface="Arial"/>
              <a:buChar char="•"/>
            </a:pPr>
            <a:r>
              <a:rPr lang="da-DK" sz="2400">
                <a:solidFill>
                  <a:prstClr val="black"/>
                </a:solidFill>
              </a:rPr>
              <a:t>Indeholder praktisk kørsel med el-busser</a:t>
            </a:r>
          </a:p>
          <a:p>
            <a:pPr marL="685800" lvl="1" indent="-228600">
              <a:lnSpc>
                <a:spcPct val="90000"/>
              </a:lnSpc>
              <a:spcBef>
                <a:spcPts val="500"/>
              </a:spcBef>
              <a:buFont typeface="Arial"/>
              <a:buChar char="•"/>
            </a:pPr>
            <a:endParaRPr lang="da-DK" sz="2400">
              <a:solidFill>
                <a:prstClr val="black"/>
              </a:solidFill>
            </a:endParaRPr>
          </a:p>
          <a:p>
            <a:pPr marL="228600" lvl="0" indent="-228600">
              <a:lnSpc>
                <a:spcPct val="90000"/>
              </a:lnSpc>
              <a:spcBef>
                <a:spcPts val="1000"/>
              </a:spcBef>
              <a:buFont typeface="Arial"/>
              <a:buChar char="•"/>
            </a:pPr>
            <a:r>
              <a:rPr lang="da-DK" sz="2800">
                <a:solidFill>
                  <a:prstClr val="black"/>
                </a:solidFill>
              </a:rPr>
              <a:t>49759 Befordring af fysisk handicappede passagerer (BAB 3) </a:t>
            </a:r>
          </a:p>
          <a:p>
            <a:pPr marL="685800" lvl="1" indent="-228600">
              <a:lnSpc>
                <a:spcPct val="90000"/>
              </a:lnSpc>
              <a:spcBef>
                <a:spcPts val="500"/>
              </a:spcBef>
              <a:buFont typeface="Arial"/>
              <a:buChar char="•"/>
            </a:pPr>
            <a:r>
              <a:rPr lang="da-DK" sz="2400">
                <a:solidFill>
                  <a:prstClr val="black"/>
                </a:solidFill>
              </a:rPr>
              <a:t>Er sat til udløb 30. juni 2023</a:t>
            </a:r>
          </a:p>
          <a:p>
            <a:pPr marL="1143000" lvl="2" indent="-228600">
              <a:lnSpc>
                <a:spcPct val="90000"/>
              </a:lnSpc>
              <a:spcBef>
                <a:spcPts val="500"/>
              </a:spcBef>
              <a:buFont typeface="Arial"/>
              <a:buChar char="•"/>
            </a:pPr>
            <a:r>
              <a:rPr lang="da-DK" sz="2000">
                <a:solidFill>
                  <a:prstClr val="black"/>
                </a:solidFill>
              </a:rPr>
              <a:t>Erstattes af:</a:t>
            </a:r>
          </a:p>
          <a:p>
            <a:pPr marL="1600200" lvl="3" indent="-228600">
              <a:lnSpc>
                <a:spcPct val="90000"/>
              </a:lnSpc>
              <a:spcBef>
                <a:spcPts val="500"/>
              </a:spcBef>
              <a:buFont typeface="Arial"/>
              <a:buChar char="•"/>
            </a:pPr>
            <a:r>
              <a:rPr lang="da-DK">
                <a:solidFill>
                  <a:prstClr val="black"/>
                </a:solidFill>
              </a:rPr>
              <a:t>49974 Befordring af fysisk handikappede med liftbil (BAB 3A) og</a:t>
            </a:r>
          </a:p>
          <a:p>
            <a:pPr marL="1600200" lvl="3" indent="-228600">
              <a:lnSpc>
                <a:spcPct val="90000"/>
              </a:lnSpc>
              <a:spcBef>
                <a:spcPts val="500"/>
              </a:spcBef>
              <a:buFont typeface="Arial"/>
              <a:buChar char="•"/>
            </a:pPr>
            <a:r>
              <a:rPr lang="da-DK">
                <a:solidFill>
                  <a:prstClr val="black"/>
                </a:solidFill>
              </a:rPr>
              <a:t>49975 Befordring af fysisk handicappede med </a:t>
            </a:r>
            <a:r>
              <a:rPr lang="da-DK" err="1">
                <a:solidFill>
                  <a:prstClr val="black"/>
                </a:solidFill>
              </a:rPr>
              <a:t>trappemaskin</a:t>
            </a:r>
            <a:r>
              <a:rPr lang="da-DK">
                <a:solidFill>
                  <a:prstClr val="black"/>
                </a:solidFill>
              </a:rPr>
              <a:t> (BAB 3B)</a:t>
            </a:r>
          </a:p>
        </p:txBody>
      </p:sp>
    </p:spTree>
    <p:extLst>
      <p:ext uri="{BB962C8B-B14F-4D97-AF65-F5344CB8AC3E}">
        <p14:creationId xmlns:p14="http://schemas.microsoft.com/office/powerpoint/2010/main" val="363562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AB7EA7-68E0-44F8-BE80-2D55B3F43831}"/>
              </a:ext>
            </a:extLst>
          </p:cNvPr>
          <p:cNvSpPr>
            <a:spLocks noGrp="1"/>
          </p:cNvSpPr>
          <p:nvPr>
            <p:ph type="title"/>
          </p:nvPr>
        </p:nvSpPr>
        <p:spPr/>
        <p:txBody>
          <a:bodyPr/>
          <a:lstStyle/>
          <a:p>
            <a:r>
              <a:rPr lang="da-DK"/>
              <a:t>Kursus under udvikling/revision</a:t>
            </a:r>
          </a:p>
        </p:txBody>
      </p:sp>
      <p:sp>
        <p:nvSpPr>
          <p:cNvPr id="6" name="Pladsholder til indhold 2">
            <a:extLst>
              <a:ext uri="{FF2B5EF4-FFF2-40B4-BE49-F238E27FC236}">
                <a16:creationId xmlns:a16="http://schemas.microsoft.com/office/drawing/2014/main" id="{0E1963CB-844C-F430-86F1-AE5EA8606D0A}"/>
              </a:ext>
            </a:extLst>
          </p:cNvPr>
          <p:cNvSpPr>
            <a:spLocks noGrp="1"/>
          </p:cNvSpPr>
          <p:nvPr>
            <p:ph idx="1"/>
          </p:nvPr>
        </p:nvSpPr>
        <p:spPr>
          <a:xfrm>
            <a:off x="320984" y="1437626"/>
            <a:ext cx="7631525" cy="3317730"/>
          </a:xfrm>
        </p:spPr>
        <p:txBody>
          <a:bodyPr/>
          <a:lstStyle/>
          <a:p>
            <a:endParaRPr lang="da-DK" sz="2800">
              <a:solidFill>
                <a:prstClr val="black"/>
              </a:solidFill>
            </a:endParaRPr>
          </a:p>
          <a:p>
            <a:pPr marL="0" lvl="0" indent="0" algn="ctr">
              <a:buNone/>
            </a:pPr>
            <a:r>
              <a:rPr lang="da-DK">
                <a:solidFill>
                  <a:prstClr val="black"/>
                </a:solidFill>
              </a:rPr>
              <a:t>48206 </a:t>
            </a:r>
            <a:r>
              <a:rPr lang="da-DK" err="1">
                <a:solidFill>
                  <a:prstClr val="black"/>
                </a:solidFill>
              </a:rPr>
              <a:t>Ajourf</a:t>
            </a:r>
            <a:r>
              <a:rPr lang="da-DK">
                <a:solidFill>
                  <a:prstClr val="black"/>
                </a:solidFill>
              </a:rPr>
              <a:t>. af chauffører i offentlig servicetrafik</a:t>
            </a:r>
          </a:p>
          <a:p>
            <a:pPr marL="0" lvl="0" indent="0" algn="ctr">
              <a:buNone/>
            </a:pPr>
            <a:r>
              <a:rPr lang="da-DK">
                <a:solidFill>
                  <a:prstClr val="black"/>
                </a:solidFill>
              </a:rPr>
              <a:t>Indeholder bl.a. nyt førstehjælpsmodul</a:t>
            </a:r>
          </a:p>
          <a:p>
            <a:pPr marL="0" lvl="0" indent="0" algn="ctr">
              <a:buNone/>
            </a:pPr>
            <a:r>
              <a:rPr lang="da-DK">
                <a:solidFill>
                  <a:prstClr val="black"/>
                </a:solidFill>
              </a:rPr>
              <a:t>1 køretime – passagervenlig/defensiv kørsel</a:t>
            </a:r>
          </a:p>
          <a:p>
            <a:pPr marL="0" lvl="0" indent="0" algn="ctr">
              <a:buNone/>
            </a:pPr>
            <a:r>
              <a:rPr lang="da-DK">
                <a:solidFill>
                  <a:prstClr val="black"/>
                </a:solidFill>
              </a:rPr>
              <a:t>Repetition BAB 1 og 2</a:t>
            </a:r>
          </a:p>
          <a:p>
            <a:pPr marL="0" indent="0">
              <a:buNone/>
            </a:pPr>
            <a:endParaRPr lang="da-DK"/>
          </a:p>
        </p:txBody>
      </p:sp>
      <p:pic>
        <p:nvPicPr>
          <p:cNvPr id="3" name="Billede 2">
            <a:extLst>
              <a:ext uri="{FF2B5EF4-FFF2-40B4-BE49-F238E27FC236}">
                <a16:creationId xmlns:a16="http://schemas.microsoft.com/office/drawing/2014/main" id="{08BBA2AC-F9E9-04C0-F955-EA1F08EC0473}"/>
              </a:ext>
            </a:extLst>
          </p:cNvPr>
          <p:cNvPicPr>
            <a:picLocks noChangeAspect="1"/>
          </p:cNvPicPr>
          <p:nvPr/>
        </p:nvPicPr>
        <p:blipFill>
          <a:blip r:embed="rId2"/>
          <a:stretch>
            <a:fillRect/>
          </a:stretch>
        </p:blipFill>
        <p:spPr>
          <a:xfrm>
            <a:off x="8060820" y="1153663"/>
            <a:ext cx="3810196" cy="5372376"/>
          </a:xfrm>
          <a:prstGeom prst="rect">
            <a:avLst/>
          </a:prstGeom>
        </p:spPr>
      </p:pic>
    </p:spTree>
    <p:extLst>
      <p:ext uri="{BB962C8B-B14F-4D97-AF65-F5344CB8AC3E}">
        <p14:creationId xmlns:p14="http://schemas.microsoft.com/office/powerpoint/2010/main" val="17425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 calcmode="lin" valueType="num">
                                      <p:cBhvr additive="base">
                                        <p:cTn id="1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calcmode="lin" valueType="num">
                                      <p:cBhvr additive="base">
                                        <p:cTn id="2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F493E-B56A-4BB2-B92A-C28EF5FACC00}"/>
              </a:ext>
            </a:extLst>
          </p:cNvPr>
          <p:cNvSpPr>
            <a:spLocks noGrp="1"/>
          </p:cNvSpPr>
          <p:nvPr>
            <p:ph type="title"/>
          </p:nvPr>
        </p:nvSpPr>
        <p:spPr/>
        <p:txBody>
          <a:bodyPr/>
          <a:lstStyle/>
          <a:p>
            <a:r>
              <a:rPr lang="da-DK"/>
              <a:t>Analyser</a:t>
            </a:r>
          </a:p>
        </p:txBody>
      </p:sp>
      <p:sp>
        <p:nvSpPr>
          <p:cNvPr id="4" name="Pladsholder til indhold 2">
            <a:extLst>
              <a:ext uri="{FF2B5EF4-FFF2-40B4-BE49-F238E27FC236}">
                <a16:creationId xmlns:a16="http://schemas.microsoft.com/office/drawing/2014/main" id="{0DAE6A84-169B-FB79-19BA-D5D61B1D8F30}"/>
              </a:ext>
            </a:extLst>
          </p:cNvPr>
          <p:cNvSpPr>
            <a:spLocks noGrp="1"/>
          </p:cNvSpPr>
          <p:nvPr>
            <p:ph idx="1"/>
          </p:nvPr>
        </p:nvSpPr>
        <p:spPr>
          <a:xfrm>
            <a:off x="320984" y="1153663"/>
            <a:ext cx="11550650" cy="1982418"/>
          </a:xfrm>
        </p:spPr>
        <p:txBody>
          <a:bodyPr/>
          <a:lstStyle/>
          <a:p>
            <a:pPr marL="0" lvl="0" indent="0">
              <a:buNone/>
            </a:pPr>
            <a:r>
              <a:rPr lang="da-DK">
                <a:solidFill>
                  <a:prstClr val="black"/>
                </a:solidFill>
              </a:rPr>
              <a:t>ANALYSE AF KOMPETENCEKRAV TIL TURISTBUSCHAUFFØRER.</a:t>
            </a:r>
          </a:p>
          <a:p>
            <a:pPr marL="0" lvl="0" indent="0">
              <a:buNone/>
            </a:pPr>
            <a:r>
              <a:rPr lang="da-DK">
                <a:solidFill>
                  <a:prstClr val="black"/>
                </a:solidFill>
                <a:hlinkClick r:id="rId2">
                  <a:extLst>
                    <a:ext uri="{A12FA001-AC4F-418D-AE19-62706E023703}">
                      <ahyp:hlinkClr xmlns:ahyp="http://schemas.microsoft.com/office/drawing/2018/hyperlinkcolor" val="tx"/>
                    </a:ext>
                  </a:extLst>
                </a:hlinkClick>
              </a:rPr>
              <a:t>https://www.tur.dk/media/821451/analyse-af-komptencekrav-til-turistbuschauffoerer.pdf</a:t>
            </a:r>
            <a:endParaRPr lang="da-DK">
              <a:solidFill>
                <a:prstClr val="black"/>
              </a:solidFill>
            </a:endParaRPr>
          </a:p>
        </p:txBody>
      </p:sp>
      <p:pic>
        <p:nvPicPr>
          <p:cNvPr id="3" name="Billede 2">
            <a:extLst>
              <a:ext uri="{FF2B5EF4-FFF2-40B4-BE49-F238E27FC236}">
                <a16:creationId xmlns:a16="http://schemas.microsoft.com/office/drawing/2014/main" id="{90596FB6-DEAB-9315-D2E3-8DA7CE306CEA}"/>
              </a:ext>
            </a:extLst>
          </p:cNvPr>
          <p:cNvPicPr>
            <a:picLocks noChangeAspect="1"/>
          </p:cNvPicPr>
          <p:nvPr/>
        </p:nvPicPr>
        <p:blipFill>
          <a:blip r:embed="rId3"/>
          <a:stretch>
            <a:fillRect/>
          </a:stretch>
        </p:blipFill>
        <p:spPr>
          <a:xfrm>
            <a:off x="4162977" y="2549222"/>
            <a:ext cx="2973320" cy="4178322"/>
          </a:xfrm>
          <a:prstGeom prst="rect">
            <a:avLst/>
          </a:prstGeom>
        </p:spPr>
      </p:pic>
    </p:spTree>
    <p:extLst>
      <p:ext uri="{BB962C8B-B14F-4D97-AF65-F5344CB8AC3E}">
        <p14:creationId xmlns:p14="http://schemas.microsoft.com/office/powerpoint/2010/main" val="3768411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B994D0-8518-474B-924E-01BCBA724EB4}"/>
              </a:ext>
            </a:extLst>
          </p:cNvPr>
          <p:cNvSpPr>
            <a:spLocks noGrp="1"/>
          </p:cNvSpPr>
          <p:nvPr>
            <p:ph type="ctrTitle"/>
          </p:nvPr>
        </p:nvSpPr>
        <p:spPr/>
        <p:txBody>
          <a:bodyPr>
            <a:normAutofit/>
          </a:bodyPr>
          <a:lstStyle/>
          <a:p>
            <a:r>
              <a:rPr lang="da-DK" sz="4800">
                <a:latin typeface="Tahoma" panose="020B0604030504040204" pitchFamily="34" charset="0"/>
                <a:ea typeface="Tahoma" panose="020B0604030504040204" pitchFamily="34" charset="0"/>
                <a:cs typeface="Tahoma" panose="020B0604030504040204" pitchFamily="34" charset="0"/>
              </a:rPr>
              <a:t>Nyt fra Vejgods</a:t>
            </a:r>
          </a:p>
        </p:txBody>
      </p:sp>
      <p:sp>
        <p:nvSpPr>
          <p:cNvPr id="5" name="Undertitel 4">
            <a:extLst>
              <a:ext uri="{FF2B5EF4-FFF2-40B4-BE49-F238E27FC236}">
                <a16:creationId xmlns:a16="http://schemas.microsoft.com/office/drawing/2014/main" id="{7DDDABBC-E762-487B-B5C3-0EDDBCAC6941}"/>
              </a:ext>
            </a:extLst>
          </p:cNvPr>
          <p:cNvSpPr>
            <a:spLocks noGrp="1"/>
          </p:cNvSpPr>
          <p:nvPr>
            <p:ph type="subTitle" idx="1"/>
          </p:nvPr>
        </p:nvSpPr>
        <p:spPr/>
        <p:txBody>
          <a:bodyPr vert="horz" lIns="91440" tIns="45720" rIns="91440" bIns="45720" rtlCol="0" anchor="t">
            <a:normAutofit/>
          </a:bodyPr>
          <a:lstStyle/>
          <a:p>
            <a:r>
              <a:rPr lang="da-DK"/>
              <a:t>V. Christian Hunter</a:t>
            </a:r>
          </a:p>
        </p:txBody>
      </p:sp>
    </p:spTree>
    <p:extLst>
      <p:ext uri="{BB962C8B-B14F-4D97-AF65-F5344CB8AC3E}">
        <p14:creationId xmlns:p14="http://schemas.microsoft.com/office/powerpoint/2010/main" val="3675940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marL="0" indent="0" algn="ctr">
              <a:buNone/>
            </a:pPr>
            <a:r>
              <a:rPr lang="da-DK" sz="3600">
                <a:cs typeface="Calibri" panose="020F0502020204030204"/>
              </a:rPr>
              <a:t>Analyse nicheområder i vejgodstransport</a:t>
            </a:r>
          </a:p>
        </p:txBody>
      </p:sp>
      <p:sp>
        <p:nvSpPr>
          <p:cNvPr id="3" name="Pladsholder til indhold 2"/>
          <p:cNvSpPr>
            <a:spLocks noGrp="1"/>
          </p:cNvSpPr>
          <p:nvPr>
            <p:ph idx="1"/>
          </p:nvPr>
        </p:nvSpPr>
        <p:spPr/>
        <p:txBody>
          <a:bodyPr vert="horz" lIns="91440" tIns="45720" rIns="91440" bIns="45720" rtlCol="0" anchor="t">
            <a:normAutofit/>
          </a:bodyPr>
          <a:lstStyle/>
          <a:p>
            <a:pPr marL="0" indent="0">
              <a:buNone/>
            </a:pPr>
            <a:r>
              <a:rPr lang="da-DK"/>
              <a:t>Formål med analysen – afdække vejgodstransportens nicheområder, og undersøge om markedet oplever en manglerne uddannelsesdækning. </a:t>
            </a:r>
          </a:p>
          <a:p>
            <a:pPr marL="0" indent="0">
              <a:buNone/>
            </a:pPr>
            <a:endParaRPr lang="da-DK"/>
          </a:p>
          <a:p>
            <a:pPr>
              <a:buFontTx/>
              <a:buChar char="-"/>
            </a:pPr>
            <a:r>
              <a:rPr lang="da-DK" sz="2000"/>
              <a:t>Specialiserede områder kan have udfordringer med at hverve chauffører med den nødvendig viden. </a:t>
            </a:r>
          </a:p>
          <a:p>
            <a:pPr>
              <a:buFontTx/>
              <a:buChar char="-"/>
            </a:pPr>
            <a:r>
              <a:rPr lang="da-DK" sz="2000"/>
              <a:t>Særligt hvor lastbilens opbygning kræver særligt viden (betonbranchen, asfalt m.m.) </a:t>
            </a:r>
          </a:p>
          <a:p>
            <a:pPr>
              <a:buFontTx/>
              <a:buChar char="-"/>
            </a:pPr>
            <a:endParaRPr lang="da-DK" sz="2000"/>
          </a:p>
          <a:p>
            <a:pPr>
              <a:buFontTx/>
              <a:buChar char="-"/>
            </a:pPr>
            <a:r>
              <a:rPr lang="da-DK" sz="2000"/>
              <a:t>Sekundært vil der undersøges om den grønne omstilling forventes at bringe nye nicheområder ind i branchen </a:t>
            </a:r>
            <a:br>
              <a:rPr lang="da-DK" sz="3200"/>
            </a:br>
            <a:endParaRPr lang="da-DK" sz="3200"/>
          </a:p>
          <a:p>
            <a:pPr>
              <a:buFontTx/>
              <a:buChar char="-"/>
            </a:pPr>
            <a:r>
              <a:rPr lang="da-DK" sz="2000">
                <a:cs typeface="Calibri" panose="020F0502020204030204"/>
              </a:rPr>
              <a:t>Forventes færdig sidste halvår 2023. </a:t>
            </a:r>
            <a:endParaRPr lang="da-DK" sz="4400">
              <a:cs typeface="Calibri" panose="020F0502020204030204"/>
            </a:endParaRPr>
          </a:p>
          <a:p>
            <a:pPr marL="0" indent="0">
              <a:buNone/>
            </a:pPr>
            <a:endParaRPr lang="da-DK">
              <a:cs typeface="Calibri" panose="020F0502020204030204"/>
            </a:endParaRPr>
          </a:p>
          <a:p>
            <a:pPr algn="ctr"/>
            <a:endParaRPr lang="da-DK">
              <a:cs typeface="Calibri" panose="020F0502020204030204"/>
            </a:endParaRPr>
          </a:p>
        </p:txBody>
      </p:sp>
    </p:spTree>
    <p:extLst>
      <p:ext uri="{BB962C8B-B14F-4D97-AF65-F5344CB8AC3E}">
        <p14:creationId xmlns:p14="http://schemas.microsoft.com/office/powerpoint/2010/main" val="1573615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3AEAC-4D51-9119-E3BF-7C66B53B4EC2}"/>
              </a:ext>
            </a:extLst>
          </p:cNvPr>
          <p:cNvSpPr>
            <a:spLocks noGrp="1"/>
          </p:cNvSpPr>
          <p:nvPr>
            <p:ph type="title"/>
          </p:nvPr>
        </p:nvSpPr>
        <p:spPr/>
        <p:txBody>
          <a:bodyPr/>
          <a:lstStyle/>
          <a:p>
            <a:r>
              <a:rPr lang="da-DK"/>
              <a:t>Spulebil &amp; Slamsuger kurser  </a:t>
            </a:r>
          </a:p>
        </p:txBody>
      </p:sp>
      <p:sp>
        <p:nvSpPr>
          <p:cNvPr id="3" name="Pladsholder til indhold 2">
            <a:extLst>
              <a:ext uri="{FF2B5EF4-FFF2-40B4-BE49-F238E27FC236}">
                <a16:creationId xmlns:a16="http://schemas.microsoft.com/office/drawing/2014/main" id="{00A9BA77-071B-0BD6-648C-090F23B5683F}"/>
              </a:ext>
            </a:extLst>
          </p:cNvPr>
          <p:cNvSpPr>
            <a:spLocks noGrp="1"/>
          </p:cNvSpPr>
          <p:nvPr>
            <p:ph idx="1"/>
          </p:nvPr>
        </p:nvSpPr>
        <p:spPr>
          <a:xfrm>
            <a:off x="320983" y="1367161"/>
            <a:ext cx="6725275" cy="4693773"/>
          </a:xfrm>
        </p:spPr>
        <p:txBody>
          <a:bodyPr/>
          <a:lstStyle/>
          <a:p>
            <a:r>
              <a:rPr lang="da-DK"/>
              <a:t>20982 Chauffør på spule, slamsugerbil 1. </a:t>
            </a:r>
          </a:p>
          <a:p>
            <a:r>
              <a:rPr lang="da-DK"/>
              <a:t>20981 Chauffør på spule, slamsugerbil 2.</a:t>
            </a:r>
          </a:p>
          <a:p>
            <a:r>
              <a:rPr lang="da-DK"/>
              <a:t>20983 Ajourføring chauffør på spule, slamsuger bil.  </a:t>
            </a:r>
          </a:p>
          <a:p>
            <a:endParaRPr lang="da-DK"/>
          </a:p>
          <a:p>
            <a:r>
              <a:rPr lang="da-DK"/>
              <a:t>Ligger på UA inden for kort tid.   </a:t>
            </a:r>
          </a:p>
          <a:p>
            <a:endParaRPr lang="da-DK"/>
          </a:p>
        </p:txBody>
      </p:sp>
      <p:pic>
        <p:nvPicPr>
          <p:cNvPr id="1030" name="Picture 6" descr="Guide til batterier • Alanya.Dk - Den store guide til Alanya">
            <a:extLst>
              <a:ext uri="{FF2B5EF4-FFF2-40B4-BE49-F238E27FC236}">
                <a16:creationId xmlns:a16="http://schemas.microsoft.com/office/drawing/2014/main" id="{280AA3B4-391A-CD7F-08D8-DEACEDDEF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579" y="2123372"/>
            <a:ext cx="287655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descr="Et billede, der indeholder himmel, udendørs, cementmixer&#10;&#10;Automatisk genereret beskrivelse">
            <a:extLst>
              <a:ext uri="{FF2B5EF4-FFF2-40B4-BE49-F238E27FC236}">
                <a16:creationId xmlns:a16="http://schemas.microsoft.com/office/drawing/2014/main" id="{82149020-3003-A8A9-6A7D-D1AA6CC9B04F}"/>
              </a:ext>
            </a:extLst>
          </p:cNvPr>
          <p:cNvPicPr>
            <a:picLocks noChangeAspect="1"/>
          </p:cNvPicPr>
          <p:nvPr/>
        </p:nvPicPr>
        <p:blipFill>
          <a:blip r:embed="rId3"/>
          <a:stretch>
            <a:fillRect/>
          </a:stretch>
        </p:blipFill>
        <p:spPr>
          <a:xfrm>
            <a:off x="6741459" y="1367161"/>
            <a:ext cx="4489516" cy="3957874"/>
          </a:xfrm>
          <a:prstGeom prst="rect">
            <a:avLst/>
          </a:prstGeom>
        </p:spPr>
      </p:pic>
    </p:spTree>
    <p:extLst>
      <p:ext uri="{BB962C8B-B14F-4D97-AF65-F5344CB8AC3E}">
        <p14:creationId xmlns:p14="http://schemas.microsoft.com/office/powerpoint/2010/main" val="278444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C20F0-5433-49C5-85F3-515A0891CB2B}"/>
              </a:ext>
            </a:extLst>
          </p:cNvPr>
          <p:cNvSpPr>
            <a:spLocks noGrp="1"/>
          </p:cNvSpPr>
          <p:nvPr>
            <p:ph type="title"/>
          </p:nvPr>
        </p:nvSpPr>
        <p:spPr/>
        <p:txBody>
          <a:bodyPr/>
          <a:lstStyle/>
          <a:p>
            <a:pPr algn="ctr"/>
            <a:r>
              <a:rPr lang="da-DK"/>
              <a:t>Nye og reviderede mål Q1 </a:t>
            </a:r>
          </a:p>
        </p:txBody>
      </p:sp>
      <p:sp>
        <p:nvSpPr>
          <p:cNvPr id="3" name="Pladsholder til indhold 2">
            <a:extLst>
              <a:ext uri="{FF2B5EF4-FFF2-40B4-BE49-F238E27FC236}">
                <a16:creationId xmlns:a16="http://schemas.microsoft.com/office/drawing/2014/main" id="{71A58310-1E8F-403F-BD37-0B6E93577B95}"/>
              </a:ext>
            </a:extLst>
          </p:cNvPr>
          <p:cNvSpPr>
            <a:spLocks noGrp="1"/>
          </p:cNvSpPr>
          <p:nvPr>
            <p:ph idx="1"/>
          </p:nvPr>
        </p:nvSpPr>
        <p:spPr/>
        <p:txBody>
          <a:bodyPr>
            <a:normAutofit fontScale="92500"/>
          </a:bodyPr>
          <a:lstStyle/>
          <a:p>
            <a:pPr>
              <a:lnSpc>
                <a:spcPct val="200000"/>
              </a:lnSpc>
            </a:pPr>
            <a:r>
              <a:rPr lang="da-DK"/>
              <a:t>49600 Grundlæggende kørsel med el lastbil. 3 dage. (NY)</a:t>
            </a:r>
          </a:p>
          <a:p>
            <a:pPr>
              <a:lnSpc>
                <a:spcPct val="200000"/>
              </a:lnSpc>
            </a:pPr>
            <a:r>
              <a:rPr lang="da-DK"/>
              <a:t>43797 Dagrenovation sikkerhed (revideret) </a:t>
            </a:r>
          </a:p>
          <a:p>
            <a:pPr>
              <a:lnSpc>
                <a:spcPct val="200000"/>
              </a:lnSpc>
            </a:pPr>
            <a:r>
              <a:rPr lang="da-DK"/>
              <a:t>43967 Erhvervsaffald (revideret) </a:t>
            </a:r>
          </a:p>
          <a:p>
            <a:pPr>
              <a:lnSpc>
                <a:spcPct val="200000"/>
              </a:lnSpc>
            </a:pPr>
            <a:r>
              <a:rPr lang="da-DK"/>
              <a:t>48628 Ajourføring for tankbilchauffører (revideret) </a:t>
            </a:r>
          </a:p>
          <a:p>
            <a:pPr>
              <a:lnSpc>
                <a:spcPct val="200000"/>
              </a:lnSpc>
            </a:pPr>
            <a:r>
              <a:rPr lang="da-DK"/>
              <a:t>49922 Ajourføring for kranfører (revideret) </a:t>
            </a:r>
          </a:p>
          <a:p>
            <a:pPr>
              <a:lnSpc>
                <a:spcPct val="100000"/>
              </a:lnSpc>
            </a:pPr>
            <a:endParaRPr lang="da-DK"/>
          </a:p>
        </p:txBody>
      </p:sp>
    </p:spTree>
    <p:extLst>
      <p:ext uri="{BB962C8B-B14F-4D97-AF65-F5344CB8AC3E}">
        <p14:creationId xmlns:p14="http://schemas.microsoft.com/office/powerpoint/2010/main" val="122572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
        <p:nvSpPr>
          <p:cNvPr id="4" name="Tekstfelt 3">
            <a:extLst>
              <a:ext uri="{FF2B5EF4-FFF2-40B4-BE49-F238E27FC236}">
                <a16:creationId xmlns:a16="http://schemas.microsoft.com/office/drawing/2014/main" id="{2F067A01-71E9-55F2-4C8A-39220B1B3B79}"/>
              </a:ext>
            </a:extLst>
          </p:cNvPr>
          <p:cNvSpPr txBox="1"/>
          <p:nvPr/>
        </p:nvSpPr>
        <p:spPr>
          <a:xfrm>
            <a:off x="536713" y="1634632"/>
            <a:ext cx="6359498" cy="2763064"/>
          </a:xfrm>
          <a:prstGeom prst="rect">
            <a:avLst/>
          </a:prstGeom>
          <a:noFill/>
        </p:spPr>
        <p:txBody>
          <a:bodyPr wrap="none" rtlCol="0">
            <a:spAutoFit/>
          </a:bodyPr>
          <a:lstStyle/>
          <a:p>
            <a:pPr lvl="0">
              <a:lnSpc>
                <a:spcPct val="107000"/>
              </a:lnSpc>
              <a:spcAft>
                <a:spcPts val="800"/>
              </a:spcAft>
            </a:pPr>
            <a:r>
              <a:rPr lang="da-DK" sz="1800" b="1">
                <a:effectLst/>
                <a:latin typeface="Tahoma" panose="020B0604030504040204" pitchFamily="34" charset="0"/>
                <a:ea typeface="Times New Roman" panose="02020603050405020304" pitchFamily="18" charset="0"/>
              </a:rPr>
              <a:t>AMU punkter</a:t>
            </a: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Velkomst </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Nyt fra BUVM, Amalie Witt Skovhus</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Prøver i AMU</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UUL grøn omstilling (herunder uddannelse i EL køretøjer)</a:t>
            </a:r>
            <a:endParaRPr lang="da-DK" sz="180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mj-lt"/>
              <a:buAutoNum type="arabicPeriod"/>
            </a:pPr>
            <a:r>
              <a:rPr lang="da-DK" sz="1800">
                <a:effectLst/>
                <a:latin typeface="Tahoma" panose="020B0604030504040204" pitchFamily="34" charset="0"/>
                <a:ea typeface="Times New Roman" panose="02020603050405020304" pitchFamily="18" charset="0"/>
              </a:rPr>
              <a:t>Ukrainske Flygtninge</a:t>
            </a:r>
            <a:endParaRPr lang="da-DK" sz="1800">
              <a:effectLst/>
              <a:latin typeface="Times New Roman" panose="02020603050405020304" pitchFamily="18" charset="0"/>
              <a:ea typeface="Times New Roman" panose="02020603050405020304" pitchFamily="18" charset="0"/>
            </a:endParaRPr>
          </a:p>
          <a:p>
            <a:endParaRPr lang="da-DK"/>
          </a:p>
        </p:txBody>
      </p:sp>
    </p:spTree>
    <p:extLst>
      <p:ext uri="{BB962C8B-B14F-4D97-AF65-F5344CB8AC3E}">
        <p14:creationId xmlns:p14="http://schemas.microsoft.com/office/powerpoint/2010/main" val="40063518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CFF5DF-4B8D-CA93-A1C0-C9BB8130B568}"/>
              </a:ext>
            </a:extLst>
          </p:cNvPr>
          <p:cNvSpPr>
            <a:spLocks noGrp="1"/>
          </p:cNvSpPr>
          <p:nvPr>
            <p:ph type="title"/>
          </p:nvPr>
        </p:nvSpPr>
        <p:spPr>
          <a:xfrm>
            <a:off x="320984" y="713162"/>
            <a:ext cx="11550032" cy="1023207"/>
          </a:xfrm>
        </p:spPr>
        <p:txBody>
          <a:bodyPr/>
          <a:lstStyle/>
          <a:p>
            <a:pPr algn="ctr"/>
            <a:r>
              <a:rPr lang="da-DK"/>
              <a:t> Modulvogntog i EU </a:t>
            </a:r>
          </a:p>
        </p:txBody>
      </p:sp>
      <p:sp>
        <p:nvSpPr>
          <p:cNvPr id="3" name="Pladsholder til indhold 2">
            <a:extLst>
              <a:ext uri="{FF2B5EF4-FFF2-40B4-BE49-F238E27FC236}">
                <a16:creationId xmlns:a16="http://schemas.microsoft.com/office/drawing/2014/main" id="{5BE06BDA-CC1F-66FD-1F41-684C14893586}"/>
              </a:ext>
            </a:extLst>
          </p:cNvPr>
          <p:cNvSpPr>
            <a:spLocks noGrp="1"/>
          </p:cNvSpPr>
          <p:nvPr>
            <p:ph idx="1"/>
          </p:nvPr>
        </p:nvSpPr>
        <p:spPr/>
        <p:txBody>
          <a:bodyPr/>
          <a:lstStyle/>
          <a:p>
            <a:endParaRPr lang="da-DK"/>
          </a:p>
          <a:p>
            <a:pPr>
              <a:lnSpc>
                <a:spcPct val="200000"/>
              </a:lnSpc>
            </a:pPr>
            <a:r>
              <a:rPr lang="da-DK"/>
              <a:t>TUR bliver gjort opmærksom på udfordring med at krydse grænser. </a:t>
            </a:r>
          </a:p>
          <a:p>
            <a:pPr>
              <a:lnSpc>
                <a:spcPct val="200000"/>
              </a:lnSpc>
            </a:pPr>
            <a:r>
              <a:rPr lang="da-DK"/>
              <a:t>Hver EU land har deres egne regler</a:t>
            </a:r>
          </a:p>
          <a:p>
            <a:pPr>
              <a:lnSpc>
                <a:spcPct val="200000"/>
              </a:lnSpc>
            </a:pPr>
            <a:r>
              <a:rPr lang="da-DK"/>
              <a:t>TUR &amp; DI samarbejder med ESTA</a:t>
            </a:r>
          </a:p>
          <a:p>
            <a:pPr>
              <a:lnSpc>
                <a:spcPct val="200000"/>
              </a:lnSpc>
            </a:pPr>
            <a:r>
              <a:rPr lang="da-DK"/>
              <a:t>Mulighed for et fælles bevis til grænsekrydsning</a:t>
            </a:r>
          </a:p>
          <a:p>
            <a:endParaRPr lang="da-DK"/>
          </a:p>
        </p:txBody>
      </p:sp>
      <p:pic>
        <p:nvPicPr>
          <p:cNvPr id="7" name="Billede 6" descr="Et billede, der indeholder whiteboard&#10;&#10;Automatisk genereret beskrivelse">
            <a:extLst>
              <a:ext uri="{FF2B5EF4-FFF2-40B4-BE49-F238E27FC236}">
                <a16:creationId xmlns:a16="http://schemas.microsoft.com/office/drawing/2014/main" id="{8E6F8EA7-4DE7-9C13-B845-8D5A2172BA29}"/>
              </a:ext>
            </a:extLst>
          </p:cNvPr>
          <p:cNvPicPr>
            <a:picLocks noChangeAspect="1"/>
          </p:cNvPicPr>
          <p:nvPr/>
        </p:nvPicPr>
        <p:blipFill>
          <a:blip r:embed="rId2"/>
          <a:stretch>
            <a:fillRect/>
          </a:stretch>
        </p:blipFill>
        <p:spPr>
          <a:xfrm>
            <a:off x="6317316" y="3097307"/>
            <a:ext cx="4972050" cy="914400"/>
          </a:xfrm>
          <a:prstGeom prst="rect">
            <a:avLst/>
          </a:prstGeom>
        </p:spPr>
      </p:pic>
    </p:spTree>
    <p:extLst>
      <p:ext uri="{BB962C8B-B14F-4D97-AF65-F5344CB8AC3E}">
        <p14:creationId xmlns:p14="http://schemas.microsoft.com/office/powerpoint/2010/main" val="564644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72EF4-23FF-468C-8CA3-7D78CD2A1EE3}"/>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Lager, havn og terminal </a:t>
            </a:r>
            <a:endParaRPr lang="da-DK"/>
          </a:p>
        </p:txBody>
      </p:sp>
      <p:sp>
        <p:nvSpPr>
          <p:cNvPr id="3" name="Undertitel 2">
            <a:extLst>
              <a:ext uri="{FF2B5EF4-FFF2-40B4-BE49-F238E27FC236}">
                <a16:creationId xmlns:a16="http://schemas.microsoft.com/office/drawing/2014/main" id="{69F87FF3-B09F-4935-AC0F-D6C57FF1D4AF}"/>
              </a:ext>
            </a:extLst>
          </p:cNvPr>
          <p:cNvSpPr>
            <a:spLocks noGrp="1"/>
          </p:cNvSpPr>
          <p:nvPr>
            <p:ph type="subTitle" idx="1"/>
          </p:nvPr>
        </p:nvSpPr>
        <p:spPr/>
        <p:txBody>
          <a:bodyPr>
            <a:normAutofit fontScale="70000" lnSpcReduction="20000"/>
          </a:bodyPr>
          <a:lstStyle/>
          <a:p>
            <a:r>
              <a:rPr lang="da-DK"/>
              <a:t>V./Michael Ørum Henriksen</a:t>
            </a:r>
          </a:p>
          <a:p>
            <a:r>
              <a:rPr lang="da-DK">
                <a:hlinkClick r:id="rId2"/>
              </a:rPr>
              <a:t>mh@tur.dk</a:t>
            </a:r>
            <a:r>
              <a:rPr lang="da-DK"/>
              <a:t>. Tlf. 81454521</a:t>
            </a:r>
          </a:p>
        </p:txBody>
      </p:sp>
    </p:spTree>
    <p:extLst>
      <p:ext uri="{BB962C8B-B14F-4D97-AF65-F5344CB8AC3E}">
        <p14:creationId xmlns:p14="http://schemas.microsoft.com/office/powerpoint/2010/main" val="2080737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p:txBody>
          <a:bodyPr>
            <a:normAutofit/>
          </a:bodyPr>
          <a:lstStyle/>
          <a:p>
            <a:pPr indent="0">
              <a:lnSpc>
                <a:spcPct val="107000"/>
              </a:lnSpc>
              <a:buNone/>
            </a:pPr>
            <a:r>
              <a:rPr lang="da-DK" sz="2400" b="1" u="sng">
                <a:latin typeface="Arial" panose="020B0604020202020204" pitchFamily="34" charset="0"/>
                <a:ea typeface="Calibri" panose="020F0502020204030204" pitchFamily="34" charset="0"/>
                <a:cs typeface="Arial" panose="020B0604020202020204" pitchFamily="34" charset="0"/>
              </a:rPr>
              <a:t>Nye uddannelsesmål</a:t>
            </a:r>
          </a:p>
          <a:p>
            <a:pPr marL="342900" indent="-342900">
              <a:lnSpc>
                <a:spcPct val="150000"/>
              </a:lnSpc>
              <a:spcAft>
                <a:spcPts val="0"/>
              </a:spcAft>
              <a:buFont typeface="Arial" panose="020B0604020202020204" pitchFamily="34" charset="0"/>
              <a:buChar char="•"/>
            </a:pPr>
            <a:r>
              <a:rPr lang="da-DK" sz="1800">
                <a:effectLst/>
                <a:latin typeface="Arial" panose="020B0604020202020204" pitchFamily="34" charset="0"/>
                <a:ea typeface="Calibri" panose="020F0502020204030204" pitchFamily="34" charset="0"/>
                <a:cs typeface="Arial" panose="020B0604020202020204" pitchFamily="34" charset="0"/>
              </a:rPr>
              <a:t>20926 Emballage, herunder brug af og bortskaffelse af emballage. </a:t>
            </a:r>
          </a:p>
          <a:p>
            <a:pPr marL="342900" indent="-342900">
              <a:lnSpc>
                <a:spcPct val="150000"/>
              </a:lnSpc>
              <a:spcAft>
                <a:spcPts val="0"/>
              </a:spcAft>
              <a:buFont typeface="Arial" panose="020B0604020202020204" pitchFamily="34" charset="0"/>
              <a:buChar char="•"/>
            </a:pPr>
            <a:r>
              <a:rPr lang="da-DK" sz="1800">
                <a:effectLst/>
                <a:latin typeface="Arial" panose="020B0604020202020204" pitchFamily="34" charset="0"/>
                <a:ea typeface="Calibri" panose="020F0502020204030204" pitchFamily="34" charset="0"/>
                <a:cs typeface="Arial" panose="020B0604020202020204" pitchFamily="34" charset="0"/>
              </a:rPr>
              <a:t>20927 Optimal bæredygtig lastning/losning</a:t>
            </a:r>
          </a:p>
          <a:p>
            <a:pPr marL="0" indent="0">
              <a:lnSpc>
                <a:spcPct val="150000"/>
              </a:lnSpc>
              <a:buNone/>
            </a:pPr>
            <a:r>
              <a:rPr lang="da-DK" sz="1800" b="1">
                <a:latin typeface="Arial" panose="020B0604020202020204" pitchFamily="34" charset="0"/>
                <a:ea typeface="Calibri" panose="020F0502020204030204" pitchFamily="34" charset="0"/>
                <a:cs typeface="Arial" panose="020B0604020202020204" pitchFamily="34" charset="0"/>
              </a:rPr>
              <a:t>46894 Manuel Lagerstyring er revideret og har skiftet uddannelsesnummer til 20985</a:t>
            </a:r>
          </a:p>
          <a:p>
            <a:pPr marL="0" indent="0">
              <a:lnSpc>
                <a:spcPct val="150000"/>
              </a:lnSpc>
              <a:spcAft>
                <a:spcPts val="0"/>
              </a:spcAft>
              <a:buNone/>
            </a:pPr>
            <a:endParaRPr lang="da-DK" sz="1800">
              <a:effectLst/>
              <a:latin typeface="Arial" panose="020B0604020202020204" pitchFamily="34" charset="0"/>
              <a:ea typeface="Calibri" panose="020F0502020204030204" pitchFamily="34" charset="0"/>
              <a:cs typeface="Arial" panose="020B0604020202020204" pitchFamily="34" charset="0"/>
            </a:endParaRPr>
          </a:p>
          <a:p>
            <a:pPr marL="0" indent="176213">
              <a:lnSpc>
                <a:spcPct val="150000"/>
              </a:lnSpc>
              <a:spcAft>
                <a:spcPts val="0"/>
              </a:spcAft>
              <a:buNone/>
            </a:pPr>
            <a:r>
              <a:rPr lang="da-DK" sz="1800">
                <a:latin typeface="Arial" panose="020B0604020202020204" pitchFamily="34" charset="0"/>
                <a:ea typeface="Calibri" panose="020F0502020204030204" pitchFamily="34" charset="0"/>
                <a:cs typeface="Arial" panose="020B0604020202020204" pitchFamily="34" charset="0"/>
              </a:rPr>
              <a:t>Følgende uddannelsesmål mangler endelig godkendelse i BUVM</a:t>
            </a:r>
          </a:p>
          <a:p>
            <a:pPr marL="342900" indent="-342900">
              <a:lnSpc>
                <a:spcPct val="150000"/>
              </a:lnSpc>
              <a:spcAft>
                <a:spcPts val="0"/>
              </a:spcAft>
              <a:buFont typeface="Arial" panose="020B0604020202020204" pitchFamily="34" charset="0"/>
              <a:buChar char="•"/>
            </a:pPr>
            <a:r>
              <a:rPr lang="da-DK" sz="1800">
                <a:latin typeface="Arial" panose="020B0604020202020204" pitchFamily="34" charset="0"/>
                <a:ea typeface="Calibri" panose="020F0502020204030204" pitchFamily="34" charset="0"/>
                <a:cs typeface="Arial" panose="020B0604020202020204" pitchFamily="34" charset="0"/>
              </a:rPr>
              <a:t>20911 Teknologi og optimering </a:t>
            </a:r>
          </a:p>
          <a:p>
            <a:pPr indent="0">
              <a:lnSpc>
                <a:spcPct val="107000"/>
              </a:lnSpc>
              <a:buNone/>
            </a:pP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indent="0">
              <a:lnSpc>
                <a:spcPct val="107000"/>
              </a:lnSpc>
              <a:buNone/>
            </a:pPr>
            <a:endParaRPr lang="da-DK" sz="1800" u="sng">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76598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a:xfrm>
            <a:off x="389810" y="1462465"/>
            <a:ext cx="11550032" cy="4598469"/>
          </a:xfrm>
        </p:spPr>
        <p:txBody>
          <a:bodyPr>
            <a:normAutofit/>
          </a:bodyPr>
          <a:lstStyle/>
          <a:p>
            <a:pPr indent="0">
              <a:buNone/>
            </a:pPr>
            <a:r>
              <a:rPr lang="da-DK" sz="2400" b="1">
                <a:solidFill>
                  <a:srgbClr val="000000"/>
                </a:solidFill>
                <a:latin typeface="Arial" panose="020B0604020202020204" pitchFamily="34" charset="0"/>
                <a:ea typeface="Times New Roman" panose="02020603050405020304" pitchFamily="18" charset="0"/>
                <a:cs typeface="Arial" panose="020B0604020202020204" pitchFamily="34" charset="0"/>
              </a:rPr>
              <a:t>AMU- Uddannelsesmål til udvikling i 2023</a:t>
            </a:r>
          </a:p>
          <a:p>
            <a:pPr indent="0">
              <a:buNone/>
            </a:pPr>
            <a:endParaRPr lang="da-DK" sz="18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indent="0">
              <a:buNone/>
            </a:pPr>
            <a:r>
              <a:rPr lang="da-DK" sz="1800" b="1">
                <a:solidFill>
                  <a:srgbClr val="000000"/>
                </a:solidFill>
                <a:latin typeface="Arial" panose="020B0604020202020204" pitchFamily="34" charset="0"/>
                <a:ea typeface="Times New Roman" panose="02020603050405020304" pitchFamily="18" charset="0"/>
                <a:cs typeface="Tahoma" panose="020B0604030504040204" pitchFamily="34" charset="0"/>
              </a:rPr>
              <a:t>Overskrifter på nuværende tidspunkt</a:t>
            </a:r>
          </a:p>
          <a:p>
            <a:pPr marL="514350" indent="-285750"/>
            <a:r>
              <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rPr>
              <a:t>Lagerstyring i WMS</a:t>
            </a:r>
          </a:p>
          <a:p>
            <a:pPr marL="514350" indent="-285750"/>
            <a:r>
              <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rPr>
              <a:t>Automatiske anlægs virke og anvendelsesmåde</a:t>
            </a:r>
          </a:p>
          <a:p>
            <a:pPr marL="514350" indent="-285750"/>
            <a:r>
              <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rPr>
              <a:t>Sikkerhedskrav i forbindelse med anvendelse af automatiske maskiner og anlæg</a:t>
            </a:r>
          </a:p>
          <a:p>
            <a:pPr marL="514350" indent="-285750"/>
            <a:r>
              <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rPr>
              <a:t>Uheldsforebyggelse på lagre og terminaler</a:t>
            </a:r>
          </a:p>
          <a:p>
            <a:pPr marL="514350" indent="-285750"/>
            <a:r>
              <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rPr>
              <a:t>Supply Chain Management </a:t>
            </a:r>
          </a:p>
          <a:p>
            <a:pPr indent="0">
              <a:buNone/>
            </a:pPr>
            <a:endParaRPr lang="da-DK" sz="1800">
              <a:solidFill>
                <a:srgbClr val="000000"/>
              </a:solidFill>
              <a:latin typeface="Arial" panose="020B0604020202020204" pitchFamily="34" charset="0"/>
              <a:ea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1980052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a:bodyPr>
          <a:lstStyle/>
          <a:p>
            <a:pPr marL="457200" lvl="1" indent="0">
              <a:buNone/>
            </a:pPr>
            <a:r>
              <a:rPr lang="da-DK" b="1" u="sng"/>
              <a:t>Temadag for fremtidens lageruddannelse</a:t>
            </a:r>
          </a:p>
          <a:p>
            <a:pPr marL="457200" lvl="1" indent="0">
              <a:buNone/>
            </a:pPr>
            <a:endParaRPr lang="da-DK"/>
          </a:p>
          <a:p>
            <a:pPr marL="457200" lvl="1" indent="0">
              <a:buNone/>
            </a:pPr>
            <a:r>
              <a:rPr lang="da-DK"/>
              <a:t>Arbejdsgruppe nedsat efter sidste Brancheudvalgsmøde</a:t>
            </a:r>
          </a:p>
          <a:p>
            <a:pPr marL="457200" lvl="1" indent="0">
              <a:buNone/>
            </a:pPr>
            <a:endParaRPr lang="da-DK" sz="1800"/>
          </a:p>
          <a:p>
            <a:pPr marL="0" indent="0">
              <a:buNone/>
            </a:pPr>
            <a:endParaRPr lang="da-DK" sz="2000">
              <a:latin typeface="Arial" panose="020B0604020202020204" pitchFamily="34" charset="0"/>
              <a:cs typeface="Arial" panose="020B0604020202020204" pitchFamily="34" charset="0"/>
            </a:endParaRPr>
          </a:p>
          <a:p>
            <a:pPr marL="0" indent="0">
              <a:buNone/>
            </a:pPr>
            <a:endParaRPr lang="da-DK"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3301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a:bodyPr>
          <a:lstStyle/>
          <a:p>
            <a:pPr marL="0" indent="0">
              <a:buNone/>
            </a:pPr>
            <a:r>
              <a:rPr lang="da-DK" sz="2400" b="1">
                <a:latin typeface="Arial" panose="020B0604020202020204" pitchFamily="34" charset="0"/>
                <a:cs typeface="Arial" panose="020B0604020202020204" pitchFamily="34" charset="0"/>
              </a:rPr>
              <a:t>Analyse</a:t>
            </a:r>
          </a:p>
          <a:p>
            <a:pPr marL="0" indent="0">
              <a:buNone/>
            </a:pPr>
            <a:r>
              <a:rPr lang="da-DK" sz="1800" u="sng">
                <a:effectLst/>
                <a:latin typeface="Arial" panose="020B0604020202020204" pitchFamily="34" charset="0"/>
                <a:ea typeface="Calibri" panose="020F0502020204030204" pitchFamily="34" charset="0"/>
              </a:rPr>
              <a:t>Tværgående analyse af virksomhedssidens vurdering af behov for fjernundervisning</a:t>
            </a:r>
          </a:p>
          <a:p>
            <a:pPr marL="0" indent="0">
              <a:buNone/>
            </a:pPr>
            <a:r>
              <a:rPr lang="da-DK" sz="1800">
                <a:latin typeface="Arial" panose="020B0604020202020204" pitchFamily="34" charset="0"/>
                <a:ea typeface="Calibri" panose="020F0502020204030204" pitchFamily="34" charset="0"/>
              </a:rPr>
              <a:t>Formål:</a:t>
            </a:r>
          </a:p>
          <a:p>
            <a:pPr marL="342900" lvl="0" indent="-342900">
              <a:lnSpc>
                <a:spcPct val="107000"/>
              </a:lnSpc>
              <a:buFont typeface="Symbol" panose="05050102010706020507" pitchFamily="18" charset="2"/>
              <a:buChar char=""/>
            </a:pPr>
            <a:r>
              <a:rPr lang="da-DK" sz="1800">
                <a:effectLst/>
                <a:latin typeface="Arial" panose="020B0604020202020204" pitchFamily="34" charset="0"/>
                <a:ea typeface="Calibri" panose="020F0502020204030204" pitchFamily="34" charset="0"/>
                <a:cs typeface="Times New Roman" panose="02020603050405020304" pitchFamily="18" charset="0"/>
              </a:rPr>
              <a:t>1. Afdække transportvirksomheders holdninger og forventninger til gennemførelsen af fjernundervisning i AMU-regi.</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a:effectLst/>
                <a:latin typeface="Arial" panose="020B0604020202020204" pitchFamily="34" charset="0"/>
                <a:ea typeface="Calibri" panose="020F0502020204030204" pitchFamily="34" charset="0"/>
                <a:cs typeface="Times New Roman" panose="02020603050405020304" pitchFamily="18" charset="0"/>
              </a:rPr>
              <a:t>2. På grundlag af denne afdækning - at skitsere</a:t>
            </a:r>
            <a:r>
              <a:rPr lang="da-DK" sz="1800" b="1">
                <a:effectLst/>
                <a:latin typeface="Arial" panose="020B0604020202020204" pitchFamily="34" charset="0"/>
                <a:ea typeface="Calibri" panose="020F0502020204030204" pitchFamily="34" charset="0"/>
                <a:cs typeface="Times New Roman" panose="02020603050405020304" pitchFamily="18" charset="0"/>
              </a:rPr>
              <a:t> </a:t>
            </a:r>
            <a:r>
              <a:rPr lang="da-DK" sz="1800">
                <a:effectLst/>
                <a:latin typeface="Arial" panose="020B0604020202020204" pitchFamily="34" charset="0"/>
                <a:ea typeface="Calibri" panose="020F0502020204030204" pitchFamily="34" charset="0"/>
                <a:cs typeface="Times New Roman" panose="02020603050405020304" pitchFamily="18" charset="0"/>
              </a:rPr>
              <a:t>de afledte krav, som virksomhedernes vurdering af fjernundervisning i AMU-regi, får for skolesidens (1) udbud af fjernundervisning – og (2) faglige, didaktiske og tekniske kapacitetsopbygning.</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800">
                <a:effectLst/>
                <a:latin typeface="Arial" panose="020B0604020202020204" pitchFamily="34" charset="0"/>
                <a:ea typeface="Calibri" panose="020F0502020204030204" pitchFamily="34" charset="0"/>
                <a:cs typeface="Times New Roman" panose="02020603050405020304" pitchFamily="18" charset="0"/>
              </a:rPr>
              <a:t>3. At skitsere en samlet udviklingsplan for den videre implementering af fjernundervisning på AMU-transportområdet, idet resultatet af den aktuelle analyse sammenholdes med det tilsvarende resultat af tidligere gennemført analyse med fokus på skolesidens vurdering af fjernundervisning i AMU-regi.</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da-DK" sz="1800">
              <a:effectLst/>
              <a:latin typeface="Arial" panose="020B0604020202020204" pitchFamily="34" charset="0"/>
              <a:ea typeface="Calibri" panose="020F0502020204030204" pitchFamily="34" charset="0"/>
            </a:endParaRPr>
          </a:p>
          <a:p>
            <a:pPr marL="0" indent="0">
              <a:buNone/>
            </a:pPr>
            <a:endParaRPr lang="da-DK" sz="2400" b="1">
              <a:latin typeface="Arial" panose="020B0604020202020204" pitchFamily="34" charset="0"/>
              <a:cs typeface="Arial" panose="020B0604020202020204" pitchFamily="34" charset="0"/>
            </a:endParaRPr>
          </a:p>
          <a:p>
            <a:pPr marL="0" indent="0">
              <a:buNone/>
            </a:pPr>
            <a:endParaRPr lang="da-DK" b="1" u="sng">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384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r>
              <a:rPr lang="da-DK"/>
              <a:t>Lager, Havn og Terminal</a:t>
            </a:r>
          </a:p>
        </p:txBody>
      </p:sp>
      <p:pic>
        <p:nvPicPr>
          <p:cNvPr id="8" name="Billede 7">
            <a:extLst>
              <a:ext uri="{FF2B5EF4-FFF2-40B4-BE49-F238E27FC236}">
                <a16:creationId xmlns:a16="http://schemas.microsoft.com/office/drawing/2014/main" id="{ABB93F00-EECA-4BB0-9AAE-84D6CA96E96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05081" y="1357746"/>
            <a:ext cx="5129261" cy="3879273"/>
          </a:xfrm>
          <a:prstGeom prst="rect">
            <a:avLst/>
          </a:prstGeom>
        </p:spPr>
      </p:pic>
    </p:spTree>
    <p:extLst>
      <p:ext uri="{BB962C8B-B14F-4D97-AF65-F5344CB8AC3E}">
        <p14:creationId xmlns:p14="http://schemas.microsoft.com/office/powerpoint/2010/main" val="599680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Nyt fra Færdselsstyrelsen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Claus Bruhn</a:t>
            </a:r>
          </a:p>
        </p:txBody>
      </p:sp>
    </p:spTree>
    <p:extLst>
      <p:ext uri="{BB962C8B-B14F-4D97-AF65-F5344CB8AC3E}">
        <p14:creationId xmlns:p14="http://schemas.microsoft.com/office/powerpoint/2010/main" val="1326666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71312-9220-4EDA-83D8-C537763CCFB4}"/>
              </a:ext>
            </a:extLst>
          </p:cNvPr>
          <p:cNvSpPr>
            <a:spLocks noGrp="1"/>
          </p:cNvSpPr>
          <p:nvPr>
            <p:ph type="ctrTitle"/>
          </p:nvPr>
        </p:nvSpPr>
        <p:spPr/>
        <p:txBody>
          <a:bodyPr/>
          <a:lstStyle/>
          <a:p>
            <a:r>
              <a:rPr lang="da-DK" err="1"/>
              <a:t>Færdselstyrelsen</a:t>
            </a:r>
            <a:endParaRPr lang="da-DK"/>
          </a:p>
        </p:txBody>
      </p:sp>
      <p:sp>
        <p:nvSpPr>
          <p:cNvPr id="3" name="Undertitel 2">
            <a:extLst>
              <a:ext uri="{FF2B5EF4-FFF2-40B4-BE49-F238E27FC236}">
                <a16:creationId xmlns:a16="http://schemas.microsoft.com/office/drawing/2014/main" id="{1E8055B5-7EAD-4515-83AD-0FA610666ABD}"/>
              </a:ext>
            </a:extLst>
          </p:cNvPr>
          <p:cNvSpPr>
            <a:spLocks noGrp="1"/>
          </p:cNvSpPr>
          <p:nvPr>
            <p:ph type="subTitle" idx="1"/>
          </p:nvPr>
        </p:nvSpPr>
        <p:spPr/>
        <p:txBody>
          <a:bodyPr/>
          <a:lstStyle/>
          <a:p>
            <a:endParaRPr lang="da-DK"/>
          </a:p>
        </p:txBody>
      </p:sp>
      <p:sp>
        <p:nvSpPr>
          <p:cNvPr id="4" name="Pladsholder til sidefod 3">
            <a:extLst>
              <a:ext uri="{FF2B5EF4-FFF2-40B4-BE49-F238E27FC236}">
                <a16:creationId xmlns:a16="http://schemas.microsoft.com/office/drawing/2014/main" id="{FD47267F-20FC-4E2D-A429-5840D6361CF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FFFFFF"/>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1A54F43D-1109-42C0-A6AC-1AC911CB493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FFFFFF"/>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da-DK" sz="700" b="1"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5402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0220EA-C914-4653-9B84-423FEE29C86E}"/>
              </a:ext>
            </a:extLst>
          </p:cNvPr>
          <p:cNvSpPr>
            <a:spLocks noGrp="1"/>
          </p:cNvSpPr>
          <p:nvPr>
            <p:ph type="title"/>
          </p:nvPr>
        </p:nvSpPr>
        <p:spPr/>
        <p:txBody>
          <a:bodyPr/>
          <a:lstStyle/>
          <a:p>
            <a:r>
              <a:rPr lang="da-DK"/>
              <a:t>Hovedpunkter</a:t>
            </a:r>
          </a:p>
        </p:txBody>
      </p:sp>
      <p:sp>
        <p:nvSpPr>
          <p:cNvPr id="3" name="Pladsholder til indhold 2">
            <a:extLst>
              <a:ext uri="{FF2B5EF4-FFF2-40B4-BE49-F238E27FC236}">
                <a16:creationId xmlns:a16="http://schemas.microsoft.com/office/drawing/2014/main" id="{E85C16D4-333D-422E-A391-EE1ECE046C1E}"/>
              </a:ext>
            </a:extLst>
          </p:cNvPr>
          <p:cNvSpPr>
            <a:spLocks noGrp="1"/>
          </p:cNvSpPr>
          <p:nvPr>
            <p:ph idx="1"/>
          </p:nvPr>
        </p:nvSpPr>
        <p:spPr/>
        <p:txBody>
          <a:bodyPr/>
          <a:lstStyle/>
          <a:p>
            <a:r>
              <a:rPr lang="da-DK"/>
              <a:t>Opdaterede vejledninger og blanketter</a:t>
            </a:r>
          </a:p>
          <a:p>
            <a:endParaRPr lang="da-DK"/>
          </a:p>
          <a:p>
            <a:r>
              <a:rPr lang="da-DK"/>
              <a:t>Nye medarbejdere i planlægning</a:t>
            </a:r>
          </a:p>
          <a:p>
            <a:endParaRPr lang="da-DK"/>
          </a:p>
          <a:p>
            <a:r>
              <a:rPr lang="da-DK"/>
              <a:t>Gebyrbekendtgørelse</a:t>
            </a:r>
          </a:p>
        </p:txBody>
      </p:sp>
      <p:sp>
        <p:nvSpPr>
          <p:cNvPr id="4" name="Pladsholder til sidefod 3">
            <a:extLst>
              <a:ext uri="{FF2B5EF4-FFF2-40B4-BE49-F238E27FC236}">
                <a16:creationId xmlns:a16="http://schemas.microsoft.com/office/drawing/2014/main" id="{D23896BC-0259-49BF-8409-1EB7E6D9BFB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A588F383-5129-4DC2-B6AB-9CB12B3CDF9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76073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
        <p:nvSpPr>
          <p:cNvPr id="4" name="Tekstfelt 3">
            <a:extLst>
              <a:ext uri="{FF2B5EF4-FFF2-40B4-BE49-F238E27FC236}">
                <a16:creationId xmlns:a16="http://schemas.microsoft.com/office/drawing/2014/main" id="{2F067A01-71E9-55F2-4C8A-39220B1B3B79}"/>
              </a:ext>
            </a:extLst>
          </p:cNvPr>
          <p:cNvSpPr txBox="1"/>
          <p:nvPr/>
        </p:nvSpPr>
        <p:spPr>
          <a:xfrm>
            <a:off x="536713" y="1634632"/>
            <a:ext cx="5606086" cy="4358886"/>
          </a:xfrm>
          <a:prstGeom prst="rect">
            <a:avLst/>
          </a:prstGeom>
          <a:noFill/>
        </p:spPr>
        <p:txBody>
          <a:bodyPr wrap="none" rtlCol="0">
            <a:spAutoFit/>
          </a:bodyPr>
          <a:lstStyle/>
          <a:p>
            <a:pPr lvl="0">
              <a:lnSpc>
                <a:spcPct val="107000"/>
              </a:lnSpc>
              <a:spcAft>
                <a:spcPts val="800"/>
              </a:spcAft>
            </a:pPr>
            <a:r>
              <a:rPr lang="da-DK" sz="1800" b="1">
                <a:effectLst/>
                <a:latin typeface="Tahoma" panose="020B0604030504040204" pitchFamily="34" charset="0"/>
                <a:ea typeface="Times New Roman" panose="02020603050405020304" pitchFamily="18" charset="0"/>
              </a:rPr>
              <a:t>AMU/EUD fælles punkter</a:t>
            </a:r>
          </a:p>
          <a:p>
            <a:pPr marL="342900" lvl="0" indent="-342900">
              <a:lnSpc>
                <a:spcPct val="107000"/>
              </a:lnSpc>
              <a:spcAft>
                <a:spcPts val="800"/>
              </a:spcAft>
              <a:buAutoNum type="arabicPeriod" startAt="6"/>
            </a:pPr>
            <a:r>
              <a:rPr lang="da-DK" sz="1800">
                <a:effectLst/>
                <a:latin typeface="Tahoma" panose="020B0604030504040204" pitchFamily="34" charset="0"/>
                <a:ea typeface="Times New Roman" panose="02020603050405020304" pitchFamily="18" charset="0"/>
              </a:rPr>
              <a:t>Nyt fra TUR, herunder Grøn Pulje, Personale, AUB</a:t>
            </a:r>
          </a:p>
          <a:p>
            <a:pPr marL="742950" lvl="1" indent="-285750">
              <a:lnSpc>
                <a:spcPct val="107000"/>
              </a:lnSpc>
              <a:spcAft>
                <a:spcPts val="800"/>
              </a:spcAft>
              <a:buFont typeface="Arial" panose="020B0604020202020204" pitchFamily="34" charset="0"/>
              <a:buChar char="•"/>
            </a:pPr>
            <a:r>
              <a:rPr lang="da-DK">
                <a:effectLst/>
                <a:latin typeface="Tahoma" panose="020B0604030504040204" pitchFamily="34" charset="0"/>
                <a:ea typeface="Times New Roman" panose="02020603050405020304" pitchFamily="18" charset="0"/>
              </a:rPr>
              <a:t>Personbefordring</a:t>
            </a:r>
          </a:p>
          <a:p>
            <a:pPr marL="742950" lvl="1" indent="-285750">
              <a:lnSpc>
                <a:spcPct val="107000"/>
              </a:lnSpc>
              <a:spcAft>
                <a:spcPts val="800"/>
              </a:spcAft>
              <a:buFont typeface="Arial" panose="020B0604020202020204" pitchFamily="34" charset="0"/>
              <a:buChar char="•"/>
            </a:pPr>
            <a:r>
              <a:rPr lang="da-DK">
                <a:effectLst/>
                <a:latin typeface="Tahoma" panose="020B0604030504040204" pitchFamily="34" charset="0"/>
                <a:ea typeface="Times New Roman" panose="02020603050405020304" pitchFamily="18" charset="0"/>
              </a:rPr>
              <a:t>Vejgods</a:t>
            </a:r>
          </a:p>
          <a:p>
            <a:pPr marL="742950" lvl="1" indent="-285750">
              <a:lnSpc>
                <a:spcPct val="107000"/>
              </a:lnSpc>
              <a:spcAft>
                <a:spcPts val="800"/>
              </a:spcAft>
              <a:buFont typeface="Arial" panose="020B0604020202020204" pitchFamily="34" charset="0"/>
              <a:buChar char="•"/>
            </a:pPr>
            <a:r>
              <a:rPr lang="da-DK">
                <a:effectLst/>
                <a:latin typeface="Tahoma" panose="020B0604030504040204" pitchFamily="34" charset="0"/>
                <a:ea typeface="Times New Roman" panose="02020603050405020304" pitchFamily="18" charset="0"/>
              </a:rPr>
              <a:t>Lager</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7. Nyt fra FSTYR, Claus Bruhn, Lene Antonsen</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8. Nyt fra TUR forlag</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9. Nyt fra Faglæreruddannelserne </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10. Transportbranchens mentoruddannelse</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11. Nyt fra skolerne</a:t>
            </a:r>
          </a:p>
          <a:p>
            <a:endParaRPr lang="da-DK"/>
          </a:p>
        </p:txBody>
      </p:sp>
    </p:spTree>
    <p:extLst>
      <p:ext uri="{BB962C8B-B14F-4D97-AF65-F5344CB8AC3E}">
        <p14:creationId xmlns:p14="http://schemas.microsoft.com/office/powerpoint/2010/main" val="1669893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E5808-5D63-4AE4-9F7C-BF1087D11009}"/>
              </a:ext>
            </a:extLst>
          </p:cNvPr>
          <p:cNvSpPr>
            <a:spLocks noGrp="1"/>
          </p:cNvSpPr>
          <p:nvPr>
            <p:ph type="title"/>
          </p:nvPr>
        </p:nvSpPr>
        <p:spPr/>
        <p:txBody>
          <a:bodyPr/>
          <a:lstStyle/>
          <a:p>
            <a:r>
              <a:rPr lang="da-DK"/>
              <a:t>Opdaterede Blanketter</a:t>
            </a:r>
            <a:br>
              <a:rPr lang="da-DK"/>
            </a:br>
            <a:endParaRPr lang="da-DK"/>
          </a:p>
        </p:txBody>
      </p:sp>
      <p:sp>
        <p:nvSpPr>
          <p:cNvPr id="3" name="Pladsholder til indhold 2">
            <a:extLst>
              <a:ext uri="{FF2B5EF4-FFF2-40B4-BE49-F238E27FC236}">
                <a16:creationId xmlns:a16="http://schemas.microsoft.com/office/drawing/2014/main" id="{36580E48-DCA1-46B5-B4FD-AFC3C424FF5D}"/>
              </a:ext>
            </a:extLst>
          </p:cNvPr>
          <p:cNvSpPr>
            <a:spLocks noGrp="1"/>
          </p:cNvSpPr>
          <p:nvPr>
            <p:ph idx="1"/>
          </p:nvPr>
        </p:nvSpPr>
        <p:spPr/>
        <p:txBody>
          <a:bodyPr/>
          <a:lstStyle/>
          <a:p>
            <a:r>
              <a:rPr lang="da-DK"/>
              <a:t>Vejledning til bekendtgørelse om kvalifikationsuddannelser</a:t>
            </a:r>
          </a:p>
          <a:p>
            <a:endParaRPr lang="da-DK"/>
          </a:p>
          <a:p>
            <a:r>
              <a:rPr lang="da-DK"/>
              <a:t>Eksempel på lektionsplan</a:t>
            </a:r>
          </a:p>
          <a:p>
            <a:endParaRPr lang="da-DK"/>
          </a:p>
          <a:p>
            <a:r>
              <a:rPr lang="da-DK"/>
              <a:t>Andre blanketter</a:t>
            </a:r>
          </a:p>
          <a:p>
            <a:endParaRPr lang="da-DK"/>
          </a:p>
          <a:p>
            <a:r>
              <a:rPr lang="da-DK"/>
              <a:t> </a:t>
            </a:r>
          </a:p>
          <a:p>
            <a:endParaRPr lang="da-DK"/>
          </a:p>
          <a:p>
            <a:endParaRPr lang="da-DK"/>
          </a:p>
        </p:txBody>
      </p:sp>
      <p:sp>
        <p:nvSpPr>
          <p:cNvPr id="4" name="Pladsholder til sidefod 3">
            <a:extLst>
              <a:ext uri="{FF2B5EF4-FFF2-40B4-BE49-F238E27FC236}">
                <a16:creationId xmlns:a16="http://schemas.microsoft.com/office/drawing/2014/main" id="{8FC6694E-2DE4-4E32-AC6A-C535C973FB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7769C4FF-53A1-44E5-8891-29BEB05C64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47256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E5808-5D63-4AE4-9F7C-BF1087D11009}"/>
              </a:ext>
            </a:extLst>
          </p:cNvPr>
          <p:cNvSpPr>
            <a:spLocks noGrp="1"/>
          </p:cNvSpPr>
          <p:nvPr>
            <p:ph type="title"/>
          </p:nvPr>
        </p:nvSpPr>
        <p:spPr/>
        <p:txBody>
          <a:bodyPr>
            <a:normAutofit/>
          </a:bodyPr>
          <a:lstStyle/>
          <a:p>
            <a:r>
              <a:rPr lang="da-DK"/>
              <a:t>Nye medarbejdere i planlægning</a:t>
            </a:r>
            <a:br>
              <a:rPr lang="da-DK"/>
            </a:br>
            <a:endParaRPr lang="da-DK"/>
          </a:p>
        </p:txBody>
      </p:sp>
      <p:sp>
        <p:nvSpPr>
          <p:cNvPr id="3" name="Pladsholder til indhold 2">
            <a:extLst>
              <a:ext uri="{FF2B5EF4-FFF2-40B4-BE49-F238E27FC236}">
                <a16:creationId xmlns:a16="http://schemas.microsoft.com/office/drawing/2014/main" id="{36580E48-DCA1-46B5-B4FD-AFC3C424FF5D}"/>
              </a:ext>
            </a:extLst>
          </p:cNvPr>
          <p:cNvSpPr>
            <a:spLocks noGrp="1"/>
          </p:cNvSpPr>
          <p:nvPr>
            <p:ph idx="1"/>
          </p:nvPr>
        </p:nvSpPr>
        <p:spPr/>
        <p:txBody>
          <a:bodyPr>
            <a:normAutofit/>
          </a:bodyPr>
          <a:lstStyle/>
          <a:p>
            <a:r>
              <a:rPr lang="da-DK"/>
              <a:t>Teamleder</a:t>
            </a:r>
          </a:p>
          <a:p>
            <a:r>
              <a:rPr lang="da-DK"/>
              <a:t>3 Inspektører</a:t>
            </a:r>
          </a:p>
          <a:p>
            <a:r>
              <a:rPr lang="da-DK"/>
              <a:t>	Projekter</a:t>
            </a:r>
          </a:p>
          <a:p>
            <a:r>
              <a:rPr lang="da-DK"/>
              <a:t>	Faglig backup for teamleder</a:t>
            </a:r>
          </a:p>
          <a:p>
            <a:r>
              <a:rPr lang="da-DK"/>
              <a:t>	</a:t>
            </a:r>
          </a:p>
          <a:p>
            <a:r>
              <a:rPr lang="da-DK"/>
              <a:t>Administrativ medarbejder</a:t>
            </a:r>
          </a:p>
          <a:p>
            <a:r>
              <a:rPr lang="da-DK"/>
              <a:t>	Sekretær</a:t>
            </a:r>
          </a:p>
          <a:p>
            <a:r>
              <a:rPr lang="da-DK"/>
              <a:t>Generalist ?</a:t>
            </a:r>
          </a:p>
          <a:p>
            <a:r>
              <a:rPr lang="da-DK"/>
              <a:t>2 nye planlæggere</a:t>
            </a:r>
          </a:p>
          <a:p>
            <a:endParaRPr lang="da-DK"/>
          </a:p>
          <a:p>
            <a:endParaRPr lang="da-DK"/>
          </a:p>
        </p:txBody>
      </p:sp>
      <p:sp>
        <p:nvSpPr>
          <p:cNvPr id="4" name="Pladsholder til sidefod 3">
            <a:extLst>
              <a:ext uri="{FF2B5EF4-FFF2-40B4-BE49-F238E27FC236}">
                <a16:creationId xmlns:a16="http://schemas.microsoft.com/office/drawing/2014/main" id="{8FC6694E-2DE4-4E32-AC6A-C535C973FB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7769C4FF-53A1-44E5-8891-29BEB05C64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6472607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E5808-5D63-4AE4-9F7C-BF1087D11009}"/>
              </a:ext>
            </a:extLst>
          </p:cNvPr>
          <p:cNvSpPr>
            <a:spLocks noGrp="1"/>
          </p:cNvSpPr>
          <p:nvPr>
            <p:ph type="title"/>
          </p:nvPr>
        </p:nvSpPr>
        <p:spPr/>
        <p:txBody>
          <a:bodyPr>
            <a:normAutofit/>
          </a:bodyPr>
          <a:lstStyle/>
          <a:p>
            <a:r>
              <a:rPr lang="da-DK"/>
              <a:t>Gebyrer</a:t>
            </a:r>
          </a:p>
        </p:txBody>
      </p:sp>
      <p:sp>
        <p:nvSpPr>
          <p:cNvPr id="3" name="Pladsholder til indhold 2">
            <a:extLst>
              <a:ext uri="{FF2B5EF4-FFF2-40B4-BE49-F238E27FC236}">
                <a16:creationId xmlns:a16="http://schemas.microsoft.com/office/drawing/2014/main" id="{36580E48-DCA1-46B5-B4FD-AFC3C424FF5D}"/>
              </a:ext>
            </a:extLst>
          </p:cNvPr>
          <p:cNvSpPr>
            <a:spLocks noGrp="1"/>
          </p:cNvSpPr>
          <p:nvPr>
            <p:ph idx="1"/>
          </p:nvPr>
        </p:nvSpPr>
        <p:spPr/>
        <p:txBody>
          <a:bodyPr>
            <a:normAutofit fontScale="92500" lnSpcReduction="20000"/>
          </a:bodyPr>
          <a:lstStyle/>
          <a:p>
            <a:pPr algn="l" fontAlgn="base"/>
            <a:r>
              <a:rPr lang="da-DK" b="1" i="0">
                <a:solidFill>
                  <a:srgbClr val="003A5F"/>
                </a:solidFill>
                <a:effectLst/>
                <a:latin typeface="inherit"/>
              </a:rPr>
              <a:t>Ny pris på køreprøven (2021)</a:t>
            </a:r>
            <a:endParaRPr lang="da-DK" b="1" i="0">
              <a:solidFill>
                <a:srgbClr val="003A5F"/>
              </a:solidFill>
              <a:effectLst/>
              <a:latin typeface="Italian Plate No2 Expanded"/>
            </a:endParaRPr>
          </a:p>
          <a:p>
            <a:pPr algn="l" fontAlgn="base"/>
            <a:r>
              <a:rPr lang="da-DK" b="0" i="0">
                <a:solidFill>
                  <a:srgbClr val="003A5F"/>
                </a:solidFill>
                <a:effectLst/>
                <a:latin typeface="Italian Plate No2 Expanded"/>
              </a:rPr>
              <a:t>Prisen på køreprøver vil dog stige fra 600 kr. til 800 kr. Det sker grundet behovet for finansiering af de nødvendige meromkostninger forbundet med den ressortoverdragelse af kørekortområdet fra politiet til Færdselsstyrelsen, der blev besluttet som led i politiforliget i december 2020.</a:t>
            </a:r>
          </a:p>
          <a:p>
            <a:pPr algn="l" fontAlgn="base"/>
            <a:r>
              <a:rPr lang="da-DK" b="0" i="0">
                <a:solidFill>
                  <a:srgbClr val="003A5F"/>
                </a:solidFill>
                <a:effectLst/>
                <a:latin typeface="Italian Plate No2 Expanded"/>
              </a:rPr>
              <a:t> </a:t>
            </a:r>
          </a:p>
          <a:p>
            <a:pPr algn="l" fontAlgn="base"/>
            <a:r>
              <a:rPr lang="da-DK" b="0" i="0">
                <a:solidFill>
                  <a:srgbClr val="003A5F"/>
                </a:solidFill>
                <a:effectLst/>
                <a:latin typeface="Italian Plate No2 Expanded"/>
              </a:rPr>
              <a:t>Gebyret vil fremover dække </a:t>
            </a:r>
            <a:r>
              <a:rPr lang="da-DK" b="0" i="0" err="1">
                <a:solidFill>
                  <a:srgbClr val="003A5F"/>
                </a:solidFill>
                <a:effectLst/>
                <a:latin typeface="Italian Plate No2 Expanded"/>
              </a:rPr>
              <a:t>Færdselsstyrelsens</a:t>
            </a:r>
            <a:r>
              <a:rPr lang="da-DK" b="0" i="0">
                <a:solidFill>
                  <a:srgbClr val="003A5F"/>
                </a:solidFill>
                <a:effectLst/>
                <a:latin typeface="Italian Plate No2 Expanded"/>
              </a:rPr>
              <a:t> udgifter til drift og udvikling af kørekortområdet. Samtidig vil gebyret løbende blive genberegnet, så det ikke genererer et overskud til Færdselsstyrelsen.</a:t>
            </a:r>
          </a:p>
          <a:p>
            <a:pPr algn="l" fontAlgn="base"/>
            <a:r>
              <a:rPr lang="da-DK" b="0" i="0">
                <a:solidFill>
                  <a:srgbClr val="003A5F"/>
                </a:solidFill>
                <a:effectLst/>
                <a:latin typeface="Italian Plate No2 Expanded"/>
              </a:rPr>
              <a:t> </a:t>
            </a:r>
          </a:p>
          <a:p>
            <a:pPr algn="l" fontAlgn="base"/>
            <a:r>
              <a:rPr lang="da-DK" b="0" i="0">
                <a:solidFill>
                  <a:srgbClr val="003A5F"/>
                </a:solidFill>
                <a:effectLst/>
                <a:latin typeface="Italian Plate No2 Expanded"/>
              </a:rPr>
              <a:t>Udover gebyret på 800 kr., vil der også blive opkrævet en afgift på 200 kr. Afgiften skal medfinansiere de politiårsværk, der fastholdes i politiet efter overførslen af opgaverne.</a:t>
            </a:r>
          </a:p>
          <a:p>
            <a:endParaRPr lang="da-DK"/>
          </a:p>
          <a:p>
            <a:endParaRPr lang="da-DK"/>
          </a:p>
        </p:txBody>
      </p:sp>
      <p:sp>
        <p:nvSpPr>
          <p:cNvPr id="4" name="Pladsholder til sidefod 3">
            <a:extLst>
              <a:ext uri="{FF2B5EF4-FFF2-40B4-BE49-F238E27FC236}">
                <a16:creationId xmlns:a16="http://schemas.microsoft.com/office/drawing/2014/main" id="{8FC6694E-2DE4-4E32-AC6A-C535C973FB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7769C4FF-53A1-44E5-8891-29BEB05C64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393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E5808-5D63-4AE4-9F7C-BF1087D11009}"/>
              </a:ext>
            </a:extLst>
          </p:cNvPr>
          <p:cNvSpPr>
            <a:spLocks noGrp="1"/>
          </p:cNvSpPr>
          <p:nvPr>
            <p:ph type="title"/>
          </p:nvPr>
        </p:nvSpPr>
        <p:spPr/>
        <p:txBody>
          <a:bodyPr>
            <a:normAutofit/>
          </a:bodyPr>
          <a:lstStyle/>
          <a:p>
            <a:r>
              <a:rPr lang="da-DK"/>
              <a:t>Gebyrer</a:t>
            </a:r>
          </a:p>
        </p:txBody>
      </p:sp>
      <p:sp>
        <p:nvSpPr>
          <p:cNvPr id="3" name="Pladsholder til indhold 2">
            <a:extLst>
              <a:ext uri="{FF2B5EF4-FFF2-40B4-BE49-F238E27FC236}">
                <a16:creationId xmlns:a16="http://schemas.microsoft.com/office/drawing/2014/main" id="{36580E48-DCA1-46B5-B4FD-AFC3C424FF5D}"/>
              </a:ext>
            </a:extLst>
          </p:cNvPr>
          <p:cNvSpPr>
            <a:spLocks noGrp="1"/>
          </p:cNvSpPr>
          <p:nvPr>
            <p:ph idx="1"/>
          </p:nvPr>
        </p:nvSpPr>
        <p:spPr/>
        <p:txBody>
          <a:bodyPr>
            <a:normAutofit/>
          </a:bodyPr>
          <a:lstStyle/>
          <a:p>
            <a:pPr marL="342900" indent="-342900" algn="l" fontAlgn="base">
              <a:buFont typeface="Arial" panose="020B0604020202020204" pitchFamily="34" charset="0"/>
              <a:buChar char="•"/>
            </a:pPr>
            <a:r>
              <a:rPr lang="da-DK" b="1" i="0">
                <a:solidFill>
                  <a:srgbClr val="003A5F"/>
                </a:solidFill>
                <a:effectLst/>
              </a:rPr>
              <a:t>VUB 		Kr. 50</a:t>
            </a:r>
          </a:p>
          <a:p>
            <a:pPr marL="342900" indent="-342900" algn="l" fontAlgn="base">
              <a:buFont typeface="Arial" panose="020B0604020202020204" pitchFamily="34" charset="0"/>
              <a:buChar char="•"/>
            </a:pPr>
            <a:r>
              <a:rPr lang="da-DK" b="1">
                <a:solidFill>
                  <a:srgbClr val="003A5F"/>
                </a:solidFill>
              </a:rPr>
              <a:t>CUB 		Kr. 160</a:t>
            </a:r>
          </a:p>
          <a:p>
            <a:pPr marL="342900" indent="-342900" algn="l" fontAlgn="base">
              <a:buFont typeface="Arial" panose="020B0604020202020204" pitchFamily="34" charset="0"/>
              <a:buChar char="•"/>
            </a:pPr>
            <a:r>
              <a:rPr lang="da-DK" b="1" i="0">
                <a:solidFill>
                  <a:srgbClr val="003A5F"/>
                </a:solidFill>
                <a:effectLst/>
              </a:rPr>
              <a:t>STA			Kr. 160</a:t>
            </a:r>
          </a:p>
          <a:p>
            <a:pPr marL="342900" indent="-342900" algn="l" fontAlgn="base">
              <a:buFont typeface="Arial" panose="020B0604020202020204" pitchFamily="34" charset="0"/>
              <a:buChar char="•"/>
            </a:pPr>
            <a:r>
              <a:rPr lang="da-DK" b="1">
                <a:solidFill>
                  <a:srgbClr val="003A5F"/>
                </a:solidFill>
              </a:rPr>
              <a:t>CEP			Kr. 1.700 der arbejdes på en 				differentiering</a:t>
            </a:r>
          </a:p>
          <a:p>
            <a:pPr marL="342900" indent="-342900" algn="l" fontAlgn="base">
              <a:buFont typeface="Arial" panose="020B0604020202020204" pitchFamily="34" charset="0"/>
              <a:buChar char="•"/>
            </a:pPr>
            <a:endParaRPr lang="da-DK" b="1">
              <a:solidFill>
                <a:srgbClr val="003A5F"/>
              </a:solidFill>
            </a:endParaRPr>
          </a:p>
          <a:p>
            <a:pPr marL="342900" indent="-342900" algn="l" fontAlgn="base">
              <a:buFont typeface="Arial" panose="020B0604020202020204" pitchFamily="34" charset="0"/>
              <a:buChar char="•"/>
            </a:pPr>
            <a:r>
              <a:rPr lang="da-DK" b="1">
                <a:solidFill>
                  <a:schemeClr val="tx1"/>
                </a:solidFill>
              </a:rPr>
              <a:t>KØREPRØVE	</a:t>
            </a:r>
            <a:r>
              <a:rPr lang="da-DK" b="1" err="1">
                <a:solidFill>
                  <a:schemeClr val="tx1"/>
                </a:solidFill>
              </a:rPr>
              <a:t>Kr</a:t>
            </a:r>
            <a:r>
              <a:rPr lang="da-DK" b="1">
                <a:solidFill>
                  <a:schemeClr val="tx1"/>
                </a:solidFill>
              </a:rPr>
              <a:t> 800+200</a:t>
            </a:r>
          </a:p>
          <a:p>
            <a:pPr marL="342900" indent="-342900" algn="l" fontAlgn="base">
              <a:buFont typeface="Arial" panose="020B0604020202020204" pitchFamily="34" charset="0"/>
              <a:buChar char="•"/>
            </a:pPr>
            <a:r>
              <a:rPr lang="da-DK" b="1" i="0">
                <a:solidFill>
                  <a:schemeClr val="tx1"/>
                </a:solidFill>
                <a:effectLst/>
              </a:rPr>
              <a:t>ADR			Kr. 310</a:t>
            </a:r>
          </a:p>
          <a:p>
            <a:pPr marL="342900" indent="-342900">
              <a:buFont typeface="Arial" panose="020B0604020202020204" pitchFamily="34" charset="0"/>
              <a:buChar char="•"/>
            </a:pPr>
            <a:r>
              <a:rPr lang="da-DK" b="1" err="1"/>
              <a:t>Takografkort</a:t>
            </a:r>
            <a:r>
              <a:rPr lang="da-DK" b="1"/>
              <a:t> 	Kr. 425</a:t>
            </a:r>
          </a:p>
          <a:p>
            <a:endParaRPr lang="da-DK"/>
          </a:p>
        </p:txBody>
      </p:sp>
      <p:sp>
        <p:nvSpPr>
          <p:cNvPr id="4" name="Pladsholder til sidefod 3">
            <a:extLst>
              <a:ext uri="{FF2B5EF4-FFF2-40B4-BE49-F238E27FC236}">
                <a16:creationId xmlns:a16="http://schemas.microsoft.com/office/drawing/2014/main" id="{8FC6694E-2DE4-4E32-AC6A-C535C973FB5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7769C4FF-53A1-44E5-8891-29BEB05C64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28047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E5808-5D63-4AE4-9F7C-BF1087D11009}"/>
              </a:ext>
            </a:extLst>
          </p:cNvPr>
          <p:cNvSpPr>
            <a:spLocks noGrp="1"/>
          </p:cNvSpPr>
          <p:nvPr>
            <p:ph type="title"/>
          </p:nvPr>
        </p:nvSpPr>
        <p:spPr>
          <a:xfrm>
            <a:off x="695324" y="692150"/>
            <a:ext cx="4341495" cy="1573212"/>
          </a:xfrm>
        </p:spPr>
        <p:txBody>
          <a:bodyPr anchor="b">
            <a:normAutofit/>
          </a:bodyPr>
          <a:lstStyle/>
          <a:p>
            <a:r>
              <a:rPr lang="da-DK"/>
              <a:t>Fstyr.dk</a:t>
            </a:r>
            <a:br>
              <a:rPr lang="da-DK"/>
            </a:br>
            <a:br>
              <a:rPr lang="da-DK"/>
            </a:br>
            <a:endParaRPr lang="da-DK"/>
          </a:p>
        </p:txBody>
      </p:sp>
      <p:pic>
        <p:nvPicPr>
          <p:cNvPr id="7" name="Billede 6">
            <a:extLst>
              <a:ext uri="{FF2B5EF4-FFF2-40B4-BE49-F238E27FC236}">
                <a16:creationId xmlns:a16="http://schemas.microsoft.com/office/drawing/2014/main" id="{56A0CB82-9754-42B5-B702-DD64AC2B5B53}"/>
              </a:ext>
            </a:extLst>
          </p:cNvPr>
          <p:cNvPicPr>
            <a:picLocks noChangeAspect="1"/>
          </p:cNvPicPr>
          <p:nvPr/>
        </p:nvPicPr>
        <p:blipFill>
          <a:blip r:embed="rId2"/>
          <a:stretch>
            <a:fillRect/>
          </a:stretch>
        </p:blipFill>
        <p:spPr>
          <a:xfrm>
            <a:off x="6065327" y="692150"/>
            <a:ext cx="4690496" cy="5182870"/>
          </a:xfrm>
          <a:prstGeom prst="rect">
            <a:avLst/>
          </a:prstGeom>
          <a:noFill/>
        </p:spPr>
      </p:pic>
      <p:sp>
        <p:nvSpPr>
          <p:cNvPr id="4" name="Pladsholder til sidefod 3">
            <a:extLst>
              <a:ext uri="{FF2B5EF4-FFF2-40B4-BE49-F238E27FC236}">
                <a16:creationId xmlns:a16="http://schemas.microsoft.com/office/drawing/2014/main" id="{8FC6694E-2DE4-4E32-AC6A-C535C973FB50}"/>
              </a:ext>
            </a:extLst>
          </p:cNvPr>
          <p:cNvSpPr>
            <a:spLocks noGrp="1"/>
          </p:cNvSpPr>
          <p:nvPr>
            <p:ph type="ftr" sz="quarter" idx="11"/>
          </p:nvPr>
        </p:nvSpPr>
        <p:spPr>
          <a:xfrm>
            <a:off x="230505" y="6308725"/>
            <a:ext cx="4114800" cy="168276"/>
          </a:xfrm>
        </p:spPr>
        <p:txBody>
          <a:bodyPr anchor="b">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da-DK" sz="900" b="0" i="0" u="none" strike="noStrike" kern="1200" cap="none" spc="0" normalizeH="0" baseline="0" noProof="0">
                <a:ln>
                  <a:noFill/>
                </a:ln>
                <a:solidFill>
                  <a:srgbClr val="4C4D4C"/>
                </a:solidFill>
                <a:effectLst/>
                <a:uLnTx/>
                <a:uFillTx/>
                <a:latin typeface="Arial" panose="020B0604020202020204"/>
                <a:ea typeface="+mn-ea"/>
                <a:cs typeface="+mn-cs"/>
              </a:rPr>
              <a:t>Team Taxi - Vejtransportuddannelser</a:t>
            </a:r>
          </a:p>
        </p:txBody>
      </p:sp>
      <p:sp>
        <p:nvSpPr>
          <p:cNvPr id="5" name="Pladsholder til slidenummer 4">
            <a:extLst>
              <a:ext uri="{FF2B5EF4-FFF2-40B4-BE49-F238E27FC236}">
                <a16:creationId xmlns:a16="http://schemas.microsoft.com/office/drawing/2014/main" id="{7769C4FF-53A1-44E5-8891-29BEB05C64D1}"/>
              </a:ext>
            </a:extLst>
          </p:cNvPr>
          <p:cNvSpPr>
            <a:spLocks noGrp="1"/>
          </p:cNvSpPr>
          <p:nvPr>
            <p:ph type="sldNum" sz="quarter" idx="12"/>
          </p:nvPr>
        </p:nvSpPr>
        <p:spPr>
          <a:xfrm>
            <a:off x="230505" y="6490336"/>
            <a:ext cx="1598295" cy="168277"/>
          </a:xfrm>
        </p:spPr>
        <p:txBody>
          <a:bodyPr anchor="t">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700" b="1" i="0" u="none" strike="noStrike" kern="1200" cap="none" spc="0" normalizeH="0" baseline="0" noProof="0">
                <a:ln>
                  <a:noFill/>
                </a:ln>
                <a:solidFill>
                  <a:srgbClr val="4C4D4C"/>
                </a:solidFill>
                <a:effectLst/>
                <a:uLnTx/>
                <a:uFillTx/>
                <a:latin typeface="Arial" panose="020B0604020202020204"/>
                <a:ea typeface="+mn-ea"/>
                <a:cs typeface="+mn-cs"/>
              </a:rPr>
              <a:t>Side </a:t>
            </a:r>
            <a:fld id="{58ACB27B-8CDD-D145-894C-191927230372}" type="slidenum">
              <a:rPr kumimoji="0" lang="da-DK" sz="700" b="1" i="0" u="none" strike="noStrike" kern="1200" cap="none" spc="0" normalizeH="0" baseline="0" noProof="0" smtClean="0">
                <a:ln>
                  <a:noFill/>
                </a:ln>
                <a:solidFill>
                  <a:srgbClr val="4C4D4C"/>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54</a:t>
            </a:fld>
            <a:endParaRPr kumimoji="0" lang="da-DK" sz="700" b="1" i="0" u="none" strike="noStrike" kern="1200" cap="none" spc="0" normalizeH="0" baseline="0" noProof="0">
              <a:ln>
                <a:noFill/>
              </a:ln>
              <a:solidFill>
                <a:srgbClr val="4C4D4C"/>
              </a:solidFill>
              <a:effectLst/>
              <a:uLnTx/>
              <a:uFillTx/>
              <a:latin typeface="Arial" panose="020B0604020202020204"/>
              <a:ea typeface="+mn-ea"/>
              <a:cs typeface="+mn-cs"/>
            </a:endParaRPr>
          </a:p>
        </p:txBody>
      </p:sp>
      <p:sp>
        <p:nvSpPr>
          <p:cNvPr id="3" name="Pladsholder til indhold 2">
            <a:extLst>
              <a:ext uri="{FF2B5EF4-FFF2-40B4-BE49-F238E27FC236}">
                <a16:creationId xmlns:a16="http://schemas.microsoft.com/office/drawing/2014/main" id="{36580E48-DCA1-46B5-B4FD-AFC3C424FF5D}"/>
              </a:ext>
            </a:extLst>
          </p:cNvPr>
          <p:cNvSpPr>
            <a:spLocks noGrp="1"/>
          </p:cNvSpPr>
          <p:nvPr>
            <p:ph idx="14"/>
          </p:nvPr>
        </p:nvSpPr>
        <p:spPr>
          <a:xfrm>
            <a:off x="695324" y="2407920"/>
            <a:ext cx="4341495" cy="3467100"/>
          </a:xfrm>
        </p:spPr>
        <p:txBody>
          <a:bodyPr>
            <a:normAutofit/>
          </a:bodyPr>
          <a:lstStyle/>
          <a:p>
            <a:endParaRPr lang="da-DK"/>
          </a:p>
          <a:p>
            <a:r>
              <a:rPr lang="da-DK"/>
              <a:t> </a:t>
            </a:r>
          </a:p>
          <a:p>
            <a:endParaRPr lang="da-DK"/>
          </a:p>
          <a:p>
            <a:endParaRPr lang="da-DK"/>
          </a:p>
        </p:txBody>
      </p:sp>
    </p:spTree>
    <p:extLst>
      <p:ext uri="{BB962C8B-B14F-4D97-AF65-F5344CB8AC3E}">
        <p14:creationId xmlns:p14="http://schemas.microsoft.com/office/powerpoint/2010/main" val="8469403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Forlag</a:t>
            </a:r>
            <a:endParaRPr lang="da-DK"/>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vert="horz" lIns="91440" tIns="45720" rIns="91440" bIns="45720" rtlCol="0" anchor="t">
            <a:normAutofit/>
          </a:bodyPr>
          <a:lstStyle/>
          <a:p>
            <a:r>
              <a:rPr lang="da-DK">
                <a:cs typeface="Calibri"/>
              </a:rPr>
              <a:t>V. forlagschef Christian P. Hall</a:t>
            </a:r>
            <a:endParaRPr lang="da-DK"/>
          </a:p>
        </p:txBody>
      </p:sp>
    </p:spTree>
    <p:extLst>
      <p:ext uri="{BB962C8B-B14F-4D97-AF65-F5344CB8AC3E}">
        <p14:creationId xmlns:p14="http://schemas.microsoft.com/office/powerpoint/2010/main" val="26434939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Certifikat til gaffeltruck fås nu på engelsk</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lstStyle/>
          <a:p>
            <a:pPr>
              <a:lnSpc>
                <a:spcPts val="1800"/>
              </a:lnSpc>
            </a:pPr>
            <a:r>
              <a:rPr lang="da-DK" i="1" err="1"/>
              <a:t>Forklift</a:t>
            </a:r>
            <a:r>
              <a:rPr lang="da-DK" i="1"/>
              <a:t> Truck Certificate </a:t>
            </a:r>
            <a:r>
              <a:rPr lang="da-DK"/>
              <a:t>er en samlet kursuspakke bestående af 3 dele:</a:t>
            </a:r>
          </a:p>
          <a:p>
            <a:pPr marL="285750" indent="-285750">
              <a:lnSpc>
                <a:spcPts val="1800"/>
              </a:lnSpc>
              <a:buFont typeface="Arial" panose="020B0604020202020204" pitchFamily="34" charset="0"/>
              <a:buChar char="•"/>
            </a:pPr>
            <a:r>
              <a:rPr lang="da-DK" b="0" i="0">
                <a:effectLst/>
              </a:rPr>
              <a:t>En </a:t>
            </a:r>
            <a:r>
              <a:rPr lang="da-DK" i="0">
                <a:effectLst/>
              </a:rPr>
              <a:t>teoridel</a:t>
            </a:r>
            <a:r>
              <a:rPr lang="da-DK" b="0" i="0">
                <a:effectLst/>
              </a:rPr>
              <a:t> med masser af video inklusive den originale danske speak (som kan </a:t>
            </a:r>
            <a:r>
              <a:rPr lang="da-DK" b="0" i="0" err="1">
                <a:effectLst/>
              </a:rPr>
              <a:t>mutes</a:t>
            </a:r>
            <a:r>
              <a:rPr lang="da-DK" b="0" i="0">
                <a:effectLst/>
              </a:rPr>
              <a:t>), alle med fuld tekstning på engelsk</a:t>
            </a:r>
          </a:p>
          <a:p>
            <a:pPr marL="285750" indent="-285750">
              <a:lnSpc>
                <a:spcPts val="1800"/>
              </a:lnSpc>
              <a:buFont typeface="Arial" panose="020B0604020202020204" pitchFamily="34" charset="0"/>
              <a:buChar char="•"/>
            </a:pPr>
            <a:r>
              <a:rPr lang="da-DK" b="0" i="0">
                <a:effectLst/>
              </a:rPr>
              <a:t>En </a:t>
            </a:r>
            <a:r>
              <a:rPr lang="da-DK" i="0">
                <a:effectLst/>
              </a:rPr>
              <a:t>opgavedel</a:t>
            </a:r>
            <a:r>
              <a:rPr lang="da-DK" b="0" i="0">
                <a:effectLst/>
              </a:rPr>
              <a:t> med en blanding af tipskuponer, opgaver og kontrolprøver, alle med engelsk tekst og tale samt illustrationer</a:t>
            </a:r>
          </a:p>
          <a:p>
            <a:pPr marL="285750" indent="-285750">
              <a:lnSpc>
                <a:spcPts val="1800"/>
              </a:lnSpc>
              <a:buFont typeface="Arial" panose="020B0604020202020204" pitchFamily="34" charset="0"/>
              <a:buChar char="•"/>
            </a:pPr>
            <a:r>
              <a:rPr lang="da-DK" b="0" i="0">
                <a:effectLst/>
              </a:rPr>
              <a:t>Den engelske udgave af </a:t>
            </a:r>
            <a:r>
              <a:rPr lang="da-DK" i="0" err="1">
                <a:effectLst/>
              </a:rPr>
              <a:t>iBogen</a:t>
            </a:r>
            <a:r>
              <a:rPr lang="da-DK" i="0">
                <a:effectLst/>
              </a:rPr>
              <a:t>® </a:t>
            </a:r>
            <a:r>
              <a:rPr lang="da-DK" b="0" i="0">
                <a:effectLst/>
              </a:rPr>
              <a:t>Gaffeltruck ved navn </a:t>
            </a:r>
            <a:r>
              <a:rPr lang="da-DK" b="0" i="0" err="1">
                <a:effectLst/>
              </a:rPr>
              <a:t>Forklift</a:t>
            </a:r>
            <a:r>
              <a:rPr lang="da-DK" b="0" i="0">
                <a:effectLst/>
              </a:rPr>
              <a:t> Truck, som du læser på skærmen eller lyttelæser med den indbyggede oplæser.</a:t>
            </a:r>
            <a:endParaRPr lang="da-DK" b="0"/>
          </a:p>
          <a:p>
            <a:pPr>
              <a:lnSpc>
                <a:spcPts val="1800"/>
              </a:lnSpc>
            </a:pPr>
            <a:r>
              <a:rPr lang="da-DK" b="0" i="0">
                <a:effectLst/>
              </a:rPr>
              <a:t>Med dette kursus får de engelsktalende kursister </a:t>
            </a:r>
            <a:r>
              <a:rPr lang="da-DK" i="0">
                <a:effectLst/>
              </a:rPr>
              <a:t>hele kompendiet</a:t>
            </a:r>
            <a:r>
              <a:rPr lang="da-DK" b="0" i="0">
                <a:effectLst/>
              </a:rPr>
              <a:t> til Certifikat til truck efter gældende danske regler.</a:t>
            </a:r>
          </a:p>
          <a:p>
            <a:pPr>
              <a:lnSpc>
                <a:spcPts val="1800"/>
              </a:lnSpc>
            </a:pPr>
            <a:r>
              <a:rPr lang="da-DK" b="0" i="0">
                <a:effectLst/>
              </a:rPr>
              <a:t>Du henter koder til det nye kursus i </a:t>
            </a:r>
            <a:r>
              <a:rPr lang="da-DK" i="0">
                <a:effectLst/>
              </a:rPr>
              <a:t>turteori</a:t>
            </a:r>
            <a:r>
              <a:rPr lang="da-DK" b="0" i="0">
                <a:effectLst/>
              </a:rPr>
              <a:t> (fanen </a:t>
            </a:r>
            <a:r>
              <a:rPr lang="da-DK" i="0">
                <a:effectLst/>
              </a:rPr>
              <a:t>Lager-terminal og havn</a:t>
            </a:r>
            <a:r>
              <a:rPr lang="da-DK" b="0" i="0">
                <a:effectLst/>
              </a:rPr>
              <a:t>) som sædvanlig.</a:t>
            </a:r>
          </a:p>
          <a:p>
            <a:pPr>
              <a:lnSpc>
                <a:spcPts val="1800"/>
              </a:lnSpc>
            </a:pPr>
            <a:endParaRPr lang="da-DK"/>
          </a:p>
          <a:p>
            <a:pPr>
              <a:lnSpc>
                <a:spcPts val="1800"/>
              </a:lnSpc>
            </a:pPr>
            <a:r>
              <a:rPr lang="da-DK" b="0"/>
              <a:t>Gik live januar 2023.</a:t>
            </a:r>
          </a:p>
        </p:txBody>
      </p:sp>
      <p:pic>
        <p:nvPicPr>
          <p:cNvPr id="10" name="Billede 9">
            <a:extLst>
              <a:ext uri="{FF2B5EF4-FFF2-40B4-BE49-F238E27FC236}">
                <a16:creationId xmlns:a16="http://schemas.microsoft.com/office/drawing/2014/main" id="{C4D86A7C-D5E8-4BC0-6C89-1F11E8BDA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158" y="2178593"/>
            <a:ext cx="4474621" cy="2541440"/>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2913347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Certifikat til mobile kraner er opdateret på turteori</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normAutofit fontScale="92500" lnSpcReduction="20000"/>
          </a:bodyPr>
          <a:lstStyle/>
          <a:p>
            <a:pPr>
              <a:spcBef>
                <a:spcPts val="200"/>
              </a:spcBef>
            </a:pPr>
            <a:r>
              <a:rPr lang="da-DK" sz="1600"/>
              <a:t>E-læringskurset har gennemgået en omfattende opdatering</a:t>
            </a:r>
          </a:p>
          <a:p>
            <a:pPr>
              <a:spcBef>
                <a:spcPts val="200"/>
              </a:spcBef>
            </a:pPr>
            <a:endParaRPr lang="da-DK" sz="1800" b="1">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200"/>
              </a:spcBef>
            </a:pPr>
            <a:r>
              <a:rPr lang="da-DK" sz="1600" b="0"/>
              <a:t>Nyt i kurset </a:t>
            </a:r>
            <a:r>
              <a:rPr lang="da-DK" sz="1600" b="0" i="1"/>
              <a:t>Certifikat til mobile kraner</a:t>
            </a:r>
            <a:r>
              <a:rPr lang="da-DK" sz="1600" b="0"/>
              <a:t>:</a:t>
            </a:r>
          </a:p>
          <a:p>
            <a:pPr>
              <a:spcBef>
                <a:spcPts val="200"/>
              </a:spcBef>
            </a:pPr>
            <a:endParaRPr lang="da-DK" sz="1600" b="0"/>
          </a:p>
          <a:p>
            <a:pPr marL="285750" lvl="0" indent="-285750">
              <a:lnSpc>
                <a:spcPts val="1800"/>
              </a:lnSpc>
              <a:spcBef>
                <a:spcPts val="600"/>
              </a:spcBef>
              <a:buFont typeface="Arial" panose="020B0604020202020204" pitchFamily="34" charset="0"/>
              <a:buChar char="•"/>
            </a:pPr>
            <a:r>
              <a:rPr lang="da-DK" sz="1600" b="0"/>
              <a:t>Alle teoriemner er blevet revideret med </a:t>
            </a:r>
            <a:r>
              <a:rPr lang="da-DK" sz="1600"/>
              <a:t>nye billeder og video</a:t>
            </a:r>
          </a:p>
          <a:p>
            <a:pPr marL="285750" lvl="0" indent="-285750">
              <a:lnSpc>
                <a:spcPts val="1800"/>
              </a:lnSpc>
              <a:buFont typeface="Arial" panose="020B0604020202020204" pitchFamily="34" charset="0"/>
              <a:buChar char="•"/>
            </a:pPr>
            <a:r>
              <a:rPr lang="da-DK" sz="1600" err="1"/>
              <a:t>Speaken</a:t>
            </a:r>
            <a:r>
              <a:rPr lang="da-DK" sz="1600" b="0"/>
              <a:t> er fornyet i de emner, hvor der er sket ændringer på det seneste</a:t>
            </a:r>
          </a:p>
          <a:p>
            <a:pPr marL="285750" lvl="0" indent="-285750">
              <a:lnSpc>
                <a:spcPts val="1800"/>
              </a:lnSpc>
              <a:buFont typeface="Arial" panose="020B0604020202020204" pitchFamily="34" charset="0"/>
              <a:buChar char="•"/>
            </a:pPr>
            <a:r>
              <a:rPr lang="da-DK" sz="1600"/>
              <a:t>Kursets struktur </a:t>
            </a:r>
            <a:r>
              <a:rPr lang="da-DK" sz="1600" b="0"/>
              <a:t>har fået et gennemsyn. En del emner er lagt sammen, så der nu er </a:t>
            </a:r>
            <a:r>
              <a:rPr lang="da-DK" sz="1600"/>
              <a:t>færre, men længere emner</a:t>
            </a:r>
            <a:r>
              <a:rPr lang="da-DK" sz="1600" b="0"/>
              <a:t>. Deltageren skal derfor ikke skifte emner så ofte som hidtil</a:t>
            </a:r>
          </a:p>
          <a:p>
            <a:pPr marL="285750" lvl="0" indent="-285750">
              <a:lnSpc>
                <a:spcPts val="1800"/>
              </a:lnSpc>
              <a:buFont typeface="Arial" panose="020B0604020202020204" pitchFamily="34" charset="0"/>
              <a:buChar char="•"/>
            </a:pPr>
            <a:r>
              <a:rPr lang="da-DK" sz="1600"/>
              <a:t>Antallet</a:t>
            </a:r>
            <a:r>
              <a:rPr lang="da-DK" sz="1600" b="0"/>
              <a:t> af emner i det reviderede kursus er </a:t>
            </a:r>
            <a:r>
              <a:rPr lang="da-DK" sz="1600"/>
              <a:t>51</a:t>
            </a:r>
            <a:r>
              <a:rPr lang="da-DK" sz="1600" b="0"/>
              <a:t> mod </a:t>
            </a:r>
            <a:r>
              <a:rPr lang="da-DK" sz="1600"/>
              <a:t>83</a:t>
            </a:r>
            <a:r>
              <a:rPr lang="da-DK" sz="1600" b="0"/>
              <a:t> i det tidligere kursus</a:t>
            </a:r>
          </a:p>
          <a:p>
            <a:pPr marL="285750" lvl="0" indent="-285750">
              <a:lnSpc>
                <a:spcPts val="1800"/>
              </a:lnSpc>
              <a:buFont typeface="Arial" panose="020B0604020202020204" pitchFamily="34" charset="0"/>
              <a:buChar char="•"/>
            </a:pPr>
            <a:r>
              <a:rPr lang="da-DK" sz="1600"/>
              <a:t>Opgaver og prøver </a:t>
            </a:r>
            <a:r>
              <a:rPr lang="da-DK" sz="1600" b="0"/>
              <a:t>er uændrede, idet de hen over efteråret 2022 fik nye billeder – og enkelte har fået ny speak.</a:t>
            </a:r>
          </a:p>
          <a:p>
            <a:pPr lvl="0"/>
            <a:endParaRPr lang="da-DK" sz="1600" b="0"/>
          </a:p>
          <a:p>
            <a:pPr lvl="0"/>
            <a:r>
              <a:rPr lang="da-DK" sz="1600" b="0"/>
              <a:t>Gik live februar 2023.</a:t>
            </a:r>
          </a:p>
          <a:p>
            <a:endParaRPr lang="da-DK"/>
          </a:p>
        </p:txBody>
      </p:sp>
      <p:pic>
        <p:nvPicPr>
          <p:cNvPr id="5" name="Billede 4">
            <a:extLst>
              <a:ext uri="{FF2B5EF4-FFF2-40B4-BE49-F238E27FC236}">
                <a16:creationId xmlns:a16="http://schemas.microsoft.com/office/drawing/2014/main" id="{F79FF47B-7BFF-BE84-D087-8BEAE11B0F45}"/>
              </a:ext>
            </a:extLst>
          </p:cNvPr>
          <p:cNvPicPr>
            <a:picLocks noChangeAspect="1"/>
          </p:cNvPicPr>
          <p:nvPr/>
        </p:nvPicPr>
        <p:blipFill rotWithShape="1">
          <a:blip r:embed="rId2">
            <a:extLst>
              <a:ext uri="{28A0092B-C50C-407E-A947-70E740481C1C}">
                <a14:useLocalDpi xmlns:a14="http://schemas.microsoft.com/office/drawing/2010/main" val="0"/>
              </a:ext>
            </a:extLst>
          </a:blip>
          <a:srcRect l="2300" t="9010" r="1992" b="1959"/>
          <a:stretch/>
        </p:blipFill>
        <p:spPr>
          <a:xfrm>
            <a:off x="7538719" y="2184401"/>
            <a:ext cx="4368801" cy="1584960"/>
          </a:xfrm>
          <a:prstGeom prst="rect">
            <a:avLst/>
          </a:prstGeom>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3159098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Ny brugerflade på turteori under udvikling</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lstStyle/>
          <a:p>
            <a:pPr>
              <a:spcBef>
                <a:spcPts val="200"/>
              </a:spcBef>
            </a:pPr>
            <a:r>
              <a:rPr lang="da-DK"/>
              <a:t>Vi arbejder p.t. på en gennemgribende opdatering af turteori.dk</a:t>
            </a:r>
          </a:p>
          <a:p>
            <a:pPr>
              <a:spcBef>
                <a:spcPts val="200"/>
              </a:spcBef>
            </a:pPr>
            <a:endParaRPr lang="da-DK" sz="1800" b="1">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200"/>
              </a:spcBef>
            </a:pPr>
            <a:r>
              <a:rPr lang="da-DK" b="0"/>
              <a:t>Fokus er på følgende:</a:t>
            </a:r>
          </a:p>
          <a:p>
            <a:pPr>
              <a:spcBef>
                <a:spcPts val="200"/>
              </a:spcBef>
            </a:pPr>
            <a:endParaRPr lang="da-DK" b="0"/>
          </a:p>
          <a:p>
            <a:pPr marL="285750" lvl="0" indent="-285750">
              <a:spcBef>
                <a:spcPts val="600"/>
              </a:spcBef>
              <a:buFont typeface="Arial" panose="020B0604020202020204" pitchFamily="34" charset="0"/>
              <a:buChar char="•"/>
            </a:pPr>
            <a:r>
              <a:rPr lang="da-DK"/>
              <a:t>Visuelt opgraderet interface </a:t>
            </a:r>
            <a:r>
              <a:rPr lang="da-DK" b="0"/>
              <a:t>med et nutidigt og moderne look</a:t>
            </a:r>
            <a:endParaRPr lang="da-DK"/>
          </a:p>
          <a:p>
            <a:pPr marL="285750" lvl="0" indent="-285750">
              <a:buFont typeface="Arial" panose="020B0604020202020204" pitchFamily="34" charset="0"/>
              <a:buChar char="•"/>
            </a:pPr>
            <a:r>
              <a:rPr lang="da-DK"/>
              <a:t>Ny, smartere funktionalitet</a:t>
            </a:r>
            <a:r>
              <a:rPr lang="da-DK" b="0"/>
              <a:t>, fx ved visning af fremdrift (progression) i kurser</a:t>
            </a:r>
          </a:p>
          <a:p>
            <a:pPr marL="285750" lvl="0" indent="-285750">
              <a:buFont typeface="Arial" panose="020B0604020202020204" pitchFamily="34" charset="0"/>
              <a:buChar char="•"/>
            </a:pPr>
            <a:r>
              <a:rPr lang="da-DK"/>
              <a:t>Betydeligt forbedret datasikkerhed</a:t>
            </a:r>
            <a:r>
              <a:rPr lang="da-DK" b="0"/>
              <a:t>,</a:t>
            </a:r>
            <a:r>
              <a:rPr lang="da-DK"/>
              <a:t> </a:t>
            </a:r>
            <a:r>
              <a:rPr lang="da-DK" b="0"/>
              <a:t>så dine data er optimalt beskyttet.</a:t>
            </a:r>
          </a:p>
          <a:p>
            <a:endParaRPr lang="da-DK" b="0"/>
          </a:p>
          <a:p>
            <a:r>
              <a:rPr lang="da-DK" b="0"/>
              <a:t>Forventet udrulning: maj/juni 2023. </a:t>
            </a:r>
          </a:p>
          <a:p>
            <a:r>
              <a:rPr lang="da-DK" b="0"/>
              <a:t>Mere info følger, bl.a. i form af instruktionsvideoer.</a:t>
            </a:r>
          </a:p>
        </p:txBody>
      </p:sp>
      <p:pic>
        <p:nvPicPr>
          <p:cNvPr id="6" name="Billede 5">
            <a:extLst>
              <a:ext uri="{FF2B5EF4-FFF2-40B4-BE49-F238E27FC236}">
                <a16:creationId xmlns:a16="http://schemas.microsoft.com/office/drawing/2014/main" id="{2D846E2A-4892-D29B-831F-E59314F21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8981" y="2130213"/>
            <a:ext cx="3987800" cy="2658533"/>
          </a:xfrm>
          <a:prstGeom prst="rect">
            <a:avLst/>
          </a:prstGeom>
          <a:effectLst>
            <a:outerShdw blurRad="50800" dist="76200" dir="2700000" algn="ctr" rotWithShape="0">
              <a:srgbClr val="000000">
                <a:alpha val="60000"/>
              </a:srgbClr>
            </a:outerShdw>
          </a:effectLst>
        </p:spPr>
      </p:pic>
    </p:spTree>
    <p:extLst>
      <p:ext uri="{BB962C8B-B14F-4D97-AF65-F5344CB8AC3E}">
        <p14:creationId xmlns:p14="http://schemas.microsoft.com/office/powerpoint/2010/main" val="3914064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Ny bog: Delivery van driver in Denmark</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normAutofit fontScale="92500" lnSpcReduction="20000"/>
          </a:bodyPr>
          <a:lstStyle/>
          <a:p>
            <a:r>
              <a:rPr lang="da-DK" i="1"/>
              <a:t>Chauffør i varebil </a:t>
            </a:r>
            <a:r>
              <a:rPr lang="da-DK"/>
              <a:t>findes nu også på engelsk</a:t>
            </a:r>
          </a:p>
          <a:p>
            <a:pPr>
              <a:lnSpc>
                <a:spcPts val="1800"/>
              </a:lnSpc>
            </a:pPr>
            <a:r>
              <a:rPr lang="da-DK" b="0"/>
              <a:t>Bogen skal gøre det lettere for </a:t>
            </a:r>
            <a:r>
              <a:rPr lang="da-DK"/>
              <a:t>fremmedsprogede chauffører </a:t>
            </a:r>
            <a:r>
              <a:rPr lang="da-DK" b="0"/>
              <a:t>i varebil at gennemføre varebilschaufføruddannelsen og erhverve et VUB.</a:t>
            </a:r>
          </a:p>
          <a:p>
            <a:endParaRPr lang="da-DK" b="0"/>
          </a:p>
          <a:p>
            <a:pPr algn="l" fontAlgn="auto"/>
            <a:r>
              <a:rPr lang="da-DK" b="1" i="0">
                <a:effectLst/>
                <a:latin typeface="Calibri" panose="020F0502020204030204" pitchFamily="34" charset="0"/>
                <a:cs typeface="Calibri" panose="020F0502020204030204" pitchFamily="34" charset="0"/>
              </a:rPr>
              <a:t>Emnerne i bogen er:</a:t>
            </a:r>
            <a:endParaRPr lang="da-DK" b="0" i="0">
              <a:effectLst/>
              <a:latin typeface="Calibri" panose="020F0502020204030204" pitchFamily="34" charset="0"/>
              <a:cs typeface="Calibri" panose="020F0502020204030204" pitchFamily="34" charset="0"/>
            </a:endParaRPr>
          </a:p>
          <a:p>
            <a:pPr marL="285750" indent="-285750" algn="l" fontAlgn="auto">
              <a:buFont typeface="Arial" panose="020B0604020202020204" pitchFamily="34" charset="0"/>
              <a:buChar char="•"/>
            </a:pPr>
            <a:r>
              <a:rPr lang="da-DK" b="0"/>
              <a:t>Færdselssikkerhed</a:t>
            </a:r>
            <a:r>
              <a:rPr lang="da-DK" b="0" i="0">
                <a:effectLst/>
                <a:latin typeface="Calibri" panose="020F0502020204030204" pitchFamily="34" charset="0"/>
                <a:cs typeface="Calibri" panose="020F0502020204030204" pitchFamily="34" charset="0"/>
              </a:rPr>
              <a:t> </a:t>
            </a:r>
            <a:r>
              <a:rPr lang="da-DK" b="0"/>
              <a:t>–</a:t>
            </a:r>
            <a:r>
              <a:rPr lang="da-DK" b="0" i="0">
                <a:effectLst/>
                <a:latin typeface="Calibri" panose="020F0502020204030204" pitchFamily="34" charset="0"/>
                <a:cs typeface="Calibri" panose="020F0502020204030204" pitchFamily="34" charset="0"/>
              </a:rPr>
              <a:t> </a:t>
            </a:r>
            <a:r>
              <a:rPr lang="da-DK" b="0" i="1">
                <a:effectLst/>
                <a:latin typeface="Calibri" panose="020F0502020204030204" pitchFamily="34" charset="0"/>
                <a:cs typeface="Calibri" panose="020F0502020204030204" pitchFamily="34" charset="0"/>
              </a:rPr>
              <a:t>Road </a:t>
            </a:r>
            <a:r>
              <a:rPr lang="da-DK" b="0" i="1" err="1">
                <a:effectLst/>
                <a:latin typeface="Calibri" panose="020F0502020204030204" pitchFamily="34" charset="0"/>
                <a:cs typeface="Calibri" panose="020F0502020204030204" pitchFamily="34" charset="0"/>
              </a:rPr>
              <a:t>safety</a:t>
            </a:r>
            <a:r>
              <a:rPr lang="da-DK" b="0" i="1">
                <a:effectLst/>
                <a:latin typeface="Calibri" panose="020F0502020204030204" pitchFamily="34" charset="0"/>
                <a:cs typeface="Calibri" panose="020F0502020204030204" pitchFamily="34" charset="0"/>
              </a:rPr>
              <a:t> and </a:t>
            </a:r>
            <a:r>
              <a:rPr lang="da-DK" b="0" i="1" err="1">
                <a:effectLst/>
                <a:latin typeface="Calibri" panose="020F0502020204030204" pitchFamily="34" charset="0"/>
                <a:cs typeface="Calibri" panose="020F0502020204030204" pitchFamily="34" charset="0"/>
              </a:rPr>
              <a:t>traffic</a:t>
            </a:r>
            <a:r>
              <a:rPr lang="da-DK" b="0" i="1">
                <a:effectLst/>
                <a:latin typeface="Calibri" panose="020F0502020204030204" pitchFamily="34" charset="0"/>
                <a:cs typeface="Calibri" panose="020F0502020204030204" pitchFamily="34" charset="0"/>
              </a:rPr>
              <a:t> </a:t>
            </a:r>
            <a:r>
              <a:rPr lang="da-DK" b="0" i="1" err="1">
                <a:effectLst/>
                <a:latin typeface="Calibri" panose="020F0502020204030204" pitchFamily="34" charset="0"/>
                <a:cs typeface="Calibri" panose="020F0502020204030204" pitchFamily="34" charset="0"/>
              </a:rPr>
              <a:t>rules</a:t>
            </a:r>
            <a:endParaRPr lang="da-DK" b="0" i="0">
              <a:effectLst/>
              <a:latin typeface="Calibri" panose="020F0502020204030204" pitchFamily="34" charset="0"/>
              <a:cs typeface="Calibri" panose="020F0502020204030204" pitchFamily="34" charset="0"/>
            </a:endParaRPr>
          </a:p>
          <a:p>
            <a:pPr marL="285750" indent="-285750" algn="l" fontAlgn="auto">
              <a:buFont typeface="Arial" panose="020B0604020202020204" pitchFamily="34" charset="0"/>
              <a:buChar char="•"/>
            </a:pPr>
            <a:r>
              <a:rPr lang="da-DK" b="0" i="0">
                <a:effectLst/>
                <a:latin typeface="Calibri" panose="020F0502020204030204" pitchFamily="34" charset="0"/>
                <a:cs typeface="Calibri" panose="020F0502020204030204" pitchFamily="34" charset="0"/>
              </a:rPr>
              <a:t>Energirigtig kørsel </a:t>
            </a:r>
            <a:r>
              <a:rPr lang="da-DK" b="0"/>
              <a:t>–</a:t>
            </a:r>
            <a:r>
              <a:rPr lang="da-DK" b="0" i="0">
                <a:effectLst/>
                <a:latin typeface="Calibri" panose="020F0502020204030204" pitchFamily="34" charset="0"/>
                <a:cs typeface="Calibri" panose="020F0502020204030204" pitchFamily="34" charset="0"/>
              </a:rPr>
              <a:t> </a:t>
            </a:r>
            <a:r>
              <a:rPr lang="da-DK" b="0" i="1" err="1">
                <a:effectLst/>
                <a:latin typeface="Calibri" panose="020F0502020204030204" pitchFamily="34" charset="0"/>
                <a:cs typeface="Calibri" panose="020F0502020204030204" pitchFamily="34" charset="0"/>
              </a:rPr>
              <a:t>Fuel</a:t>
            </a:r>
            <a:r>
              <a:rPr lang="da-DK" b="0" i="1">
                <a:effectLst/>
                <a:latin typeface="Calibri" panose="020F0502020204030204" pitchFamily="34" charset="0"/>
                <a:cs typeface="Calibri" panose="020F0502020204030204" pitchFamily="34" charset="0"/>
              </a:rPr>
              <a:t>-efficient </a:t>
            </a:r>
            <a:r>
              <a:rPr lang="da-DK" b="0" i="1" err="1">
                <a:effectLst/>
                <a:latin typeface="Calibri" panose="020F0502020204030204" pitchFamily="34" charset="0"/>
                <a:cs typeface="Calibri" panose="020F0502020204030204" pitchFamily="34" charset="0"/>
              </a:rPr>
              <a:t>driving</a:t>
            </a:r>
            <a:endParaRPr lang="da-DK" b="0" i="0">
              <a:effectLst/>
              <a:latin typeface="Calibri" panose="020F0502020204030204" pitchFamily="34" charset="0"/>
              <a:cs typeface="Calibri" panose="020F0502020204030204" pitchFamily="34" charset="0"/>
            </a:endParaRPr>
          </a:p>
          <a:p>
            <a:pPr marL="285750" indent="-285750" algn="l" fontAlgn="auto">
              <a:buFont typeface="Arial" panose="020B0604020202020204" pitchFamily="34" charset="0"/>
              <a:buChar char="•"/>
            </a:pPr>
            <a:r>
              <a:rPr lang="da-DK" b="0" i="0">
                <a:effectLst/>
                <a:latin typeface="Calibri" panose="020F0502020204030204" pitchFamily="34" charset="0"/>
                <a:cs typeface="Calibri" panose="020F0502020204030204" pitchFamily="34" charset="0"/>
              </a:rPr>
              <a:t>Defensiv kørsel </a:t>
            </a:r>
            <a:r>
              <a:rPr lang="da-DK" b="0"/>
              <a:t>–</a:t>
            </a:r>
            <a:r>
              <a:rPr lang="da-DK" b="0" i="0">
                <a:effectLst/>
                <a:latin typeface="Calibri" panose="020F0502020204030204" pitchFamily="34" charset="0"/>
                <a:cs typeface="Calibri" panose="020F0502020204030204" pitchFamily="34" charset="0"/>
              </a:rPr>
              <a:t> </a:t>
            </a:r>
            <a:r>
              <a:rPr lang="da-DK" b="0" i="1">
                <a:effectLst/>
                <a:latin typeface="Calibri" panose="020F0502020204030204" pitchFamily="34" charset="0"/>
                <a:cs typeface="Calibri" panose="020F0502020204030204" pitchFamily="34" charset="0"/>
              </a:rPr>
              <a:t>Defensive </a:t>
            </a:r>
            <a:r>
              <a:rPr lang="da-DK" b="0" i="1" err="1">
                <a:effectLst/>
                <a:latin typeface="Calibri" panose="020F0502020204030204" pitchFamily="34" charset="0"/>
                <a:cs typeface="Calibri" panose="020F0502020204030204" pitchFamily="34" charset="0"/>
              </a:rPr>
              <a:t>driving</a:t>
            </a:r>
            <a:endParaRPr lang="da-DK" b="0" i="0">
              <a:effectLst/>
              <a:latin typeface="Calibri" panose="020F0502020204030204" pitchFamily="34" charset="0"/>
              <a:cs typeface="Calibri" panose="020F0502020204030204" pitchFamily="34" charset="0"/>
            </a:endParaRPr>
          </a:p>
          <a:p>
            <a:pPr marL="285750" indent="-285750" algn="l" fontAlgn="auto">
              <a:buFont typeface="Arial" panose="020B0604020202020204" pitchFamily="34" charset="0"/>
              <a:buChar char="•"/>
            </a:pPr>
            <a:r>
              <a:rPr lang="da-DK" b="0" i="0">
                <a:effectLst/>
                <a:latin typeface="Calibri" panose="020F0502020204030204" pitchFamily="34" charset="0"/>
                <a:cs typeface="Calibri" panose="020F0502020204030204" pitchFamily="34" charset="0"/>
              </a:rPr>
              <a:t>Uheldsforebyggelse </a:t>
            </a:r>
            <a:r>
              <a:rPr lang="da-DK" b="0"/>
              <a:t>–</a:t>
            </a:r>
            <a:r>
              <a:rPr lang="da-DK" b="0" i="0">
                <a:effectLst/>
                <a:latin typeface="Calibri" panose="020F0502020204030204" pitchFamily="34" charset="0"/>
                <a:cs typeface="Calibri" panose="020F0502020204030204" pitchFamily="34" charset="0"/>
              </a:rPr>
              <a:t> </a:t>
            </a:r>
            <a:r>
              <a:rPr lang="da-DK" b="0" i="1" err="1">
                <a:effectLst/>
                <a:latin typeface="Calibri" panose="020F0502020204030204" pitchFamily="34" charset="0"/>
                <a:cs typeface="Calibri" panose="020F0502020204030204" pitchFamily="34" charset="0"/>
              </a:rPr>
              <a:t>Accident</a:t>
            </a:r>
            <a:r>
              <a:rPr lang="da-DK" b="0" i="1">
                <a:effectLst/>
                <a:latin typeface="Calibri" panose="020F0502020204030204" pitchFamily="34" charset="0"/>
                <a:cs typeface="Calibri" panose="020F0502020204030204" pitchFamily="34" charset="0"/>
              </a:rPr>
              <a:t> </a:t>
            </a:r>
            <a:r>
              <a:rPr lang="da-DK" b="0" i="1" err="1">
                <a:effectLst/>
                <a:latin typeface="Calibri" panose="020F0502020204030204" pitchFamily="34" charset="0"/>
                <a:cs typeface="Calibri" panose="020F0502020204030204" pitchFamily="34" charset="0"/>
              </a:rPr>
              <a:t>prevention</a:t>
            </a:r>
            <a:endParaRPr lang="da-DK" b="0" i="0">
              <a:effectLst/>
              <a:latin typeface="Calibri" panose="020F0502020204030204" pitchFamily="34" charset="0"/>
              <a:cs typeface="Calibri" panose="020F0502020204030204" pitchFamily="34" charset="0"/>
            </a:endParaRPr>
          </a:p>
          <a:p>
            <a:pPr marL="285750" indent="-285750" algn="l" fontAlgn="auto">
              <a:buFont typeface="Arial" panose="020B0604020202020204" pitchFamily="34" charset="0"/>
              <a:buChar char="•"/>
            </a:pPr>
            <a:r>
              <a:rPr lang="da-DK" b="0" i="0">
                <a:effectLst/>
                <a:latin typeface="Calibri" panose="020F0502020204030204" pitchFamily="34" charset="0"/>
                <a:cs typeface="Calibri" panose="020F0502020204030204" pitchFamily="34" charset="0"/>
              </a:rPr>
              <a:t>Køre-/hviletid </a:t>
            </a:r>
            <a:r>
              <a:rPr lang="da-DK" b="0"/>
              <a:t>–</a:t>
            </a:r>
            <a:r>
              <a:rPr lang="da-DK" b="0" i="0">
                <a:effectLst/>
                <a:latin typeface="Calibri" panose="020F0502020204030204" pitchFamily="34" charset="0"/>
                <a:cs typeface="Calibri" panose="020F0502020204030204" pitchFamily="34" charset="0"/>
              </a:rPr>
              <a:t> </a:t>
            </a:r>
            <a:r>
              <a:rPr lang="da-DK" b="0" i="1" err="1">
                <a:effectLst/>
                <a:latin typeface="Calibri" panose="020F0502020204030204" pitchFamily="34" charset="0"/>
                <a:cs typeface="Calibri" panose="020F0502020204030204" pitchFamily="34" charset="0"/>
              </a:rPr>
              <a:t>Driving</a:t>
            </a:r>
            <a:r>
              <a:rPr lang="da-DK" b="0" i="1">
                <a:effectLst/>
                <a:latin typeface="Calibri" panose="020F0502020204030204" pitchFamily="34" charset="0"/>
                <a:cs typeface="Calibri" panose="020F0502020204030204" pitchFamily="34" charset="0"/>
              </a:rPr>
              <a:t> time and rest </a:t>
            </a:r>
            <a:r>
              <a:rPr lang="da-DK" b="0" i="1" err="1">
                <a:effectLst/>
                <a:latin typeface="Calibri" panose="020F0502020204030204" pitchFamily="34" charset="0"/>
                <a:cs typeface="Calibri" panose="020F0502020204030204" pitchFamily="34" charset="0"/>
              </a:rPr>
              <a:t>periods</a:t>
            </a:r>
            <a:endParaRPr lang="da-DK" b="0" i="0">
              <a:effectLst/>
              <a:latin typeface="Calibri" panose="020F0502020204030204" pitchFamily="34" charset="0"/>
              <a:cs typeface="Calibri" panose="020F0502020204030204" pitchFamily="34" charset="0"/>
            </a:endParaRPr>
          </a:p>
          <a:p>
            <a:pPr marL="285750" indent="-285750" algn="l" fontAlgn="auto">
              <a:buFont typeface="Arial" panose="020B0604020202020204" pitchFamily="34" charset="0"/>
              <a:buChar char="•"/>
            </a:pPr>
            <a:r>
              <a:rPr lang="da-DK" b="0" i="0">
                <a:effectLst/>
                <a:latin typeface="Calibri" panose="020F0502020204030204" pitchFamily="34" charset="0"/>
                <a:cs typeface="Calibri" panose="020F0502020204030204" pitchFamily="34" charset="0"/>
              </a:rPr>
              <a:t>Sundhed og sikkerhed </a:t>
            </a:r>
            <a:r>
              <a:rPr lang="da-DK" b="0"/>
              <a:t>–</a:t>
            </a:r>
            <a:r>
              <a:rPr lang="da-DK" b="0" i="1">
                <a:effectLst/>
                <a:latin typeface="Calibri" panose="020F0502020204030204" pitchFamily="34" charset="0"/>
                <a:cs typeface="Calibri" panose="020F0502020204030204" pitchFamily="34" charset="0"/>
              </a:rPr>
              <a:t> Health and </a:t>
            </a:r>
            <a:r>
              <a:rPr lang="da-DK" b="0" i="1" err="1">
                <a:effectLst/>
                <a:latin typeface="Calibri" panose="020F0502020204030204" pitchFamily="34" charset="0"/>
                <a:cs typeface="Calibri" panose="020F0502020204030204" pitchFamily="34" charset="0"/>
              </a:rPr>
              <a:t>safety</a:t>
            </a:r>
            <a:endParaRPr lang="da-DK" b="0" i="0">
              <a:effectLst/>
              <a:latin typeface="Calibri" panose="020F0502020204030204" pitchFamily="34" charset="0"/>
              <a:cs typeface="Calibri" panose="020F0502020204030204" pitchFamily="34" charset="0"/>
            </a:endParaRPr>
          </a:p>
          <a:p>
            <a:pPr marL="285750" indent="-285750" algn="l" fontAlgn="auto">
              <a:buFont typeface="Arial" panose="020B0604020202020204" pitchFamily="34" charset="0"/>
              <a:buChar char="•"/>
            </a:pPr>
            <a:r>
              <a:rPr lang="da-DK" b="0" i="0">
                <a:effectLst/>
                <a:latin typeface="Calibri" panose="020F0502020204030204" pitchFamily="34" charset="0"/>
                <a:cs typeface="Calibri" panose="020F0502020204030204" pitchFamily="34" charset="0"/>
              </a:rPr>
              <a:t>Tilladelser og teknologier </a:t>
            </a:r>
            <a:r>
              <a:rPr lang="da-DK" b="0"/>
              <a:t>–</a:t>
            </a:r>
            <a:r>
              <a:rPr lang="da-DK" b="0" i="0">
                <a:effectLst/>
                <a:latin typeface="Calibri" panose="020F0502020204030204" pitchFamily="34" charset="0"/>
                <a:cs typeface="Calibri" panose="020F0502020204030204" pitchFamily="34" charset="0"/>
              </a:rPr>
              <a:t> </a:t>
            </a:r>
            <a:r>
              <a:rPr lang="da-DK" b="0" i="1" err="1">
                <a:effectLst/>
                <a:latin typeface="Calibri" panose="020F0502020204030204" pitchFamily="34" charset="0"/>
                <a:cs typeface="Calibri" panose="020F0502020204030204" pitchFamily="34" charset="0"/>
              </a:rPr>
              <a:t>Licences</a:t>
            </a:r>
            <a:r>
              <a:rPr lang="da-DK" b="0" i="1">
                <a:effectLst/>
                <a:latin typeface="Calibri" panose="020F0502020204030204" pitchFamily="34" charset="0"/>
                <a:cs typeface="Calibri" panose="020F0502020204030204" pitchFamily="34" charset="0"/>
              </a:rPr>
              <a:t> and </a:t>
            </a:r>
            <a:r>
              <a:rPr lang="da-DK" b="0" i="1" err="1">
                <a:effectLst/>
                <a:latin typeface="Calibri" panose="020F0502020204030204" pitchFamily="34" charset="0"/>
                <a:cs typeface="Calibri" panose="020F0502020204030204" pitchFamily="34" charset="0"/>
              </a:rPr>
              <a:t>technologies</a:t>
            </a:r>
            <a:r>
              <a:rPr lang="da-DK" b="0" i="1">
                <a:effectLst/>
                <a:latin typeface="Calibri" panose="020F0502020204030204" pitchFamily="34" charset="0"/>
                <a:cs typeface="Calibri" panose="020F0502020204030204" pitchFamily="34" charset="0"/>
              </a:rPr>
              <a:t>.</a:t>
            </a:r>
            <a:endParaRPr lang="da-DK" b="0" i="0">
              <a:effectLst/>
              <a:latin typeface="Calibri" panose="020F0502020204030204" pitchFamily="34" charset="0"/>
              <a:cs typeface="Calibri" panose="020F0502020204030204" pitchFamily="34" charset="0"/>
            </a:endParaRPr>
          </a:p>
          <a:p>
            <a:endParaRPr lang="da-DK"/>
          </a:p>
          <a:p>
            <a:r>
              <a:rPr lang="da-DK" b="0"/>
              <a:t>På lager nu, februar 2023.</a:t>
            </a:r>
          </a:p>
        </p:txBody>
      </p:sp>
      <p:pic>
        <p:nvPicPr>
          <p:cNvPr id="7" name="Billede 6">
            <a:extLst>
              <a:ext uri="{FF2B5EF4-FFF2-40B4-BE49-F238E27FC236}">
                <a16:creationId xmlns:a16="http://schemas.microsoft.com/office/drawing/2014/main" id="{C20C50A9-1DCA-A53D-C2B0-119F8D002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685800"/>
            <a:ext cx="3830319" cy="5303519"/>
          </a:xfrm>
          <a:prstGeom prst="rect">
            <a:avLst/>
          </a:prstGeom>
          <a:ln>
            <a:solidFill>
              <a:schemeClr val="bg1">
                <a:lumMod val="50000"/>
              </a:schemeClr>
            </a:solidFill>
          </a:ln>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58899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
        <p:nvSpPr>
          <p:cNvPr id="4" name="Tekstfelt 3">
            <a:extLst>
              <a:ext uri="{FF2B5EF4-FFF2-40B4-BE49-F238E27FC236}">
                <a16:creationId xmlns:a16="http://schemas.microsoft.com/office/drawing/2014/main" id="{2F067A01-71E9-55F2-4C8A-39220B1B3B79}"/>
              </a:ext>
            </a:extLst>
          </p:cNvPr>
          <p:cNvSpPr txBox="1"/>
          <p:nvPr/>
        </p:nvSpPr>
        <p:spPr>
          <a:xfrm>
            <a:off x="526774" y="1634632"/>
            <a:ext cx="9828973" cy="3959930"/>
          </a:xfrm>
          <a:prstGeom prst="rect">
            <a:avLst/>
          </a:prstGeom>
          <a:noFill/>
        </p:spPr>
        <p:txBody>
          <a:bodyPr wrap="none" rtlCol="0">
            <a:spAutoFit/>
          </a:bodyPr>
          <a:lstStyle/>
          <a:p>
            <a:pPr lvl="0">
              <a:lnSpc>
                <a:spcPct val="107000"/>
              </a:lnSpc>
              <a:spcAft>
                <a:spcPts val="800"/>
              </a:spcAft>
            </a:pPr>
            <a:r>
              <a:rPr lang="da-DK" sz="1800" b="1">
                <a:effectLst/>
                <a:latin typeface="Tahoma" panose="020B0604030504040204" pitchFamily="34" charset="0"/>
                <a:ea typeface="Times New Roman" panose="02020603050405020304" pitchFamily="18" charset="0"/>
              </a:rPr>
              <a:t>EUD punkter</a:t>
            </a:r>
          </a:p>
          <a:p>
            <a:pPr lvl="0">
              <a:lnSpc>
                <a:spcPct val="107000"/>
              </a:lnSpc>
              <a:spcAft>
                <a:spcPts val="800"/>
              </a:spcAft>
            </a:pPr>
            <a:r>
              <a:rPr lang="da-DK" sz="1800">
                <a:effectLst/>
                <a:latin typeface="Tahoma" panose="020B0604030504040204" pitchFamily="34" charset="0"/>
                <a:ea typeface="Times New Roman" panose="02020603050405020304" pitchFamily="18" charset="0"/>
              </a:rPr>
              <a:t>12. Nyt fra STUK, EUD ved Martin og Vibeke, herunder optag til GF2. Bortfald af kvote på lager</a:t>
            </a:r>
            <a:endParaRPr lang="da-DK" sz="1800">
              <a:effectLst/>
              <a:latin typeface="Times New Roman" panose="02020603050405020304" pitchFamily="18" charset="0"/>
              <a:ea typeface="Times New Roman" panose="02020603050405020304" pitchFamily="18" charset="0"/>
            </a:endParaRPr>
          </a:p>
          <a:p>
            <a:pPr lvl="0">
              <a:lnSpc>
                <a:spcPct val="107000"/>
              </a:lnSpc>
              <a:spcAft>
                <a:spcPts val="800"/>
              </a:spcAft>
            </a:pPr>
            <a:r>
              <a:rPr lang="da-DK" sz="1800">
                <a:effectLst/>
                <a:latin typeface="Tahoma" panose="020B0604030504040204" pitchFamily="34" charset="0"/>
                <a:ea typeface="Times New Roman" panose="02020603050405020304" pitchFamily="18" charset="0"/>
              </a:rPr>
              <a:t>13. Særligt indhold til GF2, motion, grøn omstilling, digital dannelse, krænkelser seksuel</a:t>
            </a:r>
            <a:endParaRPr lang="da-DK" sz="1800">
              <a:effectLst/>
              <a:latin typeface="Times New Roman" panose="02020603050405020304" pitchFamily="18" charset="0"/>
              <a:ea typeface="Times New Roman" panose="02020603050405020304" pitchFamily="18" charset="0"/>
            </a:endParaRPr>
          </a:p>
          <a:p>
            <a:pPr lvl="0">
              <a:lnSpc>
                <a:spcPct val="107000"/>
              </a:lnSpc>
              <a:spcAft>
                <a:spcPts val="800"/>
              </a:spcAft>
            </a:pPr>
            <a:r>
              <a:rPr lang="da-DK" sz="1800">
                <a:effectLst/>
                <a:latin typeface="Tahoma" panose="020B0604030504040204" pitchFamily="34" charset="0"/>
                <a:ea typeface="Times New Roman" panose="02020603050405020304" pitchFamily="18" charset="0"/>
              </a:rPr>
              <a:t>14. Ændring af skoleperiode pga. virksomhedens interesse</a:t>
            </a:r>
            <a:endParaRPr lang="da-DK" sz="1800">
              <a:effectLst/>
              <a:latin typeface="Times New Roman" panose="02020603050405020304" pitchFamily="18" charset="0"/>
              <a:ea typeface="Times New Roman" panose="02020603050405020304" pitchFamily="18" charset="0"/>
            </a:endParaRPr>
          </a:p>
          <a:p>
            <a:pPr lvl="0">
              <a:lnSpc>
                <a:spcPct val="107000"/>
              </a:lnSpc>
              <a:spcAft>
                <a:spcPts val="800"/>
              </a:spcAft>
            </a:pPr>
            <a:r>
              <a:rPr lang="da-DK" sz="1800">
                <a:effectLst/>
                <a:latin typeface="Tahoma" panose="020B0604030504040204" pitchFamily="34" charset="0"/>
                <a:ea typeface="Times New Roman" panose="02020603050405020304" pitchFamily="18" charset="0"/>
              </a:rPr>
              <a:t>15. EUX plan/besøg</a:t>
            </a:r>
            <a:endParaRPr lang="da-DK" sz="1800">
              <a:effectLst/>
              <a:latin typeface="Times New Roman" panose="02020603050405020304" pitchFamily="18" charset="0"/>
              <a:ea typeface="Times New Roman" panose="02020603050405020304" pitchFamily="18" charset="0"/>
            </a:endParaRPr>
          </a:p>
          <a:p>
            <a:pPr lvl="0">
              <a:lnSpc>
                <a:spcPct val="107000"/>
              </a:lnSpc>
              <a:spcAft>
                <a:spcPts val="800"/>
              </a:spcAft>
            </a:pPr>
            <a:r>
              <a:rPr lang="da-DK" sz="1800">
                <a:effectLst/>
                <a:latin typeface="Tahoma" panose="020B0604030504040204" pitchFamily="34" charset="0"/>
                <a:ea typeface="Times New Roman" panose="02020603050405020304" pitchFamily="18" charset="0"/>
              </a:rPr>
              <a:t>16. Karakter ved sammenlægning af fag</a:t>
            </a:r>
            <a:endParaRPr lang="da-DK" sz="1800">
              <a:effectLst/>
              <a:latin typeface="Times New Roman" panose="02020603050405020304" pitchFamily="18" charset="0"/>
              <a:ea typeface="Times New Roman" panose="02020603050405020304" pitchFamily="18" charset="0"/>
            </a:endParaRPr>
          </a:p>
          <a:p>
            <a:pPr lvl="0">
              <a:lnSpc>
                <a:spcPct val="107000"/>
              </a:lnSpc>
              <a:spcAft>
                <a:spcPts val="800"/>
              </a:spcAft>
            </a:pPr>
            <a:r>
              <a:rPr lang="da-DK" sz="1800">
                <a:effectLst/>
                <a:latin typeface="Tahoma" panose="020B0604030504040204" pitchFamily="34" charset="0"/>
                <a:ea typeface="Times New Roman" panose="02020603050405020304" pitchFamily="18" charset="0"/>
              </a:rPr>
              <a:t>17. Svendeprøver</a:t>
            </a:r>
            <a:endParaRPr lang="da-DK" sz="1800">
              <a:effectLst/>
              <a:latin typeface="Times New Roman" panose="02020603050405020304" pitchFamily="18" charset="0"/>
              <a:ea typeface="Times New Roman" panose="02020603050405020304" pitchFamily="18" charset="0"/>
            </a:endParaRPr>
          </a:p>
          <a:p>
            <a:pPr lvl="0">
              <a:lnSpc>
                <a:spcPct val="107000"/>
              </a:lnSpc>
              <a:spcAft>
                <a:spcPts val="800"/>
              </a:spcAft>
            </a:pPr>
            <a:r>
              <a:rPr lang="da-DK" sz="1800">
                <a:effectLst/>
                <a:latin typeface="Tahoma" panose="020B0604030504040204" pitchFamily="34" charset="0"/>
                <a:ea typeface="Times New Roman" panose="02020603050405020304" pitchFamily="18" charset="0"/>
              </a:rPr>
              <a:t>18. TUR lærepladsformidling</a:t>
            </a:r>
            <a:endParaRPr lang="da-DK" sz="1800">
              <a:effectLst/>
              <a:latin typeface="Times New Roman" panose="02020603050405020304" pitchFamily="18" charset="0"/>
              <a:ea typeface="Times New Roman" panose="02020603050405020304" pitchFamily="18" charset="0"/>
            </a:endParaRPr>
          </a:p>
          <a:p>
            <a:pPr lvl="0">
              <a:lnSpc>
                <a:spcPct val="107000"/>
              </a:lnSpc>
              <a:spcAft>
                <a:spcPts val="800"/>
              </a:spcAft>
            </a:pPr>
            <a:endParaRPr lang="da-DK" sz="1800" b="1">
              <a:effectLst/>
              <a:latin typeface="Tahoma" panose="020B0604030504040204" pitchFamily="34" charset="0"/>
              <a:ea typeface="Times New Roman" panose="02020603050405020304" pitchFamily="18" charset="0"/>
            </a:endParaRPr>
          </a:p>
          <a:p>
            <a:endParaRPr lang="da-DK"/>
          </a:p>
        </p:txBody>
      </p:sp>
    </p:spTree>
    <p:extLst>
      <p:ext uri="{BB962C8B-B14F-4D97-AF65-F5344CB8AC3E}">
        <p14:creationId xmlns:p14="http://schemas.microsoft.com/office/powerpoint/2010/main" val="2750284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Mobile kraner i kraftigt revideret udgave</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lstStyle/>
          <a:p>
            <a:r>
              <a:rPr lang="da-DK" i="1"/>
              <a:t>Mobile kraner </a:t>
            </a:r>
            <a:r>
              <a:rPr lang="da-DK"/>
              <a:t>er revideret både som trykt bog og </a:t>
            </a:r>
            <a:r>
              <a:rPr lang="da-DK" err="1"/>
              <a:t>iBog</a:t>
            </a:r>
            <a:r>
              <a:rPr lang="da-DK" b="1" i="0">
                <a:effectLst/>
                <a:latin typeface="-apple-system"/>
              </a:rPr>
              <a:t>® </a:t>
            </a:r>
            <a:endParaRPr lang="da-DK"/>
          </a:p>
          <a:p>
            <a:endParaRPr lang="da-DK" b="0"/>
          </a:p>
          <a:p>
            <a:r>
              <a:rPr lang="da-DK"/>
              <a:t>Fokus </a:t>
            </a:r>
            <a:r>
              <a:rPr lang="da-DK" b="0"/>
              <a:t>på nyt indhold og større brugervenlighed:</a:t>
            </a:r>
          </a:p>
          <a:p>
            <a:pPr marL="285750" indent="-285750">
              <a:buFont typeface="Arial" panose="020B0604020202020204" pitchFamily="34" charset="0"/>
              <a:buChar char="•"/>
            </a:pPr>
            <a:r>
              <a:rPr lang="da-DK"/>
              <a:t>Ulige belastning</a:t>
            </a:r>
          </a:p>
          <a:p>
            <a:pPr marL="285750" indent="-285750">
              <a:buFont typeface="Arial" panose="020B0604020202020204" pitchFamily="34" charset="0"/>
              <a:buChar char="•"/>
            </a:pPr>
            <a:r>
              <a:rPr lang="da-DK" b="0"/>
              <a:t>Faktisk </a:t>
            </a:r>
            <a:r>
              <a:rPr lang="da-DK"/>
              <a:t>stropbelastning</a:t>
            </a:r>
            <a:r>
              <a:rPr lang="da-DK" b="0"/>
              <a:t>; Brug af </a:t>
            </a:r>
            <a:r>
              <a:rPr lang="da-DK"/>
              <a:t>flerparts kædesling</a:t>
            </a:r>
          </a:p>
          <a:p>
            <a:pPr marL="285750" indent="-285750">
              <a:buFont typeface="Arial" panose="020B0604020202020204" pitchFamily="34" charset="0"/>
              <a:buChar char="•"/>
            </a:pPr>
            <a:r>
              <a:rPr lang="da-DK" b="0"/>
              <a:t>Beregninger af </a:t>
            </a:r>
            <a:r>
              <a:rPr lang="da-DK"/>
              <a:t>belastninger ved </a:t>
            </a:r>
            <a:r>
              <a:rPr lang="da-DK" err="1"/>
              <a:t>samløft</a:t>
            </a:r>
            <a:endParaRPr lang="da-DK"/>
          </a:p>
          <a:p>
            <a:pPr marL="285750" indent="-285750">
              <a:buFont typeface="Arial" panose="020B0604020202020204" pitchFamily="34" charset="0"/>
              <a:buChar char="•"/>
            </a:pPr>
            <a:r>
              <a:rPr lang="da-DK"/>
              <a:t>Vejrlig </a:t>
            </a:r>
            <a:r>
              <a:rPr lang="da-DK" b="0"/>
              <a:t>ved kranarbejde; Planlægning af </a:t>
            </a:r>
            <a:r>
              <a:rPr lang="da-DK"/>
              <a:t>løft af container</a:t>
            </a:r>
          </a:p>
          <a:p>
            <a:pPr marL="285750" indent="-285750">
              <a:buFont typeface="Arial" panose="020B0604020202020204" pitchFamily="34" charset="0"/>
              <a:buChar char="•"/>
            </a:pPr>
            <a:r>
              <a:rPr lang="da-DK"/>
              <a:t>Nyt stikordsregister </a:t>
            </a:r>
            <a:r>
              <a:rPr lang="da-DK" b="0"/>
              <a:t>i den trykte bog</a:t>
            </a:r>
            <a:endParaRPr lang="da-DK"/>
          </a:p>
          <a:p>
            <a:pPr marL="285750" indent="-285750">
              <a:buFont typeface="Arial" panose="020B0604020202020204" pitchFamily="34" charset="0"/>
              <a:buChar char="•"/>
            </a:pPr>
            <a:r>
              <a:rPr lang="da-DK"/>
              <a:t>Større krandiagrammer </a:t>
            </a:r>
            <a:r>
              <a:rPr lang="da-DK" b="0"/>
              <a:t>i den trykte bog + diverse ændringer</a:t>
            </a:r>
          </a:p>
          <a:p>
            <a:pPr marL="285750" indent="-285750">
              <a:buFont typeface="Arial" panose="020B0604020202020204" pitchFamily="34" charset="0"/>
              <a:buChar char="•"/>
            </a:pPr>
            <a:r>
              <a:rPr lang="da-DK"/>
              <a:t>Nyt layout </a:t>
            </a:r>
            <a:r>
              <a:rPr lang="da-DK" b="0"/>
              <a:t>a la </a:t>
            </a:r>
            <a:r>
              <a:rPr lang="da-DK" b="0" i="1"/>
              <a:t>Køretøjets opbygning </a:t>
            </a:r>
            <a:r>
              <a:rPr lang="da-DK" b="0"/>
              <a:t>og </a:t>
            </a:r>
            <a:r>
              <a:rPr lang="da-DK" b="0" i="1"/>
              <a:t>Godstransport med lastbil.</a:t>
            </a:r>
            <a:endParaRPr lang="da-DK" i="1"/>
          </a:p>
          <a:p>
            <a:endParaRPr lang="da-DK" b="0"/>
          </a:p>
          <a:p>
            <a:r>
              <a:rPr lang="da-DK" b="0"/>
              <a:t>Den trykte bog forventes udgivet i marts 2023, </a:t>
            </a:r>
            <a:r>
              <a:rPr lang="da-DK" b="0" err="1"/>
              <a:t>iBogen</a:t>
            </a:r>
            <a:r>
              <a:rPr lang="da-DK" b="0" i="0">
                <a:effectLst/>
                <a:latin typeface="-apple-system"/>
              </a:rPr>
              <a:t>®</a:t>
            </a:r>
            <a:r>
              <a:rPr lang="da-DK" b="0"/>
              <a:t> er live.</a:t>
            </a:r>
          </a:p>
          <a:p>
            <a:endParaRPr lang="da-DK"/>
          </a:p>
        </p:txBody>
      </p:sp>
      <p:pic>
        <p:nvPicPr>
          <p:cNvPr id="5" name="Billede 4">
            <a:extLst>
              <a:ext uri="{FF2B5EF4-FFF2-40B4-BE49-F238E27FC236}">
                <a16:creationId xmlns:a16="http://schemas.microsoft.com/office/drawing/2014/main" id="{CC7A6B4F-3CA5-B328-F45F-2FF03F5A3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757" y="185145"/>
            <a:ext cx="2558203" cy="3592087"/>
          </a:xfrm>
          <a:prstGeom prst="rect">
            <a:avLst/>
          </a:prstGeom>
          <a:ln>
            <a:solidFill>
              <a:schemeClr val="bg1">
                <a:lumMod val="50000"/>
              </a:schemeClr>
            </a:solidFill>
          </a:ln>
          <a:effectLst>
            <a:outerShdw blurRad="50800" dist="50800" dir="2700000" algn="ctr" rotWithShape="0">
              <a:srgbClr val="000000">
                <a:alpha val="50000"/>
              </a:srgbClr>
            </a:outerShdw>
          </a:effectLst>
        </p:spPr>
      </p:pic>
      <p:pic>
        <p:nvPicPr>
          <p:cNvPr id="9" name="Billede 8">
            <a:extLst>
              <a:ext uri="{FF2B5EF4-FFF2-40B4-BE49-F238E27FC236}">
                <a16:creationId xmlns:a16="http://schemas.microsoft.com/office/drawing/2014/main" id="{DB9AB767-54B7-E224-FEA6-4E5C8A9B8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9637" y="2950135"/>
            <a:ext cx="2571982" cy="3516127"/>
          </a:xfrm>
          <a:prstGeom prst="rect">
            <a:avLst/>
          </a:prstGeom>
          <a:ln>
            <a:solidFill>
              <a:schemeClr val="bg1">
                <a:lumMod val="50000"/>
              </a:schemeClr>
            </a:solidFill>
          </a:ln>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2352596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01A63BDD-AC75-087F-463A-17174BD81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2279" y="261665"/>
            <a:ext cx="2934780" cy="4149050"/>
          </a:xfrm>
          <a:prstGeom prst="rect">
            <a:avLst/>
          </a:prstGeom>
          <a:ln>
            <a:solidFill>
              <a:schemeClr val="bg1">
                <a:lumMod val="50000"/>
              </a:schemeClr>
            </a:solidFill>
          </a:ln>
          <a:effectLst>
            <a:outerShdw blurRad="50800" dist="50800" dir="3900000" algn="ctr" rotWithShape="0">
              <a:srgbClr val="000000">
                <a:alpha val="50000"/>
              </a:srgbClr>
            </a:outerShdw>
          </a:effectLst>
        </p:spPr>
      </p:pic>
      <p:sp>
        <p:nvSpPr>
          <p:cNvPr id="2" name="Titel 1"/>
          <p:cNvSpPr>
            <a:spLocks noGrp="1"/>
          </p:cNvSpPr>
          <p:nvPr>
            <p:ph type="title"/>
          </p:nvPr>
        </p:nvSpPr>
        <p:spPr/>
        <p:txBody>
          <a:bodyPr>
            <a:normAutofit/>
          </a:bodyPr>
          <a:lstStyle/>
          <a:p>
            <a:r>
              <a:rPr lang="da-DK"/>
              <a:t>Øvrige udgivelser</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normAutofit fontScale="92500" lnSpcReduction="20000"/>
          </a:bodyPr>
          <a:lstStyle/>
          <a:p>
            <a:r>
              <a:rPr lang="da-DK"/>
              <a:t>Vi arbejder løbende på forskellige udgivelser</a:t>
            </a:r>
          </a:p>
          <a:p>
            <a:endParaRPr lang="da-DK"/>
          </a:p>
          <a:p>
            <a:r>
              <a:rPr lang="da-DK"/>
              <a:t>LIVE</a:t>
            </a:r>
            <a:r>
              <a:rPr lang="da-DK" b="0"/>
              <a:t> med nyt indhold er:</a:t>
            </a:r>
          </a:p>
          <a:p>
            <a:pPr marL="285750" indent="-285750">
              <a:buFont typeface="Arial" panose="020B0604020202020204" pitchFamily="34" charset="0"/>
              <a:buChar char="•"/>
            </a:pPr>
            <a:r>
              <a:rPr lang="da-DK" i="1"/>
              <a:t>Køretøjets opbygning </a:t>
            </a:r>
            <a:r>
              <a:rPr lang="da-DK" b="0"/>
              <a:t>– både som trykt bog og </a:t>
            </a:r>
            <a:r>
              <a:rPr lang="da-DK" b="0" err="1"/>
              <a:t>iBog</a:t>
            </a:r>
            <a:r>
              <a:rPr lang="da-DK" b="0" i="0">
                <a:effectLst/>
                <a:latin typeface="-apple-system"/>
              </a:rPr>
              <a:t>® </a:t>
            </a:r>
            <a:r>
              <a:rPr lang="da-DK" b="0"/>
              <a:t>– </a:t>
            </a:r>
            <a:r>
              <a:rPr lang="da-DK" b="0" i="0">
                <a:effectLst/>
                <a:latin typeface="-apple-system"/>
              </a:rPr>
              <a:t>meget populær</a:t>
            </a:r>
          </a:p>
          <a:p>
            <a:pPr marL="285750" indent="-285750">
              <a:buFont typeface="Arial" panose="020B0604020202020204" pitchFamily="34" charset="0"/>
              <a:buChar char="•"/>
            </a:pPr>
            <a:r>
              <a:rPr lang="da-DK" i="1">
                <a:latin typeface="-apple-system"/>
              </a:rPr>
              <a:t>Godstransport med lastbil </a:t>
            </a:r>
            <a:r>
              <a:rPr lang="da-DK" b="0"/>
              <a:t>– både som trykt bog og </a:t>
            </a:r>
            <a:r>
              <a:rPr lang="da-DK" b="0" err="1"/>
              <a:t>iBog</a:t>
            </a:r>
            <a:r>
              <a:rPr lang="da-DK" b="0" i="0">
                <a:effectLst/>
                <a:latin typeface="-apple-system"/>
              </a:rPr>
              <a:t>®. </a:t>
            </a:r>
          </a:p>
          <a:p>
            <a:endParaRPr lang="da-DK" b="0">
              <a:latin typeface="-apple-system"/>
            </a:endParaRPr>
          </a:p>
          <a:p>
            <a:r>
              <a:rPr lang="da-DK" b="0">
                <a:latin typeface="-apple-system"/>
              </a:rPr>
              <a:t>Disse to titler er nu også med i bogpakker.</a:t>
            </a:r>
          </a:p>
          <a:p>
            <a:endParaRPr lang="da-DK" b="0"/>
          </a:p>
          <a:p>
            <a:r>
              <a:rPr lang="da-DK"/>
              <a:t>UNDERVEJS</a:t>
            </a:r>
            <a:r>
              <a:rPr lang="da-DK" b="0"/>
              <a:t> med nyt indhold er:</a:t>
            </a:r>
          </a:p>
          <a:p>
            <a:pPr marL="285750" indent="-285750">
              <a:buFont typeface="Arial" panose="020B0604020202020204" pitchFamily="34" charset="0"/>
              <a:buChar char="•"/>
            </a:pPr>
            <a:r>
              <a:rPr lang="da-DK" i="1"/>
              <a:t>Lager og intern transport </a:t>
            </a:r>
            <a:r>
              <a:rPr lang="da-DK" b="0" i="1"/>
              <a:t>–</a:t>
            </a:r>
            <a:r>
              <a:rPr lang="da-DK" i="1"/>
              <a:t> </a:t>
            </a:r>
            <a:r>
              <a:rPr lang="da-DK" b="0" i="1"/>
              <a:t>det praktiske lagerarbejde </a:t>
            </a:r>
            <a:r>
              <a:rPr lang="da-DK" b="0"/>
              <a:t>– som </a:t>
            </a:r>
            <a:r>
              <a:rPr lang="da-DK" b="0" err="1"/>
              <a:t>iBog</a:t>
            </a:r>
            <a:r>
              <a:rPr lang="da-DK" b="0" i="0">
                <a:effectLst/>
                <a:latin typeface="-apple-system"/>
              </a:rPr>
              <a:t>® </a:t>
            </a:r>
          </a:p>
          <a:p>
            <a:pPr marL="285750" indent="-285750">
              <a:buFont typeface="Arial" panose="020B0604020202020204" pitchFamily="34" charset="0"/>
              <a:buChar char="•"/>
            </a:pPr>
            <a:r>
              <a:rPr lang="da-DK" i="1"/>
              <a:t>Gaffeltruck</a:t>
            </a:r>
            <a:r>
              <a:rPr lang="da-DK" b="0"/>
              <a:t> – både som trykt bog og </a:t>
            </a:r>
            <a:r>
              <a:rPr lang="da-DK" b="0" err="1"/>
              <a:t>iBog</a:t>
            </a:r>
            <a:r>
              <a:rPr lang="da-DK" b="0" i="0">
                <a:effectLst/>
                <a:latin typeface="-apple-system"/>
              </a:rPr>
              <a:t>® </a:t>
            </a:r>
          </a:p>
          <a:p>
            <a:pPr marL="285750" indent="-285750">
              <a:buFont typeface="Arial" panose="020B0604020202020204" pitchFamily="34" charset="0"/>
              <a:buChar char="•"/>
            </a:pPr>
            <a:r>
              <a:rPr lang="da-DK" i="1">
                <a:latin typeface="-apple-system"/>
              </a:rPr>
              <a:t>Vejtransport af farligt gods 2023</a:t>
            </a:r>
            <a:r>
              <a:rPr lang="da-DK" b="0" i="1">
                <a:latin typeface="-apple-system"/>
              </a:rPr>
              <a:t> </a:t>
            </a:r>
            <a:r>
              <a:rPr lang="da-DK" b="0">
                <a:latin typeface="-apple-system"/>
              </a:rPr>
              <a:t>– nyt layout af Tabel A (lodret).</a:t>
            </a:r>
          </a:p>
          <a:p>
            <a:pPr marL="285750" indent="-285750">
              <a:buFont typeface="Arial" panose="020B0604020202020204" pitchFamily="34" charset="0"/>
              <a:buChar char="•"/>
            </a:pPr>
            <a:endParaRPr lang="da-DK" b="0">
              <a:latin typeface="-apple-system"/>
            </a:endParaRPr>
          </a:p>
          <a:p>
            <a:r>
              <a:rPr lang="da-DK" b="0">
                <a:latin typeface="-apple-system"/>
              </a:rPr>
              <a:t>De tre titler udkommer hen over foråret og sommeren 2023.</a:t>
            </a:r>
            <a:endParaRPr lang="da-DK"/>
          </a:p>
        </p:txBody>
      </p:sp>
      <p:pic>
        <p:nvPicPr>
          <p:cNvPr id="10" name="Billede 9">
            <a:extLst>
              <a:ext uri="{FF2B5EF4-FFF2-40B4-BE49-F238E27FC236}">
                <a16:creationId xmlns:a16="http://schemas.microsoft.com/office/drawing/2014/main" id="{4B15EE6A-F5FB-0170-CA92-CD228D063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63" y="2355169"/>
            <a:ext cx="2934780" cy="4111093"/>
          </a:xfrm>
          <a:prstGeom prst="rect">
            <a:avLst/>
          </a:prstGeom>
          <a:ln>
            <a:solidFill>
              <a:schemeClr val="bg1">
                <a:lumMod val="50000"/>
              </a:schemeClr>
            </a:solidFill>
          </a:ln>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23949429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Andre tiltag</a:t>
            </a:r>
          </a:p>
        </p:txBody>
      </p:sp>
      <p:sp>
        <p:nvSpPr>
          <p:cNvPr id="4" name="Pladsholder til slide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8" name="Pladsholder til indhold 7">
            <a:extLst>
              <a:ext uri="{FF2B5EF4-FFF2-40B4-BE49-F238E27FC236}">
                <a16:creationId xmlns:a16="http://schemas.microsoft.com/office/drawing/2014/main" id="{11273544-3306-6333-B6AE-01DEC90F39FF}"/>
              </a:ext>
            </a:extLst>
          </p:cNvPr>
          <p:cNvSpPr>
            <a:spLocks noGrp="1"/>
          </p:cNvSpPr>
          <p:nvPr>
            <p:ph idx="1"/>
          </p:nvPr>
        </p:nvSpPr>
        <p:spPr/>
        <p:txBody>
          <a:bodyPr/>
          <a:lstStyle/>
          <a:p>
            <a:r>
              <a:rPr lang="da-DK"/>
              <a:t>Pensumeksemplar</a:t>
            </a:r>
          </a:p>
          <a:p>
            <a:r>
              <a:rPr lang="da-DK" b="0"/>
              <a:t>I forbindelse med fysiske bogudgivelser overvejer forlaget at introducere et princip om at udlevere et </a:t>
            </a:r>
            <a:r>
              <a:rPr lang="da-DK" err="1"/>
              <a:t>pensumeksplar</a:t>
            </a:r>
            <a:r>
              <a:rPr lang="da-DK"/>
              <a:t> til faglærere</a:t>
            </a:r>
            <a:r>
              <a:rPr lang="da-DK" b="0"/>
              <a:t>.</a:t>
            </a:r>
          </a:p>
          <a:p>
            <a:r>
              <a:rPr lang="da-DK" b="0"/>
              <a:t>Formålet er at give faglærere mulighed for at </a:t>
            </a:r>
            <a:r>
              <a:rPr lang="da-DK"/>
              <a:t>vurdere forlagets udgivelser </a:t>
            </a:r>
            <a:r>
              <a:rPr lang="da-DK" b="0"/>
              <a:t>bedst muligt i forbindelse med </a:t>
            </a:r>
            <a:r>
              <a:rPr lang="da-DK"/>
              <a:t>indkøb af materialer </a:t>
            </a:r>
            <a:r>
              <a:rPr lang="da-DK" b="0"/>
              <a:t>til AMU og EUD.</a:t>
            </a:r>
          </a:p>
          <a:p>
            <a:endParaRPr lang="da-DK" b="0"/>
          </a:p>
          <a:p>
            <a:r>
              <a:rPr lang="da-DK"/>
              <a:t>Ny medarbejder pr. 1. marts 2023</a:t>
            </a:r>
          </a:p>
          <a:p>
            <a:r>
              <a:rPr lang="da-DK" b="0"/>
              <a:t>Vi glæder os til at byde </a:t>
            </a:r>
            <a:r>
              <a:rPr lang="da-DK"/>
              <a:t>Flemming Jacobsen</a:t>
            </a:r>
            <a:r>
              <a:rPr lang="da-DK" b="0"/>
              <a:t>, tidligere </a:t>
            </a:r>
            <a:r>
              <a:rPr lang="da-DK" b="0" err="1"/>
              <a:t>UCplus</a:t>
            </a:r>
            <a:r>
              <a:rPr lang="da-DK" b="0"/>
              <a:t>, velkommen i TUR Forlag i en nyoprettet stilling som </a:t>
            </a:r>
            <a:r>
              <a:rPr lang="da-DK"/>
              <a:t>digital koordinator</a:t>
            </a:r>
            <a:r>
              <a:rPr lang="da-DK" b="0"/>
              <a:t>.</a:t>
            </a:r>
          </a:p>
          <a:p>
            <a:r>
              <a:rPr lang="da-DK" b="0"/>
              <a:t>Nogle af jer kender sikkert allerede Flemming, ellers kommer I til det, bl.a. i forbindelse med det nye turteori.</a:t>
            </a:r>
          </a:p>
          <a:p>
            <a:endParaRPr lang="da-DK" b="0"/>
          </a:p>
        </p:txBody>
      </p:sp>
      <p:pic>
        <p:nvPicPr>
          <p:cNvPr id="5" name="Billede 4">
            <a:extLst>
              <a:ext uri="{FF2B5EF4-FFF2-40B4-BE49-F238E27FC236}">
                <a16:creationId xmlns:a16="http://schemas.microsoft.com/office/drawing/2014/main" id="{496238B9-FCD1-03E4-F494-F10A2D901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72542">
            <a:off x="7771463" y="344490"/>
            <a:ext cx="2084665" cy="2982675"/>
          </a:xfrm>
          <a:prstGeom prst="rect">
            <a:avLst/>
          </a:prstGeom>
          <a:ln>
            <a:solidFill>
              <a:schemeClr val="bg1">
                <a:lumMod val="50000"/>
              </a:schemeClr>
            </a:solidFill>
          </a:ln>
          <a:effectLst>
            <a:outerShdw blurRad="50800" dist="50800" dir="2700000" algn="ctr" rotWithShape="0">
              <a:srgbClr val="000000">
                <a:alpha val="50000"/>
              </a:srgbClr>
            </a:outerShdw>
          </a:effectLst>
        </p:spPr>
      </p:pic>
      <p:pic>
        <p:nvPicPr>
          <p:cNvPr id="10" name="Billede 9">
            <a:extLst>
              <a:ext uri="{FF2B5EF4-FFF2-40B4-BE49-F238E27FC236}">
                <a16:creationId xmlns:a16="http://schemas.microsoft.com/office/drawing/2014/main" id="{64EBF29B-1DD8-7471-19CD-9DFE6CCA8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2542">
            <a:off x="9681540" y="3549204"/>
            <a:ext cx="2084665" cy="2917058"/>
          </a:xfrm>
          <a:prstGeom prst="rect">
            <a:avLst/>
          </a:prstGeom>
          <a:ln>
            <a:solidFill>
              <a:schemeClr val="bg1">
                <a:lumMod val="50000"/>
              </a:schemeClr>
            </a:solidFill>
          </a:ln>
          <a:effectLst>
            <a:outerShdw blurRad="50800" dist="50800" dir="2700000" algn="ctr" rotWithShape="0">
              <a:srgbClr val="000000">
                <a:alpha val="50000"/>
              </a:srgbClr>
            </a:outerShdw>
          </a:effectLst>
        </p:spPr>
      </p:pic>
      <p:pic>
        <p:nvPicPr>
          <p:cNvPr id="7" name="Billede 6">
            <a:extLst>
              <a:ext uri="{FF2B5EF4-FFF2-40B4-BE49-F238E27FC236}">
                <a16:creationId xmlns:a16="http://schemas.microsoft.com/office/drawing/2014/main" id="{1C4322A7-0AB7-D56F-597B-6C0A16B82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72542">
            <a:off x="9637269" y="741912"/>
            <a:ext cx="2084665" cy="2940284"/>
          </a:xfrm>
          <a:prstGeom prst="rect">
            <a:avLst/>
          </a:prstGeom>
          <a:ln>
            <a:solidFill>
              <a:schemeClr val="bg1">
                <a:lumMod val="50000"/>
              </a:schemeClr>
            </a:solidFill>
          </a:ln>
          <a:effectLst>
            <a:outerShdw blurRad="50800" dist="50800" dir="2700000" algn="ctr" rotWithShape="0">
              <a:srgbClr val="000000">
                <a:alpha val="50000"/>
              </a:srgbClr>
            </a:outerShdw>
          </a:effectLst>
        </p:spPr>
      </p:pic>
      <p:pic>
        <p:nvPicPr>
          <p:cNvPr id="3" name="Billede 2">
            <a:extLst>
              <a:ext uri="{FF2B5EF4-FFF2-40B4-BE49-F238E27FC236}">
                <a16:creationId xmlns:a16="http://schemas.microsoft.com/office/drawing/2014/main" id="{6C72F660-7D2F-826C-F741-932EDF873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72542">
            <a:off x="7778665" y="3117750"/>
            <a:ext cx="2077463" cy="2917058"/>
          </a:xfrm>
          <a:prstGeom prst="rect">
            <a:avLst/>
          </a:prstGeom>
          <a:ln>
            <a:solidFill>
              <a:schemeClr val="bg1">
                <a:lumMod val="50000"/>
              </a:schemeClr>
            </a:solidFill>
          </a:ln>
          <a:effectLst>
            <a:outerShdw blurRad="50800" dist="50800" dir="2700000" algn="ctr" rotWithShape="0">
              <a:srgbClr val="000000">
                <a:alpha val="50000"/>
              </a:srgbClr>
            </a:outerShdw>
          </a:effectLst>
        </p:spPr>
      </p:pic>
    </p:spTree>
    <p:extLst>
      <p:ext uri="{BB962C8B-B14F-4D97-AF65-F5344CB8AC3E}">
        <p14:creationId xmlns:p14="http://schemas.microsoft.com/office/powerpoint/2010/main" val="28241902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D1D0114-E50B-1EF9-8036-AFDA5DE3E4FF}"/>
              </a:ext>
            </a:extLst>
          </p:cNvPr>
          <p:cNvSpPr>
            <a:spLocks noGrp="1"/>
          </p:cNvSpPr>
          <p:nvPr>
            <p:ph type="title"/>
          </p:nvPr>
        </p:nvSpPr>
        <p:spPr/>
        <p:txBody>
          <a:bodyPr/>
          <a:lstStyle/>
          <a:p>
            <a:pPr algn="ctr"/>
            <a:r>
              <a:rPr lang="da-DK"/>
              <a:t>Hold dig opdateret om nyheder fra forlaget</a:t>
            </a:r>
          </a:p>
        </p:txBody>
      </p:sp>
      <p:sp>
        <p:nvSpPr>
          <p:cNvPr id="9" name="Pladsholder til indhold 8">
            <a:extLst>
              <a:ext uri="{FF2B5EF4-FFF2-40B4-BE49-F238E27FC236}">
                <a16:creationId xmlns:a16="http://schemas.microsoft.com/office/drawing/2014/main" id="{CFB4F0E4-FD57-295F-0F41-B9864DBE3525}"/>
              </a:ext>
            </a:extLst>
          </p:cNvPr>
          <p:cNvSpPr>
            <a:spLocks noGrp="1"/>
          </p:cNvSpPr>
          <p:nvPr>
            <p:ph sz="half" idx="1"/>
          </p:nvPr>
        </p:nvSpPr>
        <p:spPr>
          <a:ln>
            <a:solidFill>
              <a:schemeClr val="bg1">
                <a:lumMod val="50000"/>
              </a:schemeClr>
            </a:solidFill>
          </a:ln>
        </p:spPr>
        <p:txBody>
          <a:bodyPr/>
          <a:lstStyle/>
          <a:p>
            <a:pPr algn="ctr"/>
            <a:endParaRPr lang="da-DK" sz="3200">
              <a:ea typeface="+mj-ea"/>
              <a:cs typeface="+mj-cs"/>
            </a:endParaRPr>
          </a:p>
          <a:p>
            <a:pPr algn="ctr"/>
            <a:r>
              <a:rPr lang="da-DK" sz="3200">
                <a:ea typeface="+mj-ea"/>
                <a:cs typeface="+mj-cs"/>
              </a:rPr>
              <a:t>Følg os på LinkedIn + abonnér på nyhedsbrev</a:t>
            </a:r>
          </a:p>
          <a:p>
            <a:endParaRPr lang="da-DK"/>
          </a:p>
          <a:p>
            <a:endParaRPr lang="da-DK"/>
          </a:p>
          <a:p>
            <a:endParaRPr lang="da-DK"/>
          </a:p>
          <a:p>
            <a:endParaRPr lang="da-DK"/>
          </a:p>
          <a:p>
            <a:endParaRPr lang="da-DK"/>
          </a:p>
          <a:p>
            <a:endParaRPr lang="da-DK"/>
          </a:p>
          <a:p>
            <a:endParaRPr lang="da-DK"/>
          </a:p>
          <a:p>
            <a:endParaRPr lang="da-DK"/>
          </a:p>
          <a:p>
            <a:endParaRPr lang="da-DK"/>
          </a:p>
        </p:txBody>
      </p:sp>
      <p:sp>
        <p:nvSpPr>
          <p:cNvPr id="10" name="Pladsholder til indhold 9">
            <a:extLst>
              <a:ext uri="{FF2B5EF4-FFF2-40B4-BE49-F238E27FC236}">
                <a16:creationId xmlns:a16="http://schemas.microsoft.com/office/drawing/2014/main" id="{467084EB-8D25-563A-9644-AAA9649BE8E4}"/>
              </a:ext>
            </a:extLst>
          </p:cNvPr>
          <p:cNvSpPr>
            <a:spLocks noGrp="1"/>
          </p:cNvSpPr>
          <p:nvPr>
            <p:ph sz="half" idx="2"/>
          </p:nvPr>
        </p:nvSpPr>
        <p:spPr>
          <a:ln>
            <a:solidFill>
              <a:schemeClr val="bg1">
                <a:lumMod val="50000"/>
              </a:schemeClr>
            </a:solidFill>
          </a:ln>
        </p:spPr>
        <p:txBody>
          <a:bodyPr/>
          <a:lstStyle/>
          <a:p>
            <a:pPr algn="ctr"/>
            <a:endParaRPr lang="da-DK" sz="3200">
              <a:ea typeface="+mj-ea"/>
              <a:cs typeface="+mj-cs"/>
            </a:endParaRPr>
          </a:p>
          <a:p>
            <a:pPr algn="ctr"/>
            <a:r>
              <a:rPr lang="da-DK" sz="3200">
                <a:ea typeface="+mj-ea"/>
                <a:cs typeface="+mj-cs"/>
              </a:rPr>
              <a:t>Få nyheder på mail (via den grønne boks nede til højre)</a:t>
            </a:r>
          </a:p>
          <a:p>
            <a:endParaRPr lang="da-DK"/>
          </a:p>
        </p:txBody>
      </p:sp>
      <p:sp>
        <p:nvSpPr>
          <p:cNvPr id="4" name="Pladsholder til slidenummer 3">
            <a:extLst>
              <a:ext uri="{FF2B5EF4-FFF2-40B4-BE49-F238E27FC236}">
                <a16:creationId xmlns:a16="http://schemas.microsoft.com/office/drawing/2014/main" id="{617ED5C1-1A2D-0FB1-94B0-1EF09B0889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354EC-997D-4047-B6E8-465E543E3736}" type="slidenum">
              <a:rPr kumimoji="0" lang="da-DK" sz="10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a-DK" sz="10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11" name="Billede 10">
            <a:hlinkClick r:id="rId2"/>
            <a:extLst>
              <a:ext uri="{FF2B5EF4-FFF2-40B4-BE49-F238E27FC236}">
                <a16:creationId xmlns:a16="http://schemas.microsoft.com/office/drawing/2014/main" id="{2C89FA14-12C3-85A9-F1A9-77AA6ACCE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271" y="3635502"/>
            <a:ext cx="1947458" cy="1947458"/>
          </a:xfrm>
          <a:prstGeom prst="rect">
            <a:avLst/>
          </a:prstGeom>
        </p:spPr>
      </p:pic>
      <p:pic>
        <p:nvPicPr>
          <p:cNvPr id="12" name="Billede 11">
            <a:hlinkClick r:id="rId4"/>
            <a:extLst>
              <a:ext uri="{FF2B5EF4-FFF2-40B4-BE49-F238E27FC236}">
                <a16:creationId xmlns:a16="http://schemas.microsoft.com/office/drawing/2014/main" id="{DAF6A030-3865-2A9E-F351-2CC64DC78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9271" y="3635502"/>
            <a:ext cx="1947458" cy="1947458"/>
          </a:xfrm>
          <a:prstGeom prst="rect">
            <a:avLst/>
          </a:prstGeom>
        </p:spPr>
      </p:pic>
    </p:spTree>
    <p:extLst>
      <p:ext uri="{BB962C8B-B14F-4D97-AF65-F5344CB8AC3E}">
        <p14:creationId xmlns:p14="http://schemas.microsoft.com/office/powerpoint/2010/main" val="2222720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titel 4">
            <a:extLst>
              <a:ext uri="{FF2B5EF4-FFF2-40B4-BE49-F238E27FC236}">
                <a16:creationId xmlns:a16="http://schemas.microsoft.com/office/drawing/2014/main" id="{B3371ECD-F544-44EF-BAA4-27A266BEE9BC}"/>
              </a:ext>
            </a:extLst>
          </p:cNvPr>
          <p:cNvSpPr>
            <a:spLocks noGrp="1"/>
          </p:cNvSpPr>
          <p:nvPr>
            <p:ph type="subTitle" idx="1"/>
          </p:nvPr>
        </p:nvSpPr>
        <p:spPr/>
        <p:txBody>
          <a:bodyPr/>
          <a:lstStyle/>
          <a:p>
            <a:pPr algn="ctr"/>
            <a:r>
              <a:rPr lang="da-DK" b="1"/>
              <a:t>Highlights </a:t>
            </a:r>
          </a:p>
        </p:txBody>
      </p:sp>
      <p:sp>
        <p:nvSpPr>
          <p:cNvPr id="4" name="Titel 3">
            <a:extLst>
              <a:ext uri="{FF2B5EF4-FFF2-40B4-BE49-F238E27FC236}">
                <a16:creationId xmlns:a16="http://schemas.microsoft.com/office/drawing/2014/main" id="{1AEE85A4-B3FD-442F-8C5C-DF8833DC8E28}"/>
              </a:ext>
            </a:extLst>
          </p:cNvPr>
          <p:cNvSpPr>
            <a:spLocks noGrp="1"/>
          </p:cNvSpPr>
          <p:nvPr>
            <p:ph type="ctrTitle"/>
          </p:nvPr>
        </p:nvSpPr>
        <p:spPr/>
        <p:txBody>
          <a:bodyPr>
            <a:normAutofit/>
          </a:bodyPr>
          <a:lstStyle/>
          <a:p>
            <a:pPr algn="ctr"/>
            <a:r>
              <a:rPr lang="da-DK"/>
              <a:t>TUR </a:t>
            </a:r>
            <a:br>
              <a:rPr lang="da-DK"/>
            </a:br>
            <a:r>
              <a:rPr lang="da-DK"/>
              <a:t>Faglærerkurser 2023</a:t>
            </a:r>
          </a:p>
        </p:txBody>
      </p:sp>
    </p:spTree>
    <p:extLst>
      <p:ext uri="{BB962C8B-B14F-4D97-AF65-F5344CB8AC3E}">
        <p14:creationId xmlns:p14="http://schemas.microsoft.com/office/powerpoint/2010/main" val="2789960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DBDFE38-A5AB-4120-36EF-80AD76D84735}"/>
              </a:ext>
            </a:extLst>
          </p:cNvPr>
          <p:cNvSpPr>
            <a:spLocks noGrp="1"/>
          </p:cNvSpPr>
          <p:nvPr>
            <p:ph type="title"/>
          </p:nvPr>
        </p:nvSpPr>
        <p:spPr>
          <a:xfrm>
            <a:off x="320675" y="130175"/>
            <a:ext cx="11550650" cy="1023938"/>
          </a:xfrm>
        </p:spPr>
        <p:txBody>
          <a:bodyPr>
            <a:noAutofit/>
          </a:bodyPr>
          <a:lstStyle/>
          <a:p>
            <a:pPr algn="ctr"/>
            <a:r>
              <a:rPr kumimoji="0" lang="da-DK" sz="5300" b="1" i="0" u="sng" strike="noStrike" kern="1200" cap="none" spc="0" normalizeH="0" baseline="0" noProof="0">
                <a:ln>
                  <a:noFill/>
                </a:ln>
                <a:solidFill>
                  <a:srgbClr val="000000"/>
                </a:solidFill>
                <a:effectLst/>
                <a:uLnTx/>
                <a:uFillTx/>
                <a:latin typeface="Calibri Light" panose="020F0302020204030204"/>
                <a:ea typeface="+mj-ea"/>
                <a:cs typeface="+mj-cs"/>
              </a:rPr>
              <a:t>Kurset er flyttet fra maj til: </a:t>
            </a:r>
            <a:endParaRPr lang="da-DK" sz="5300" u="sng"/>
          </a:p>
        </p:txBody>
      </p:sp>
      <p:sp>
        <p:nvSpPr>
          <p:cNvPr id="5" name="Pladsholder til indhold 2">
            <a:extLst>
              <a:ext uri="{FF2B5EF4-FFF2-40B4-BE49-F238E27FC236}">
                <a16:creationId xmlns:a16="http://schemas.microsoft.com/office/drawing/2014/main" id="{04C90366-D298-6E35-2E5D-96ECF442F36D}"/>
              </a:ext>
            </a:extLst>
          </p:cNvPr>
          <p:cNvSpPr>
            <a:spLocks noGrp="1"/>
          </p:cNvSpPr>
          <p:nvPr>
            <p:ph idx="1"/>
          </p:nvPr>
        </p:nvSpPr>
        <p:spPr>
          <a:xfrm>
            <a:off x="320984" y="1462465"/>
            <a:ext cx="11550032" cy="4795722"/>
          </a:xfrm>
        </p:spPr>
        <p:txBody>
          <a:bodyPr>
            <a:normAutofit fontScale="25000" lnSpcReduction="20000"/>
          </a:bodyPr>
          <a:lstStyle/>
          <a:p>
            <a:pPr marL="540385" marR="0" lvl="0" indent="0" algn="l"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19200" b="1"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Prøveforberedende kran</a:t>
            </a:r>
          </a:p>
          <a:p>
            <a:pPr marL="540385" marR="0" lvl="0" indent="0" algn="l"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192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     27. – 30. marts 2023 på EUC Lillebælt</a:t>
            </a:r>
            <a:br>
              <a:rPr kumimoji="0" lang="da-DK" sz="192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19200" b="0" i="1"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                </a:t>
            </a:r>
            <a:r>
              <a:rPr kumimoji="0" lang="da-DK" sz="19200" b="0" i="1"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Godkendelse af nye kran</a:t>
            </a:r>
            <a:br>
              <a:rPr kumimoji="0" lang="da-DK" sz="19200" b="0" i="1"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br>
            <a:r>
              <a:rPr kumimoji="0" lang="da-DK" sz="19200" b="0" i="1"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                     eksaminatorer.</a:t>
            </a:r>
            <a:br>
              <a:rPr kumimoji="0" lang="da-DK" sz="19200" b="0" i="1"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br>
            <a:r>
              <a:rPr kumimoji="0" lang="da-DK" sz="19200" b="0" i="1"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rPr>
              <a:t>           Kurset afholdes også i uge 27</a:t>
            </a:r>
            <a:r>
              <a:rPr lang="da-DK" sz="19200">
                <a:ea typeface="Tahoma" panose="020B0604030504040204" pitchFamily="34" charset="0"/>
                <a:cs typeface="Tahoma" panose="020B0604030504040204" pitchFamily="34" charset="0"/>
              </a:rPr>
              <a:t>                               </a:t>
            </a:r>
            <a:br>
              <a:rPr lang="da-DK" sz="21200">
                <a:ea typeface="Tahoma" panose="020B0604030504040204" pitchFamily="34" charset="0"/>
                <a:cs typeface="Tahoma" panose="020B0604030504040204" pitchFamily="34" charset="0"/>
              </a:rPr>
            </a:br>
            <a:br>
              <a:rPr lang="da-DK" sz="20000">
                <a:solidFill>
                  <a:srgbClr val="FF0000"/>
                </a:solidFill>
                <a:ea typeface="Tahoma" panose="020B0604030504040204" pitchFamily="34" charset="0"/>
                <a:cs typeface="Tahoma" panose="020B0604030504040204" pitchFamily="34" charset="0"/>
              </a:rPr>
            </a:br>
            <a:r>
              <a:rPr lang="da-DK" sz="20000">
                <a:ea typeface="Tahoma" panose="020B0604030504040204" pitchFamily="34" charset="0"/>
                <a:cs typeface="Tahoma" panose="020B0604030504040204" pitchFamily="34" charset="0"/>
              </a:rPr>
              <a:t>    </a:t>
            </a:r>
            <a:endParaRPr lang="da-DK" sz="160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3924227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869FC65-4E4A-D7B9-854A-02381C62A009}"/>
              </a:ext>
            </a:extLst>
          </p:cNvPr>
          <p:cNvSpPr>
            <a:spLocks noGrp="1"/>
          </p:cNvSpPr>
          <p:nvPr>
            <p:ph type="title"/>
          </p:nvPr>
        </p:nvSpPr>
        <p:spPr>
          <a:xfrm>
            <a:off x="320675" y="130175"/>
            <a:ext cx="11550650" cy="1023938"/>
          </a:xfrm>
        </p:spPr>
        <p:txBody>
          <a:bodyPr>
            <a:noAutofit/>
          </a:bodyPr>
          <a:lstStyle/>
          <a:p>
            <a:pPr algn="ctr"/>
            <a:r>
              <a:rPr lang="da-DK" sz="5400" u="sng"/>
              <a:t>Husk at tilmelde til</a:t>
            </a:r>
            <a:endParaRPr lang="da-DK" sz="5300" u="sng"/>
          </a:p>
        </p:txBody>
      </p:sp>
      <p:sp>
        <p:nvSpPr>
          <p:cNvPr id="5" name="Pladsholder til indhold 2">
            <a:extLst>
              <a:ext uri="{FF2B5EF4-FFF2-40B4-BE49-F238E27FC236}">
                <a16:creationId xmlns:a16="http://schemas.microsoft.com/office/drawing/2014/main" id="{A9BA4D81-519F-B7C0-05EB-A7DE12240B32}"/>
              </a:ext>
            </a:extLst>
          </p:cNvPr>
          <p:cNvSpPr>
            <a:spLocks noGrp="1"/>
          </p:cNvSpPr>
          <p:nvPr>
            <p:ph idx="1"/>
          </p:nvPr>
        </p:nvSpPr>
        <p:spPr>
          <a:xfrm>
            <a:off x="320984" y="1462465"/>
            <a:ext cx="11550032" cy="4795722"/>
          </a:xfrm>
        </p:spPr>
        <p:txBody>
          <a:bodyPr>
            <a:normAutofit/>
          </a:bodyPr>
          <a:lstStyle/>
          <a:p>
            <a:pPr marL="540385" indent="0" algn="ctr">
              <a:lnSpc>
                <a:spcPct val="115000"/>
              </a:lnSpc>
              <a:spcBef>
                <a:spcPts val="600"/>
              </a:spcBef>
              <a:spcAft>
                <a:spcPts val="800"/>
              </a:spcAft>
              <a:buNone/>
              <a:tabLst>
                <a:tab pos="990600" algn="l"/>
                <a:tab pos="1530350" algn="l"/>
              </a:tabLst>
            </a:pPr>
            <a:br>
              <a:rPr lang="da-DK" sz="5000">
                <a:ea typeface="Tahoma" panose="020B0604030504040204" pitchFamily="34" charset="0"/>
                <a:cs typeface="Tahoma" panose="020B0604030504040204" pitchFamily="34" charset="0"/>
              </a:rPr>
            </a:br>
            <a:r>
              <a:rPr lang="da-DK" sz="5000" b="1"/>
              <a:t>ERFA Gaffeltruck Konferencen 2023</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Konferencen afholdes </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lige efter påske den 11. - 12. april 2023</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i Kolding</a:t>
            </a:r>
            <a:endParaRPr lang="da-DK" sz="50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1055929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91C6531-BD84-1960-6A12-A1A1AE9F6B13}"/>
              </a:ext>
            </a:extLst>
          </p:cNvPr>
          <p:cNvSpPr>
            <a:spLocks noGrp="1"/>
          </p:cNvSpPr>
          <p:nvPr>
            <p:ph type="title"/>
          </p:nvPr>
        </p:nvSpPr>
        <p:spPr>
          <a:xfrm>
            <a:off x="320675" y="130175"/>
            <a:ext cx="11550650" cy="1023938"/>
          </a:xfrm>
        </p:spPr>
        <p:txBody>
          <a:bodyPr>
            <a:normAutofit fontScale="90000"/>
          </a:bodyPr>
          <a:lstStyle/>
          <a:p>
            <a:pPr algn="ctr"/>
            <a:br>
              <a:rPr lang="da-DK" sz="5300"/>
            </a:br>
            <a:r>
              <a:rPr lang="da-DK" sz="5900" u="sng"/>
              <a:t>Programmet er klar på </a:t>
            </a:r>
            <a:r>
              <a:rPr lang="da-DK" sz="5900" u="sng" err="1"/>
              <a:t>TURs</a:t>
            </a:r>
            <a:r>
              <a:rPr lang="da-DK" sz="5900" u="sng"/>
              <a:t> hjemmeside</a:t>
            </a:r>
            <a:br>
              <a:rPr lang="da-DK" sz="5300"/>
            </a:br>
            <a:endParaRPr lang="da-DK" sz="5300"/>
          </a:p>
        </p:txBody>
      </p:sp>
      <p:sp>
        <p:nvSpPr>
          <p:cNvPr id="5" name="Pladsholder til indhold 2">
            <a:extLst>
              <a:ext uri="{FF2B5EF4-FFF2-40B4-BE49-F238E27FC236}">
                <a16:creationId xmlns:a16="http://schemas.microsoft.com/office/drawing/2014/main" id="{379403B3-CCE3-C497-4BA4-BAD4A6A34D43}"/>
              </a:ext>
            </a:extLst>
          </p:cNvPr>
          <p:cNvSpPr>
            <a:spLocks noGrp="1"/>
          </p:cNvSpPr>
          <p:nvPr>
            <p:ph idx="1"/>
          </p:nvPr>
        </p:nvSpPr>
        <p:spPr>
          <a:xfrm>
            <a:off x="320984" y="2016146"/>
            <a:ext cx="11550032" cy="4540482"/>
          </a:xfrm>
        </p:spPr>
        <p:txBody>
          <a:bodyPr>
            <a:normAutofit/>
          </a:bodyPr>
          <a:lstStyle/>
          <a:p>
            <a:pPr marL="540385" indent="0" algn="ctr">
              <a:lnSpc>
                <a:spcPct val="115000"/>
              </a:lnSpc>
              <a:spcBef>
                <a:spcPts val="600"/>
              </a:spcBef>
              <a:spcAft>
                <a:spcPts val="800"/>
              </a:spcAft>
              <a:buNone/>
              <a:tabLst>
                <a:tab pos="990600" algn="l"/>
                <a:tab pos="1530350" algn="l"/>
              </a:tabLst>
            </a:pPr>
            <a:r>
              <a:rPr lang="da-DK" sz="5000" b="1"/>
              <a:t>Administrativ Konferencen 2023</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Konferencen afholdes </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den 15. - 16. maj 2023</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i Kolding</a:t>
            </a:r>
            <a:endParaRPr lang="da-DK" sz="50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3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2919210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CEFA15A3-9F3F-8A78-00DD-C0087B0B3481}"/>
              </a:ext>
            </a:extLst>
          </p:cNvPr>
          <p:cNvSpPr>
            <a:spLocks noGrp="1"/>
          </p:cNvSpPr>
          <p:nvPr>
            <p:ph type="title"/>
          </p:nvPr>
        </p:nvSpPr>
        <p:spPr>
          <a:xfrm>
            <a:off x="320675" y="130175"/>
            <a:ext cx="11550650" cy="1023938"/>
          </a:xfrm>
        </p:spPr>
        <p:txBody>
          <a:bodyPr>
            <a:normAutofit/>
          </a:bodyPr>
          <a:lstStyle/>
          <a:p>
            <a:pPr algn="ctr"/>
            <a:r>
              <a:rPr lang="da-DK" sz="5400" u="sng"/>
              <a:t>Programmet er næsten klar</a:t>
            </a:r>
            <a:endParaRPr lang="da-DK" sz="5300" u="sng"/>
          </a:p>
        </p:txBody>
      </p:sp>
      <p:sp>
        <p:nvSpPr>
          <p:cNvPr id="5" name="Pladsholder til indhold 2">
            <a:extLst>
              <a:ext uri="{FF2B5EF4-FFF2-40B4-BE49-F238E27FC236}">
                <a16:creationId xmlns:a16="http://schemas.microsoft.com/office/drawing/2014/main" id="{92BFD243-53F0-5BFF-B3EF-A85C3C23155A}"/>
              </a:ext>
            </a:extLst>
          </p:cNvPr>
          <p:cNvSpPr>
            <a:spLocks noGrp="1"/>
          </p:cNvSpPr>
          <p:nvPr>
            <p:ph idx="1"/>
          </p:nvPr>
        </p:nvSpPr>
        <p:spPr>
          <a:xfrm>
            <a:off x="320984" y="1462465"/>
            <a:ext cx="11550032" cy="4795722"/>
          </a:xfrm>
        </p:spPr>
        <p:txBody>
          <a:bodyPr>
            <a:normAutofit/>
          </a:bodyPr>
          <a:lstStyle/>
          <a:p>
            <a:pPr marL="540385" indent="0" algn="ctr">
              <a:lnSpc>
                <a:spcPct val="115000"/>
              </a:lnSpc>
              <a:spcBef>
                <a:spcPts val="600"/>
              </a:spcBef>
              <a:spcAft>
                <a:spcPts val="800"/>
              </a:spcAft>
              <a:buNone/>
              <a:tabLst>
                <a:tab pos="990600" algn="l"/>
                <a:tab pos="1530350" algn="l"/>
              </a:tabLst>
            </a:pPr>
            <a:r>
              <a:rPr lang="da-DK" sz="5300">
                <a:effectLst/>
                <a:ea typeface="Tahoma" panose="020B0604030504040204" pitchFamily="34" charset="0"/>
                <a:cs typeface="Tahoma" panose="020B0604030504040204" pitchFamily="34" charset="0"/>
              </a:rPr>
              <a:t>                </a:t>
            </a:r>
            <a:br>
              <a:rPr lang="da-DK" sz="5300">
                <a:ea typeface="Tahoma" panose="020B0604030504040204" pitchFamily="34" charset="0"/>
                <a:cs typeface="Tahoma" panose="020B0604030504040204" pitchFamily="34" charset="0"/>
              </a:rPr>
            </a:br>
            <a:r>
              <a:rPr lang="da-DK" sz="5000" b="1"/>
              <a:t>Chaufførkonferencen Konferencen 2023</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Konferencen afholdes </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den 15. - 16. maj 2023</a:t>
            </a:r>
            <a:br>
              <a:rPr lang="da-DK" sz="5000">
                <a:ea typeface="Tahoma" panose="020B0604030504040204" pitchFamily="34" charset="0"/>
                <a:cs typeface="Tahoma" panose="020B0604030504040204" pitchFamily="34" charset="0"/>
              </a:rPr>
            </a:br>
            <a:r>
              <a:rPr lang="da-DK" sz="5000">
                <a:ea typeface="Tahoma" panose="020B0604030504040204" pitchFamily="34" charset="0"/>
                <a:cs typeface="Tahoma" panose="020B0604030504040204" pitchFamily="34" charset="0"/>
              </a:rPr>
              <a:t>i Kolding</a:t>
            </a:r>
            <a:endParaRPr lang="da-DK" sz="50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3327797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1A74CEF0-5FFF-63A5-692C-75C50BCD5F09}"/>
              </a:ext>
            </a:extLst>
          </p:cNvPr>
          <p:cNvSpPr>
            <a:spLocks noGrp="1"/>
          </p:cNvSpPr>
          <p:nvPr>
            <p:ph type="title"/>
          </p:nvPr>
        </p:nvSpPr>
        <p:spPr>
          <a:xfrm>
            <a:off x="320675" y="130175"/>
            <a:ext cx="11550650" cy="1023938"/>
          </a:xfrm>
        </p:spPr>
        <p:txBody>
          <a:bodyPr>
            <a:normAutofit/>
          </a:bodyPr>
          <a:lstStyle/>
          <a:p>
            <a:pPr algn="ctr"/>
            <a:r>
              <a:rPr lang="da-DK" sz="5400" u="sng"/>
              <a:t>Programmet er næsten klar</a:t>
            </a:r>
            <a:endParaRPr lang="da-DK" sz="5300" u="sng"/>
          </a:p>
        </p:txBody>
      </p:sp>
      <p:sp>
        <p:nvSpPr>
          <p:cNvPr id="5" name="Pladsholder til indhold 2">
            <a:extLst>
              <a:ext uri="{FF2B5EF4-FFF2-40B4-BE49-F238E27FC236}">
                <a16:creationId xmlns:a16="http://schemas.microsoft.com/office/drawing/2014/main" id="{5FCA3151-EE34-E0DE-0AA1-0E3DC1E4E7B7}"/>
              </a:ext>
            </a:extLst>
          </p:cNvPr>
          <p:cNvSpPr>
            <a:spLocks noGrp="1"/>
          </p:cNvSpPr>
          <p:nvPr>
            <p:ph idx="1"/>
          </p:nvPr>
        </p:nvSpPr>
        <p:spPr>
          <a:xfrm>
            <a:off x="320984" y="1462465"/>
            <a:ext cx="11550032" cy="4795722"/>
          </a:xfrm>
        </p:spPr>
        <p:txBody>
          <a:bodyPr>
            <a:normAutofit fontScale="25000" lnSpcReduction="20000"/>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br>
              <a:rPr lang="da-DK" sz="5000">
                <a:effectLst/>
                <a:latin typeface="Tahoma" panose="020B0604030504040204" pitchFamily="34" charset="0"/>
                <a:ea typeface="Tahoma" panose="020B0604030504040204" pitchFamily="34" charset="0"/>
                <a:cs typeface="Tahoma" panose="020B0604030504040204" pitchFamily="34" charset="0"/>
              </a:rPr>
            </a:br>
            <a:r>
              <a:rPr lang="da-DK" sz="20000">
                <a:effectLst/>
                <a:latin typeface="Tahoma" panose="020B0604030504040204" pitchFamily="34" charset="0"/>
                <a:ea typeface="Tahoma" panose="020B0604030504040204" pitchFamily="34" charset="0"/>
                <a:cs typeface="Tahoma" panose="020B0604030504040204" pitchFamily="34" charset="0"/>
              </a:rPr>
              <a:t>                                    </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20000" b="1" i="0" u="none" strike="noStrike" kern="1200" cap="none" spc="0" normalizeH="0" baseline="0" noProof="0">
                <a:ln>
                  <a:noFill/>
                </a:ln>
                <a:solidFill>
                  <a:srgbClr val="000000"/>
                </a:solidFill>
                <a:effectLst/>
                <a:uLnTx/>
                <a:uFillTx/>
                <a:latin typeface="Calibri" panose="020F0502020204030204"/>
                <a:ea typeface="+mn-ea"/>
                <a:cs typeface="+mn-cs"/>
              </a:rPr>
              <a:t>ERFA Kran Konferencen 2023</a:t>
            </a:r>
            <a:br>
              <a:rPr kumimoji="0" lang="da-DK" sz="20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20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Konferencen afholdes </a:t>
            </a:r>
            <a:br>
              <a:rPr kumimoji="0" lang="da-DK" sz="20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20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den 16. - 17. maj 2023</a:t>
            </a:r>
            <a:br>
              <a:rPr kumimoji="0" lang="da-DK" sz="20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20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i Kolding</a:t>
            </a:r>
          </a:p>
          <a:p>
            <a:pPr marL="540385" indent="0" algn="ctr">
              <a:lnSpc>
                <a:spcPct val="115000"/>
              </a:lnSpc>
              <a:spcBef>
                <a:spcPts val="600"/>
              </a:spcBef>
              <a:spcAft>
                <a:spcPts val="800"/>
              </a:spcAft>
              <a:buNone/>
              <a:tabLst>
                <a:tab pos="990600" algn="l"/>
                <a:tab pos="1530350" algn="l"/>
              </a:tabLst>
            </a:pPr>
            <a:endParaRPr lang="da-DK" sz="20000" b="1">
              <a:solidFill>
                <a:srgbClr val="FF0000"/>
              </a:solidFill>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r>
              <a:rPr lang="da-DK" sz="20000">
                <a:effectLst/>
                <a:ea typeface="Tahoma" panose="020B0604030504040204" pitchFamily="34" charset="0"/>
                <a:cs typeface="Tahoma" panose="020B0604030504040204" pitchFamily="34" charset="0"/>
              </a:rPr>
              <a:t>  </a:t>
            </a:r>
          </a:p>
          <a:p>
            <a:pPr marL="540385" indent="0">
              <a:lnSpc>
                <a:spcPct val="115000"/>
              </a:lnSpc>
              <a:spcBef>
                <a:spcPts val="600"/>
              </a:spcBef>
              <a:spcAft>
                <a:spcPts val="800"/>
              </a:spcAft>
              <a:buNone/>
              <a:tabLst>
                <a:tab pos="990600" algn="l"/>
                <a:tab pos="1530350" algn="l"/>
              </a:tabLst>
            </a:pPr>
            <a:endParaRPr lang="da-DK" sz="20000">
              <a:effectLst/>
              <a:ea typeface="Tahoma" panose="020B0604030504040204" pitchFamily="34" charset="0"/>
              <a:cs typeface="Tahoma" panose="020B0604030504040204" pitchFamily="34" charset="0"/>
            </a:endParaRPr>
          </a:p>
          <a:p>
            <a:pPr marL="540385" indent="0">
              <a:lnSpc>
                <a:spcPct val="115000"/>
              </a:lnSpc>
              <a:spcBef>
                <a:spcPts val="600"/>
              </a:spcBef>
              <a:spcAft>
                <a:spcPts val="800"/>
              </a:spcAft>
              <a:buNone/>
              <a:tabLst>
                <a:tab pos="990600" algn="l"/>
                <a:tab pos="1530350" algn="l"/>
              </a:tabLst>
            </a:pPr>
            <a:endParaRPr lang="da-DK" sz="9600">
              <a:effectLst/>
              <a:ea typeface="Tahoma" panose="020B0604030504040204" pitchFamily="34" charset="0"/>
              <a:cs typeface="Tahoma" panose="020B0604030504040204" pitchFamily="34" charset="0"/>
            </a:endParaRPr>
          </a:p>
          <a:p>
            <a:endParaRPr lang="da-DK"/>
          </a:p>
        </p:txBody>
      </p:sp>
    </p:spTree>
    <p:extLst>
      <p:ext uri="{BB962C8B-B14F-4D97-AF65-F5344CB8AC3E}">
        <p14:creationId xmlns:p14="http://schemas.microsoft.com/office/powerpoint/2010/main" val="4285167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425505" y="2367558"/>
            <a:ext cx="8207218" cy="2659638"/>
          </a:xfrm>
        </p:spPr>
        <p:txBody>
          <a:bodyPr>
            <a:normAutofit fontScale="90000"/>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Nyt fra Børne- og Undervisningsministeriet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Amalie Witt Skovhus</a:t>
            </a:r>
          </a:p>
        </p:txBody>
      </p:sp>
    </p:spTree>
    <p:extLst>
      <p:ext uri="{BB962C8B-B14F-4D97-AF65-F5344CB8AC3E}">
        <p14:creationId xmlns:p14="http://schemas.microsoft.com/office/powerpoint/2010/main" val="2854379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98157-2E82-82F1-E98C-AC4CEA4CDE7F}"/>
              </a:ext>
            </a:extLst>
          </p:cNvPr>
          <p:cNvSpPr>
            <a:spLocks noGrp="1"/>
          </p:cNvSpPr>
          <p:nvPr>
            <p:ph type="title"/>
          </p:nvPr>
        </p:nvSpPr>
        <p:spPr/>
        <p:txBody>
          <a:bodyPr/>
          <a:lstStyle/>
          <a:p>
            <a:pPr algn="ctr"/>
            <a:r>
              <a:rPr lang="da-DK" sz="4400" u="sng"/>
              <a:t>HUSK !!</a:t>
            </a:r>
            <a:endParaRPr lang="da-DK"/>
          </a:p>
        </p:txBody>
      </p:sp>
      <p:sp>
        <p:nvSpPr>
          <p:cNvPr id="3" name="Pladsholder til indhold 2">
            <a:extLst>
              <a:ext uri="{FF2B5EF4-FFF2-40B4-BE49-F238E27FC236}">
                <a16:creationId xmlns:a16="http://schemas.microsoft.com/office/drawing/2014/main" id="{7E7252C2-2A8A-EE1E-B5C4-6273A370651A}"/>
              </a:ext>
            </a:extLst>
          </p:cNvPr>
          <p:cNvSpPr>
            <a:spLocks noGrp="1"/>
          </p:cNvSpPr>
          <p:nvPr>
            <p:ph idx="1"/>
          </p:nvPr>
        </p:nvSpPr>
        <p:spPr>
          <a:xfrm>
            <a:off x="320984" y="1980172"/>
            <a:ext cx="11550032" cy="3081826"/>
          </a:xfrm>
        </p:spPr>
        <p:txBody>
          <a:bodyPr/>
          <a:lstStyle/>
          <a:p>
            <a:pPr marL="0" indent="0" algn="ctr">
              <a:buNone/>
            </a:pPr>
            <a:r>
              <a:rPr kumimoji="0" lang="da-DK" sz="5000" b="1" i="0" u="none" strike="noStrike" kern="1200" cap="none" spc="0" normalizeH="0" baseline="0" noProof="0">
                <a:ln>
                  <a:noFill/>
                </a:ln>
                <a:solidFill>
                  <a:srgbClr val="000000"/>
                </a:solidFill>
                <a:effectLst/>
                <a:uLnTx/>
                <a:uFillTx/>
                <a:latin typeface="Calibri" panose="020F0502020204030204"/>
                <a:ea typeface="+mn-ea"/>
                <a:cs typeface="+mn-cs"/>
              </a:rPr>
              <a:t>ERFA BAB og </a:t>
            </a:r>
            <a:br>
              <a:rPr kumimoji="0" lang="da-DK" sz="5000" b="1" i="0" u="none" strike="noStrike" kern="1200" cap="none" spc="0" normalizeH="0" baseline="0" noProof="0">
                <a:ln>
                  <a:noFill/>
                </a:ln>
                <a:solidFill>
                  <a:srgbClr val="000000"/>
                </a:solidFill>
                <a:effectLst/>
                <a:uLnTx/>
                <a:uFillTx/>
                <a:latin typeface="Calibri" panose="020F0502020204030204"/>
                <a:ea typeface="+mn-ea"/>
                <a:cs typeface="+mn-cs"/>
              </a:rPr>
            </a:br>
            <a:r>
              <a:rPr kumimoji="0" lang="da-DK" sz="5000" b="1" i="0" u="none" strike="noStrike" kern="1200" cap="none" spc="0" normalizeH="0" baseline="0" noProof="0">
                <a:ln>
                  <a:noFill/>
                </a:ln>
                <a:solidFill>
                  <a:srgbClr val="000000"/>
                </a:solidFill>
                <a:effectLst/>
                <a:uLnTx/>
                <a:uFillTx/>
                <a:latin typeface="Calibri" panose="020F0502020204030204"/>
                <a:ea typeface="+mn-ea"/>
                <a:cs typeface="+mn-cs"/>
              </a:rPr>
              <a:t>ERFA Lager Konferencerne 2023</a:t>
            </a:r>
            <a:b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Konferencerne afholdes </a:t>
            </a:r>
            <a:b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br>
            <a:r>
              <a:rPr kumimoji="0" lang="da-DK" sz="5000" b="0" i="0" u="none" strike="noStrike" kern="1200" cap="none" spc="0" normalizeH="0" baseline="0" noProof="0">
                <a:ln>
                  <a:noFill/>
                </a:ln>
                <a:solidFill>
                  <a:srgbClr val="000000"/>
                </a:solidFill>
                <a:effectLst/>
                <a:uLnTx/>
                <a:uFillTx/>
                <a:latin typeface="Calibri" panose="020F0502020204030204"/>
                <a:ea typeface="Tahoma" panose="020B0604030504040204" pitchFamily="34" charset="0"/>
                <a:cs typeface="Tahoma" panose="020B0604030504040204" pitchFamily="34" charset="0"/>
              </a:rPr>
              <a:t>den 30. – 31. maj 2023</a:t>
            </a:r>
            <a:endParaRPr lang="da-DK"/>
          </a:p>
        </p:txBody>
      </p:sp>
    </p:spTree>
    <p:extLst>
      <p:ext uri="{BB962C8B-B14F-4D97-AF65-F5344CB8AC3E}">
        <p14:creationId xmlns:p14="http://schemas.microsoft.com/office/powerpoint/2010/main" val="994130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3E20F-4726-0E55-B3FB-6A5AF17856BF}"/>
              </a:ext>
            </a:extLst>
          </p:cNvPr>
          <p:cNvSpPr>
            <a:spLocks noGrp="1"/>
          </p:cNvSpPr>
          <p:nvPr>
            <p:ph type="title"/>
          </p:nvPr>
        </p:nvSpPr>
        <p:spPr/>
        <p:txBody>
          <a:bodyPr/>
          <a:lstStyle/>
          <a:p>
            <a:pPr algn="ctr"/>
            <a:r>
              <a:rPr kumimoji="0" lang="da-DK" sz="4800" b="1" i="0" u="none" strike="noStrike" kern="1200" cap="none" spc="0" normalizeH="0" baseline="0" noProof="0">
                <a:ln>
                  <a:noFill/>
                </a:ln>
                <a:solidFill>
                  <a:srgbClr val="000000"/>
                </a:solidFill>
                <a:effectLst/>
                <a:uLnTx/>
                <a:uFillTx/>
                <a:latin typeface="Calibri Light" panose="020F0302020204030204"/>
                <a:ea typeface="+mj-ea"/>
                <a:cs typeface="+mj-cs"/>
              </a:rPr>
              <a:t>Brug kurserne i ADR – Farligt Gods</a:t>
            </a:r>
            <a:endParaRPr lang="da-DK"/>
          </a:p>
        </p:txBody>
      </p:sp>
      <p:sp>
        <p:nvSpPr>
          <p:cNvPr id="3" name="Pladsholder til indhold 2">
            <a:extLst>
              <a:ext uri="{FF2B5EF4-FFF2-40B4-BE49-F238E27FC236}">
                <a16:creationId xmlns:a16="http://schemas.microsoft.com/office/drawing/2014/main" id="{C59F9019-EC8A-5535-7670-F4A410D0CDE1}"/>
              </a:ext>
            </a:extLst>
          </p:cNvPr>
          <p:cNvSpPr>
            <a:spLocks noGrp="1"/>
          </p:cNvSpPr>
          <p:nvPr>
            <p:ph idx="1"/>
          </p:nvPr>
        </p:nvSpPr>
        <p:spPr>
          <a:xfrm>
            <a:off x="320984" y="1822684"/>
            <a:ext cx="11550032" cy="3497462"/>
          </a:xfrm>
        </p:spPr>
        <p:txBody>
          <a:bodyPr/>
          <a:lstStyle/>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4600" b="1" i="0" u="none" strike="noStrike" kern="1200" cap="none" spc="0" normalizeH="0" baseline="0" noProof="0">
                <a:ln>
                  <a:noFill/>
                </a:ln>
                <a:solidFill>
                  <a:srgbClr val="FF0000"/>
                </a:solidFill>
                <a:effectLst/>
                <a:uLnTx/>
                <a:uFillTx/>
                <a:latin typeface="Calibri" panose="020F0502020204030204"/>
                <a:ea typeface="+mn-ea"/>
                <a:cs typeface="+mn-cs"/>
              </a:rPr>
              <a:t>Sikkerhedsrådgiver både repetition og nye</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4600" b="1" i="0" u="none" strike="noStrike" kern="1200" cap="none" spc="0" normalizeH="0" baseline="0" noProof="0">
                <a:ln>
                  <a:noFill/>
                </a:ln>
                <a:solidFill>
                  <a:srgbClr val="FF0000"/>
                </a:solidFill>
                <a:effectLst/>
                <a:uLnTx/>
                <a:uFillTx/>
                <a:latin typeface="Calibri" panose="020F0502020204030204"/>
                <a:ea typeface="+mn-ea"/>
                <a:cs typeface="+mn-cs"/>
              </a:rPr>
              <a:t>ADR Førstehjælp og brand </a:t>
            </a:r>
          </a:p>
          <a:p>
            <a:pPr marL="540385" marR="0" lvl="0" indent="0" algn="ctr" defTabSz="914400" rtl="0" eaLnBrk="1" fontAlgn="auto" latinLnBrk="0" hangingPunct="1">
              <a:lnSpc>
                <a:spcPct val="115000"/>
              </a:lnSpc>
              <a:spcBef>
                <a:spcPts val="600"/>
              </a:spcBef>
              <a:spcAft>
                <a:spcPts val="800"/>
              </a:spcAft>
              <a:buClrTx/>
              <a:buSzTx/>
              <a:buFont typeface="Arial"/>
              <a:buNone/>
              <a:tabLst>
                <a:tab pos="990600" algn="l"/>
                <a:tab pos="1530350" algn="l"/>
              </a:tabLst>
              <a:defRPr/>
            </a:pPr>
            <a:r>
              <a:rPr kumimoji="0" lang="da-DK" sz="4600" b="1" i="0" u="none" strike="noStrike" kern="1200" cap="none" spc="0" normalizeH="0" baseline="0" noProof="0">
                <a:ln>
                  <a:noFill/>
                </a:ln>
                <a:solidFill>
                  <a:srgbClr val="FF0000"/>
                </a:solidFill>
                <a:effectLst/>
                <a:uLnTx/>
                <a:uFillTx/>
                <a:latin typeface="Calibri" panose="020F0502020204030204"/>
                <a:ea typeface="+mn-ea"/>
                <a:cs typeface="+mn-cs"/>
              </a:rPr>
              <a:t>Elementær brandbekæmpelse </a:t>
            </a:r>
            <a:endParaRPr kumimoji="0" lang="da-DK" sz="4600" b="0" i="0" u="none" strike="noStrike" kern="1200" cap="none" spc="0" normalizeH="0" baseline="0" noProof="0">
              <a:ln>
                <a:noFill/>
              </a:ln>
              <a:solidFill>
                <a:srgbClr val="FF0000"/>
              </a:solidFill>
              <a:effectLst/>
              <a:uLnTx/>
              <a:uFillTx/>
              <a:latin typeface="Calibri" panose="020F0502020204030204"/>
              <a:ea typeface="Tahoma" panose="020B0604030504040204" pitchFamily="34" charset="0"/>
              <a:cs typeface="Tahoma" panose="020B0604030504040204" pitchFamily="34" charset="0"/>
            </a:endParaRPr>
          </a:p>
          <a:p>
            <a:pPr marL="0" indent="0">
              <a:buNone/>
            </a:pPr>
            <a:endParaRPr lang="da-DK"/>
          </a:p>
        </p:txBody>
      </p:sp>
    </p:spTree>
    <p:extLst>
      <p:ext uri="{BB962C8B-B14F-4D97-AF65-F5344CB8AC3E}">
        <p14:creationId xmlns:p14="http://schemas.microsoft.com/office/powerpoint/2010/main" val="20131781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2D49FDA-6E87-4182-889C-8A8DD071EDB4}"/>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Transportbranchens mentoruddannelse</a:t>
            </a:r>
          </a:p>
        </p:txBody>
      </p:sp>
      <p:sp>
        <p:nvSpPr>
          <p:cNvPr id="5" name="Undertitel 4">
            <a:extLst>
              <a:ext uri="{FF2B5EF4-FFF2-40B4-BE49-F238E27FC236}">
                <a16:creationId xmlns:a16="http://schemas.microsoft.com/office/drawing/2014/main" id="{2C4819D8-5907-48BD-BD94-F1481CD4DB9F}"/>
              </a:ext>
            </a:extLst>
          </p:cNvPr>
          <p:cNvSpPr>
            <a:spLocks noGrp="1"/>
          </p:cNvSpPr>
          <p:nvPr>
            <p:ph type="subTitle" idx="1"/>
          </p:nvPr>
        </p:nvSpPr>
        <p:spPr/>
        <p:txBody>
          <a:bodyPr/>
          <a:lstStyle/>
          <a:p>
            <a:r>
              <a:rPr lang="da-DK"/>
              <a:t>Michael Ørum Henriksen</a:t>
            </a:r>
          </a:p>
        </p:txBody>
      </p:sp>
    </p:spTree>
    <p:extLst>
      <p:ext uri="{BB962C8B-B14F-4D97-AF65-F5344CB8AC3E}">
        <p14:creationId xmlns:p14="http://schemas.microsoft.com/office/powerpoint/2010/main" val="24270215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r>
              <a:rPr lang="da-DK"/>
              <a:t>Transportbranchens mentoruddannelse</a:t>
            </a:r>
          </a:p>
        </p:txBody>
      </p:sp>
      <p:pic>
        <p:nvPicPr>
          <p:cNvPr id="5" name="Pladsholder til indhold 4">
            <a:extLst>
              <a:ext uri="{FF2B5EF4-FFF2-40B4-BE49-F238E27FC236}">
                <a16:creationId xmlns:a16="http://schemas.microsoft.com/office/drawing/2014/main" id="{A8BD8A36-E185-C51B-2832-EF5E1B53DF2C}"/>
              </a:ext>
            </a:extLst>
          </p:cNvPr>
          <p:cNvPicPr>
            <a:picLocks noGrp="1" noChangeAspect="1"/>
          </p:cNvPicPr>
          <p:nvPr>
            <p:ph idx="1"/>
          </p:nvPr>
        </p:nvPicPr>
        <p:blipFill>
          <a:blip r:embed="rId2"/>
          <a:stretch>
            <a:fillRect/>
          </a:stretch>
        </p:blipFill>
        <p:spPr>
          <a:xfrm>
            <a:off x="479477" y="1063879"/>
            <a:ext cx="6592220" cy="4058216"/>
          </a:xfrm>
        </p:spPr>
      </p:pic>
      <p:sp>
        <p:nvSpPr>
          <p:cNvPr id="7" name="Tekstfelt 6">
            <a:extLst>
              <a:ext uri="{FF2B5EF4-FFF2-40B4-BE49-F238E27FC236}">
                <a16:creationId xmlns:a16="http://schemas.microsoft.com/office/drawing/2014/main" id="{4FB52894-C363-B2D0-5C7A-F2E472660A67}"/>
              </a:ext>
            </a:extLst>
          </p:cNvPr>
          <p:cNvSpPr txBox="1"/>
          <p:nvPr/>
        </p:nvSpPr>
        <p:spPr>
          <a:xfrm>
            <a:off x="634180" y="4966589"/>
            <a:ext cx="6105832" cy="646331"/>
          </a:xfrm>
          <a:prstGeom prst="rect">
            <a:avLst/>
          </a:prstGeom>
          <a:noFill/>
        </p:spPr>
        <p:txBody>
          <a:bodyPr wrap="square">
            <a:spAutoFit/>
          </a:bodyPr>
          <a:lstStyle/>
          <a:p>
            <a:r>
              <a:rPr lang="da-DK">
                <a:hlinkClick r:id="rId3"/>
              </a:rPr>
              <a:t>https://www.tur.dk/erhvervsuddannelser-(eud)/transportbranchens-mentoruddannelse/</a:t>
            </a:r>
            <a:endParaRPr lang="da-DK"/>
          </a:p>
        </p:txBody>
      </p:sp>
      <p:pic>
        <p:nvPicPr>
          <p:cNvPr id="2050" name="Picture 2" descr="Transportbranchens mentoruddannelse folder-forside">
            <a:hlinkClick r:id="rId4"/>
            <a:extLst>
              <a:ext uri="{FF2B5EF4-FFF2-40B4-BE49-F238E27FC236}">
                <a16:creationId xmlns:a16="http://schemas.microsoft.com/office/drawing/2014/main" id="{E2D46B25-693D-FAC1-90F2-BE7764A7F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594" y="1299306"/>
            <a:ext cx="2483525" cy="352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593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r>
              <a:rPr lang="da-DK"/>
              <a:t>Transportbranchens mentoruddannelse</a:t>
            </a:r>
          </a:p>
        </p:txBody>
      </p:sp>
      <p:sp>
        <p:nvSpPr>
          <p:cNvPr id="4" name="Pladsholder til indhold 3">
            <a:extLst>
              <a:ext uri="{FF2B5EF4-FFF2-40B4-BE49-F238E27FC236}">
                <a16:creationId xmlns:a16="http://schemas.microsoft.com/office/drawing/2014/main" id="{8B4D0F78-781F-6F9F-9136-3FC4C20971BC}"/>
              </a:ext>
            </a:extLst>
          </p:cNvPr>
          <p:cNvSpPr>
            <a:spLocks noGrp="1"/>
          </p:cNvSpPr>
          <p:nvPr>
            <p:ph idx="1"/>
          </p:nvPr>
        </p:nvSpPr>
        <p:spPr>
          <a:xfrm>
            <a:off x="320984" y="1129765"/>
            <a:ext cx="11550032" cy="4598469"/>
          </a:xfrm>
        </p:spPr>
        <p:txBody>
          <a:bodyPr>
            <a:normAutofit lnSpcReduction="10000"/>
          </a:bodyPr>
          <a:lstStyle/>
          <a:p>
            <a:pPr marL="452437" lvl="1" indent="0">
              <a:buNone/>
            </a:pPr>
            <a:r>
              <a:rPr lang="da-DK" b="1" u="sng" err="1"/>
              <a:t>Erfa</a:t>
            </a:r>
            <a:r>
              <a:rPr lang="da-DK" b="1" u="sng"/>
              <a:t> opfølgningsdag</a:t>
            </a:r>
          </a:p>
          <a:p>
            <a:pPr marL="452437" lvl="1" indent="0">
              <a:buNone/>
            </a:pPr>
            <a:endParaRPr lang="da-DK"/>
          </a:p>
          <a:p>
            <a:pPr marL="452437" lvl="1" indent="0">
              <a:buNone/>
            </a:pPr>
            <a:r>
              <a:rPr lang="da-DK"/>
              <a:t>Skoler bliver inviteret. </a:t>
            </a:r>
          </a:p>
          <a:p>
            <a:pPr marL="795337" lvl="1" indent="-342900"/>
            <a:r>
              <a:rPr lang="da-DK" err="1"/>
              <a:t>Erfa</a:t>
            </a:r>
            <a:r>
              <a:rPr lang="da-DK"/>
              <a:t> udveksling</a:t>
            </a:r>
          </a:p>
          <a:p>
            <a:pPr marL="795337" lvl="1" indent="-342900"/>
            <a:r>
              <a:rPr lang="da-DK"/>
              <a:t>Gode ideer til undervisning</a:t>
            </a:r>
          </a:p>
          <a:p>
            <a:pPr marL="795337" lvl="1" indent="-342900"/>
            <a:r>
              <a:rPr lang="da-DK"/>
              <a:t>Prioritering at der udvikles udvidet lærermaterialer.</a:t>
            </a:r>
          </a:p>
          <a:p>
            <a:pPr marL="452437" lvl="1" indent="0">
              <a:buNone/>
            </a:pPr>
            <a:endParaRPr lang="da-DK"/>
          </a:p>
          <a:p>
            <a:pPr marL="452437" lvl="1" indent="0">
              <a:buNone/>
            </a:pPr>
            <a:r>
              <a:rPr lang="da-DK"/>
              <a:t>Markedsført blandt andet på forskellige platforme:</a:t>
            </a:r>
          </a:p>
          <a:p>
            <a:pPr marL="452437" lvl="1" indent="0">
              <a:buNone/>
            </a:pPr>
            <a:r>
              <a:rPr lang="da-DK" err="1"/>
              <a:t>ATLs</a:t>
            </a:r>
            <a:r>
              <a:rPr lang="da-DK"/>
              <a:t> nyhedsbrev</a:t>
            </a:r>
          </a:p>
          <a:p>
            <a:pPr marL="452437" lvl="1" indent="0">
              <a:buNone/>
            </a:pPr>
            <a:r>
              <a:rPr lang="da-DK"/>
              <a:t>Lastbilmagasinet</a:t>
            </a:r>
          </a:p>
          <a:p>
            <a:pPr marL="452437" lvl="1" indent="0">
              <a:buNone/>
            </a:pPr>
            <a:r>
              <a:rPr lang="da-DK"/>
              <a:t>Transportmagasinet</a:t>
            </a:r>
          </a:p>
          <a:p>
            <a:pPr marL="452437" lvl="1" indent="0">
              <a:buNone/>
            </a:pPr>
            <a:r>
              <a:rPr lang="da-DK"/>
              <a:t> </a:t>
            </a:r>
          </a:p>
        </p:txBody>
      </p:sp>
    </p:spTree>
    <p:extLst>
      <p:ext uri="{BB962C8B-B14F-4D97-AF65-F5344CB8AC3E}">
        <p14:creationId xmlns:p14="http://schemas.microsoft.com/office/powerpoint/2010/main" val="2017382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2D49FDA-6E87-4182-889C-8A8DD071EDB4}"/>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skolerne </a:t>
            </a:r>
          </a:p>
        </p:txBody>
      </p:sp>
      <p:sp>
        <p:nvSpPr>
          <p:cNvPr id="5" name="Undertitel 4">
            <a:extLst>
              <a:ext uri="{FF2B5EF4-FFF2-40B4-BE49-F238E27FC236}">
                <a16:creationId xmlns:a16="http://schemas.microsoft.com/office/drawing/2014/main" id="{2C4819D8-5907-48BD-BD94-F1481CD4DB9F}"/>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30456201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9DD6CAC-0FD1-455C-B67A-E677BFB35E4F}"/>
              </a:ext>
            </a:extLst>
          </p:cNvPr>
          <p:cNvSpPr>
            <a:spLocks noGrp="1"/>
          </p:cNvSpPr>
          <p:nvPr>
            <p:ph idx="1"/>
          </p:nvPr>
        </p:nvSpPr>
        <p:spPr/>
        <p:txBody>
          <a:bodyPr>
            <a:normAutofit/>
          </a:bodyPr>
          <a:lstStyle/>
          <a:p>
            <a:pPr marL="0" indent="0" algn="ctr">
              <a:buNone/>
            </a:pPr>
            <a:endParaRPr lang="da-DK" sz="54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a-DK" sz="5400" b="1">
                <a:latin typeface="Tahoma" panose="020B0604030504040204" pitchFamily="34" charset="0"/>
                <a:ea typeface="Tahoma" panose="020B0604030504040204" pitchFamily="34" charset="0"/>
                <a:cs typeface="Tahoma" panose="020B0604030504040204" pitchFamily="34" charset="0"/>
              </a:rPr>
              <a:t>Andet af fælles interesse? </a:t>
            </a:r>
          </a:p>
        </p:txBody>
      </p:sp>
    </p:spTree>
    <p:extLst>
      <p:ext uri="{BB962C8B-B14F-4D97-AF65-F5344CB8AC3E}">
        <p14:creationId xmlns:p14="http://schemas.microsoft.com/office/powerpoint/2010/main" val="993748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a:xfrm>
            <a:off x="240275" y="1343552"/>
            <a:ext cx="7524962" cy="3168813"/>
          </a:xfrm>
        </p:spPr>
        <p:txBody>
          <a:bodyPr>
            <a:noAutofit/>
          </a:bodyPr>
          <a:lstStyle/>
          <a:p>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2800" b="0">
                <a:latin typeface="Tahoma" panose="020B0604030504040204" pitchFamily="34" charset="0"/>
                <a:ea typeface="Tahoma" panose="020B0604030504040204" pitchFamily="34" charset="0"/>
                <a:cs typeface="Tahoma" panose="020B0604030504040204" pitchFamily="34" charset="0"/>
              </a:rPr>
            </a:br>
            <a:br>
              <a:rPr lang="da-DK" sz="4400" b="0">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EUD punkter</a:t>
            </a:r>
            <a:br>
              <a:rPr lang="da-DK" sz="1800">
                <a:effectLst/>
                <a:latin typeface="Calibri" panose="020F0502020204030204" pitchFamily="34" charset="0"/>
                <a:ea typeface="Calibri" panose="020F050202020403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br>
              <a:rPr lang="da-DK" sz="3200" b="0">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645762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fontScale="90000"/>
          </a:bodyPr>
          <a:lstStyle/>
          <a:p>
            <a:r>
              <a:rPr lang="da-DK" sz="3200">
                <a:effectLst/>
                <a:latin typeface="Tahoma" panose="020B0604030504040204" pitchFamily="34" charset="0"/>
                <a:ea typeface="Times New Roman" panose="02020603050405020304" pitchFamily="18" charset="0"/>
              </a:rPr>
              <a:t>Nyt fra STUK, EUD </a:t>
            </a:r>
            <a:r>
              <a:rPr lang="da-DK" sz="3600">
                <a:effectLst/>
                <a:latin typeface="Tahoma" panose="020B0604030504040204" pitchFamily="34" charset="0"/>
                <a:ea typeface="Times New Roman" panose="02020603050405020304" pitchFamily="18" charset="0"/>
              </a:rPr>
              <a:t>ved</a:t>
            </a:r>
            <a:r>
              <a:rPr lang="da-DK" sz="3200">
                <a:effectLst/>
                <a:latin typeface="Tahoma" panose="020B0604030504040204" pitchFamily="34" charset="0"/>
                <a:ea typeface="Times New Roman" panose="02020603050405020304" pitchFamily="18" charset="0"/>
              </a:rPr>
              <a:t> Martin og Vibeke. </a:t>
            </a:r>
            <a:br>
              <a:rPr lang="da-DK" sz="1800">
                <a:effectLst/>
                <a:latin typeface="Times New Roman" panose="02020603050405020304" pitchFamily="18" charset="0"/>
                <a:ea typeface="Times New Roman" panose="02020603050405020304" pitchFamily="18" charset="0"/>
              </a:rPr>
            </a:br>
            <a:endParaRPr lang="da-DK"/>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lnSpcReduction="10000"/>
          </a:bodyPr>
          <a:lstStyle/>
          <a:p>
            <a:pPr>
              <a:buFont typeface="Wingdings" panose="05000000000000000000" pitchFamily="2" charset="2"/>
              <a:buChar char="ü"/>
            </a:pPr>
            <a:r>
              <a:rPr lang="da-DK"/>
              <a:t>Bortfald af kvote på lager</a:t>
            </a:r>
          </a:p>
          <a:p>
            <a:pPr>
              <a:buFont typeface="Wingdings" panose="05000000000000000000" pitchFamily="2" charset="2"/>
              <a:buChar char="ü"/>
            </a:pPr>
            <a:r>
              <a:rPr lang="da-DK"/>
              <a:t>Optag til GF2 januar 2023</a:t>
            </a:r>
          </a:p>
          <a:p>
            <a:pPr>
              <a:buFont typeface="Wingdings" panose="05000000000000000000" pitchFamily="2" charset="2"/>
              <a:buChar char="ü"/>
            </a:pPr>
            <a:r>
              <a:rPr lang="da-DK"/>
              <a:t>Øvrigt nyt fra STUK</a:t>
            </a:r>
          </a:p>
          <a:p>
            <a:pPr>
              <a:buFont typeface="Wingdings" panose="05000000000000000000" pitchFamily="2" charset="2"/>
              <a:buChar char="ü"/>
            </a:pPr>
            <a:endParaRPr lang="da-DK"/>
          </a:p>
          <a:p>
            <a:pPr>
              <a:buFont typeface="Wingdings" panose="05000000000000000000" pitchFamily="2" charset="2"/>
              <a:buChar char="ü"/>
            </a:pPr>
            <a:endParaRPr lang="da-DK"/>
          </a:p>
          <a:p>
            <a:pPr>
              <a:buFont typeface="Wingdings" panose="05000000000000000000" pitchFamily="2" charset="2"/>
              <a:buChar char="ü"/>
            </a:pPr>
            <a:endParaRPr lang="da-DK"/>
          </a:p>
          <a:p>
            <a:pPr marL="0" indent="0">
              <a:buNone/>
            </a:pPr>
            <a:r>
              <a:rPr lang="da-DK"/>
              <a:t>TUR har i efteråret 2022 opfordret til, at skolerne har haft fokus på muligheden for at få flere elever på Lager GF2, så der efterfølgende kan blive flere lærlinge.</a:t>
            </a:r>
          </a:p>
          <a:p>
            <a:pPr marL="0" indent="0">
              <a:buNone/>
            </a:pPr>
            <a:r>
              <a:rPr lang="da-DK"/>
              <a:t>Det er måske først til august 2023, man vil kunne se et større optag.</a:t>
            </a:r>
          </a:p>
          <a:p>
            <a:pPr>
              <a:buFont typeface="Wingdings" panose="05000000000000000000" pitchFamily="2" charset="2"/>
              <a:buChar char="ü"/>
            </a:pPr>
            <a:endParaRPr lang="da-DK"/>
          </a:p>
          <a:p>
            <a:pPr>
              <a:buFont typeface="Wingdings" panose="05000000000000000000" pitchFamily="2" charset="2"/>
              <a:buChar char="ü"/>
            </a:pPr>
            <a:endParaRPr lang="da-DK"/>
          </a:p>
        </p:txBody>
      </p:sp>
    </p:spTree>
    <p:extLst>
      <p:ext uri="{BB962C8B-B14F-4D97-AF65-F5344CB8AC3E}">
        <p14:creationId xmlns:p14="http://schemas.microsoft.com/office/powerpoint/2010/main" val="3870102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786B506-04CA-4463-8543-A6D525A1ADAF}"/>
              </a:ext>
            </a:extLst>
          </p:cNvPr>
          <p:cNvSpPr>
            <a:spLocks noGrp="1"/>
          </p:cNvSpPr>
          <p:nvPr>
            <p:ph type="ctrTitle"/>
          </p:nvPr>
        </p:nvSpPr>
        <p:spPr>
          <a:xfrm>
            <a:off x="2267955" y="2743928"/>
            <a:ext cx="9223200" cy="1897519"/>
          </a:xfrm>
        </p:spPr>
        <p:txBody>
          <a:bodyPr/>
          <a:lstStyle/>
          <a:p>
            <a:r>
              <a:rPr lang="da-DK"/>
              <a:t>Nyt fra BUVM </a:t>
            </a:r>
            <a:br>
              <a:rPr lang="da-DK"/>
            </a:br>
            <a:r>
              <a:rPr lang="da-DK" sz="3600"/>
              <a:t>Styrelsen for undervisning og kvalitet</a:t>
            </a:r>
            <a:br>
              <a:rPr lang="da-DK" sz="3600"/>
            </a:br>
            <a:r>
              <a:rPr lang="da-DK" sz="2000"/>
              <a:t>Kontor for Forberedende Uddannelser og Efteruddannelser</a:t>
            </a:r>
            <a:br>
              <a:rPr lang="da-DK" sz="3600"/>
            </a:br>
            <a:endParaRPr lang="da-DK" sz="4800"/>
          </a:p>
        </p:txBody>
      </p:sp>
      <p:sp>
        <p:nvSpPr>
          <p:cNvPr id="4" name="Date Placeholder 3">
            <a:extLst>
              <a:ext uri="{FF2B5EF4-FFF2-40B4-BE49-F238E27FC236}">
                <a16:creationId xmlns:a16="http://schemas.microsoft.com/office/drawing/2014/main" id="{1408F218-03AC-4515-BD5E-7F4BA7F1F0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56E3E-758D-4291-9C96-D81705B1535D}" type="datetime2">
              <a:rPr kumimoji="0" lang="da-DK" sz="100" b="0" i="0" u="none" strike="noStrike" kern="1200" cap="none" spc="0" normalizeH="0" baseline="0" noProof="0" smtClean="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februar 2023</a:t>
            </a:fld>
            <a:endParaRPr kumimoji="0" lang="da-DK" sz="100" b="0" i="0" u="none" strike="noStrike" kern="1200" cap="none" spc="0" normalizeH="0" baseline="0" noProof="0">
              <a:ln>
                <a:noFill/>
              </a:ln>
              <a:noFill/>
              <a:effectLst/>
              <a:uLnTx/>
              <a:uFillTx/>
              <a:latin typeface="Verdana"/>
              <a:ea typeface="+mn-ea"/>
              <a:cs typeface="+mn-cs"/>
            </a:endParaRPr>
          </a:p>
        </p:txBody>
      </p:sp>
      <p:sp>
        <p:nvSpPr>
          <p:cNvPr id="2" name="Pladsholder til slidenummer 1">
            <a:extLst>
              <a:ext uri="{FF2B5EF4-FFF2-40B4-BE49-F238E27FC236}">
                <a16:creationId xmlns:a16="http://schemas.microsoft.com/office/drawing/2014/main" id="{D59C4849-C7A3-4B0D-80F7-AEACFA18B9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 b="0" i="0" u="none" strike="noStrike" kern="1200" cap="none" spc="0" normalizeH="0" baseline="0" noProof="0" smtClean="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00" b="0" i="0" u="none" strike="noStrike" kern="1200" cap="none" spc="0" normalizeH="0" baseline="0" noProof="0">
              <a:ln>
                <a:noFill/>
              </a:ln>
              <a:noFill/>
              <a:effectLst/>
              <a:uLnTx/>
              <a:uFillTx/>
              <a:latin typeface="Verdana"/>
              <a:ea typeface="+mn-ea"/>
              <a:cs typeface="+mn-cs"/>
            </a:endParaRPr>
          </a:p>
        </p:txBody>
      </p:sp>
      <p:sp>
        <p:nvSpPr>
          <p:cNvPr id="5" name="Tekstfelt 4"/>
          <p:cNvSpPr txBox="1"/>
          <p:nvPr/>
        </p:nvSpPr>
        <p:spPr>
          <a:xfrm>
            <a:off x="3088831" y="5173019"/>
            <a:ext cx="3646088" cy="6867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da-DK" sz="1492" b="0" i="0" u="none" strike="noStrike" kern="1200" cap="none" spc="0" normalizeH="0" baseline="0" noProof="0">
                <a:ln>
                  <a:noFill/>
                </a:ln>
                <a:solidFill>
                  <a:srgbClr val="161616"/>
                </a:solidFill>
                <a:effectLst/>
                <a:uLnTx/>
                <a:uFillTx/>
                <a:latin typeface="Georgia"/>
                <a:ea typeface="+mn-ea"/>
                <a:cs typeface="+mn-cs"/>
              </a:rPr>
            </a:br>
            <a:r>
              <a:rPr kumimoji="0" lang="da-DK" sz="1492" b="0" i="0" u="none" strike="noStrike" kern="1200" cap="none" spc="0" normalizeH="0" baseline="0" noProof="0">
                <a:ln>
                  <a:noFill/>
                </a:ln>
                <a:solidFill>
                  <a:srgbClr val="161616"/>
                </a:solidFill>
                <a:effectLst/>
                <a:uLnTx/>
                <a:uFillTx/>
                <a:latin typeface="Georgia"/>
                <a:ea typeface="+mn-ea"/>
                <a:cs typeface="+mn-cs"/>
              </a:rPr>
              <a:t> Amalie Witt Skovhus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92" b="0" i="0" u="none" strike="noStrike" kern="1200" cap="none" spc="0" normalizeH="0" baseline="0" noProof="0">
                <a:ln>
                  <a:noFill/>
                </a:ln>
                <a:solidFill>
                  <a:srgbClr val="161616"/>
                </a:solidFill>
                <a:effectLst/>
                <a:uLnTx/>
                <a:uFillTx/>
                <a:latin typeface="Georgia"/>
                <a:ea typeface="+mn-ea"/>
                <a:cs typeface="+mn-cs"/>
              </a:rPr>
              <a:t>Amalie.witt.skovhus@stukuvm.dk</a:t>
            </a:r>
          </a:p>
        </p:txBody>
      </p:sp>
    </p:spTree>
    <p:custDataLst>
      <p:tags r:id="rId1"/>
    </p:custDataLst>
    <p:extLst>
      <p:ext uri="{BB962C8B-B14F-4D97-AF65-F5344CB8AC3E}">
        <p14:creationId xmlns:p14="http://schemas.microsoft.com/office/powerpoint/2010/main" val="8220180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r>
              <a:rPr lang="da-DK" sz="3200">
                <a:effectLst/>
                <a:latin typeface="Tahoma" panose="020B0604030504040204" pitchFamily="34" charset="0"/>
                <a:ea typeface="Times New Roman" panose="02020603050405020304" pitchFamily="18" charset="0"/>
              </a:rPr>
              <a:t>Særligt indhold til GF2, oplæg fra STUK</a:t>
            </a:r>
            <a:endParaRPr lang="da-DK" sz="3200"/>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lnSpcReduction="10000"/>
          </a:bodyPr>
          <a:lstStyle/>
          <a:p>
            <a:pPr marL="0" indent="0">
              <a:buNone/>
            </a:pPr>
            <a:r>
              <a:rPr lang="da-DK"/>
              <a:t>Opfølgning på indlæg fra STUK på GF2 konference</a:t>
            </a:r>
          </a:p>
          <a:p>
            <a:pPr>
              <a:buFont typeface="Wingdings" panose="05000000000000000000" pitchFamily="2" charset="2"/>
              <a:buChar char="ü"/>
            </a:pPr>
            <a:r>
              <a:rPr lang="da-DK"/>
              <a:t>Motion</a:t>
            </a:r>
          </a:p>
          <a:p>
            <a:pPr>
              <a:buFont typeface="Wingdings" panose="05000000000000000000" pitchFamily="2" charset="2"/>
              <a:buChar char="ü"/>
            </a:pPr>
            <a:r>
              <a:rPr lang="da-DK"/>
              <a:t>Grøn omstilling</a:t>
            </a:r>
          </a:p>
          <a:p>
            <a:pPr>
              <a:buFont typeface="Wingdings" panose="05000000000000000000" pitchFamily="2" charset="2"/>
              <a:buChar char="ü"/>
            </a:pPr>
            <a:r>
              <a:rPr lang="da-DK"/>
              <a:t>Digital dannelse</a:t>
            </a:r>
          </a:p>
          <a:p>
            <a:pPr>
              <a:buFont typeface="Wingdings" panose="05000000000000000000" pitchFamily="2" charset="2"/>
              <a:buChar char="ü"/>
            </a:pPr>
            <a:r>
              <a:rPr lang="da-DK"/>
              <a:t> Krænkelser, herunder seksuel krænkelser</a:t>
            </a:r>
          </a:p>
          <a:p>
            <a:pPr marL="0" indent="0">
              <a:buNone/>
            </a:pPr>
            <a:r>
              <a:rPr lang="da-DK"/>
              <a:t>Lovgrundlag er bl.a. at §1 stk. 2 fastsætter, at EUD skal </a:t>
            </a:r>
          </a:p>
          <a:p>
            <a:pPr marL="0" indent="0">
              <a:buNone/>
            </a:pPr>
            <a:r>
              <a:rPr lang="da-DK"/>
              <a:t>3) bidrage til at udvikle de uddannelsessøgendes interesse for og evne til aktiv medvirken i et demokratisk samfund og bidrage til deres personlige udvikling, karakterdannelse og faglige stolthed, </a:t>
            </a:r>
            <a:br>
              <a:rPr lang="da-DK"/>
            </a:br>
            <a:endParaRPr lang="da-DK"/>
          </a:p>
        </p:txBody>
      </p:sp>
    </p:spTree>
    <p:extLst>
      <p:ext uri="{BB962C8B-B14F-4D97-AF65-F5344CB8AC3E}">
        <p14:creationId xmlns:p14="http://schemas.microsoft.com/office/powerpoint/2010/main" val="6340195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r>
              <a:rPr lang="da-DK" sz="2800">
                <a:effectLst/>
                <a:latin typeface="Tahoma" panose="020B0604030504040204" pitchFamily="34" charset="0"/>
                <a:ea typeface="Times New Roman" panose="02020603050405020304" pitchFamily="18" charset="0"/>
              </a:rPr>
              <a:t>Ændring af skoleperiode pga. virksomhedens interesse</a:t>
            </a:r>
            <a:endParaRPr lang="da-DK" sz="2800"/>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TUR har adskillige henvendelser omkring dispensation for fag til svendeprøve og/eller forlængelse samt tvistigheder pga. ændringer af lærlinges uddannelsesplan med baggrund i virksomhedsønsker om at flytte skoleperioder pga. travlhed. Et FU kan kun give dispensationer omkring f.eks. svendeprøve jf. den pågældende uddannelsesbekendtgørelse, hvor rette skal være specifikt beskrevet.</a:t>
            </a:r>
          </a:p>
          <a:p>
            <a:pPr>
              <a:buFont typeface="Wingdings" panose="05000000000000000000" pitchFamily="2" charset="2"/>
              <a:buChar char="ü"/>
            </a:pPr>
            <a:r>
              <a:rPr lang="da-DK"/>
              <a:t>Når den personlige uddannelsesplan for lærlingens hovedforløb er lagt i samarbejde med eller accepteret af virksomheden, så har virksomheden dermed også forpligtet sig til at sende lærlingen til skolen i de aftalte perioder.</a:t>
            </a:r>
          </a:p>
          <a:p>
            <a:pPr>
              <a:buFont typeface="Wingdings" panose="05000000000000000000" pitchFamily="2" charset="2"/>
              <a:buChar char="ü"/>
            </a:pPr>
            <a:endParaRPr lang="da-DK"/>
          </a:p>
        </p:txBody>
      </p:sp>
    </p:spTree>
    <p:extLst>
      <p:ext uri="{BB962C8B-B14F-4D97-AF65-F5344CB8AC3E}">
        <p14:creationId xmlns:p14="http://schemas.microsoft.com/office/powerpoint/2010/main" val="34533187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r>
              <a:rPr lang="da-DK" sz="2800">
                <a:effectLst/>
                <a:latin typeface="Tahoma" panose="020B0604030504040204" pitchFamily="34" charset="0"/>
                <a:ea typeface="Times New Roman" panose="02020603050405020304" pitchFamily="18" charset="0"/>
              </a:rPr>
              <a:t>Ændring af skoleperiode pga. virksomhedens interesse - 2</a:t>
            </a:r>
            <a:endParaRPr lang="da-DK" sz="2800"/>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Skolen er dermed ikke forpligtet til at imødekomme ønsker om ændringer f.eks. med baggrund i arbejdspres i virksomheden. Det er skolens forpligtelse at sikre, at den oprindelige aftaletid kan overholdes.</a:t>
            </a:r>
          </a:p>
          <a:p>
            <a:pPr>
              <a:buFont typeface="Wingdings" panose="05000000000000000000" pitchFamily="2" charset="2"/>
              <a:buChar char="ü"/>
            </a:pPr>
            <a:r>
              <a:rPr lang="da-DK"/>
              <a:t>Alt for ofte ender det med, at en lærling får problemer med at nå fag og vi skal sagsbehandle ønske om forlængelse også efter aftaleudløb</a:t>
            </a:r>
          </a:p>
          <a:p>
            <a:pPr>
              <a:buFont typeface="Wingdings" panose="05000000000000000000" pitchFamily="2" charset="2"/>
              <a:buChar char="ü"/>
            </a:pPr>
            <a:r>
              <a:rPr lang="da-DK"/>
              <a:t>Lærlingen vil jo som oftest bakke op om arbejdsgivers ønske om ændring af skoleperioder og skal derfor måske ikke vægtes tungt.</a:t>
            </a:r>
          </a:p>
          <a:p>
            <a:pPr>
              <a:buFont typeface="Wingdings" panose="05000000000000000000" pitchFamily="2" charset="2"/>
              <a:buChar char="ü"/>
            </a:pPr>
            <a:endParaRPr lang="da-DK"/>
          </a:p>
        </p:txBody>
      </p:sp>
    </p:spTree>
    <p:extLst>
      <p:ext uri="{BB962C8B-B14F-4D97-AF65-F5344CB8AC3E}">
        <p14:creationId xmlns:p14="http://schemas.microsoft.com/office/powerpoint/2010/main" val="38186610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r>
              <a:rPr lang="da-DK" sz="3200">
                <a:latin typeface="Tahoma" panose="020B0604030504040204" pitchFamily="34" charset="0"/>
                <a:ea typeface="Times New Roman" panose="02020603050405020304" pitchFamily="18" charset="0"/>
              </a:rPr>
              <a:t>Ændring af uddannelsestid ved eksisterende aftale</a:t>
            </a:r>
            <a:endParaRPr lang="da-DK" sz="3200"/>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TUR er ved at lægge sidste hånd på vores eget system til afgørelse af forlængelse/forkortelses af uddannelsestid ved eksisterende aftaler.</a:t>
            </a:r>
          </a:p>
          <a:p>
            <a:pPr>
              <a:buFont typeface="Wingdings" panose="05000000000000000000" pitchFamily="2" charset="2"/>
              <a:buChar char="ü"/>
            </a:pPr>
            <a:r>
              <a:rPr lang="da-DK"/>
              <a:t>Systemet er elektronisk (som ved ansøgning om virksomhedsgodkendelse til lærlinge, EVG) og er en klon af det tilsvarende system hos IU.</a:t>
            </a:r>
          </a:p>
          <a:p>
            <a:pPr>
              <a:buFont typeface="Wingdings" panose="05000000000000000000" pitchFamily="2" charset="2"/>
              <a:buChar char="ü"/>
            </a:pPr>
            <a:r>
              <a:rPr lang="da-DK"/>
              <a:t>En ansøgning kan ikke fremsendes, før alle relevante data er indtastet (som ved EVG). Dette skulle gerne give mulighed for hurtig sagsbehandling efter høring af de involverede parter.</a:t>
            </a:r>
          </a:p>
          <a:p>
            <a:pPr>
              <a:buFont typeface="Wingdings" panose="05000000000000000000" pitchFamily="2" charset="2"/>
              <a:buChar char="ü"/>
            </a:pPr>
            <a:r>
              <a:rPr lang="da-DK"/>
              <a:t>Ud over dokumenteret enighed fra alle parter, så er den oprindelige uddannelsesplan samt den ønskede uddannelsesplan nødvendige bilag.</a:t>
            </a:r>
          </a:p>
        </p:txBody>
      </p:sp>
    </p:spTree>
    <p:extLst>
      <p:ext uri="{BB962C8B-B14F-4D97-AF65-F5344CB8AC3E}">
        <p14:creationId xmlns:p14="http://schemas.microsoft.com/office/powerpoint/2010/main" val="3396088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r>
              <a:rPr lang="da-DK" sz="3200">
                <a:latin typeface="Tahoma" panose="020B0604030504040204" pitchFamily="34" charset="0"/>
                <a:ea typeface="Times New Roman" panose="02020603050405020304" pitchFamily="18" charset="0"/>
              </a:rPr>
              <a:t>Ændring af uddannelsestid ved eksisterende aftale - 2</a:t>
            </a:r>
            <a:r>
              <a:rPr lang="da-DK" sz="3200">
                <a:effectLst/>
                <a:latin typeface="Tahoma" panose="020B0604030504040204" pitchFamily="34" charset="0"/>
                <a:ea typeface="Times New Roman" panose="02020603050405020304" pitchFamily="18" charset="0"/>
              </a:rPr>
              <a:t> </a:t>
            </a:r>
            <a:br>
              <a:rPr lang="da-DK" sz="3200">
                <a:effectLst/>
                <a:latin typeface="Times New Roman" panose="02020603050405020304" pitchFamily="18" charset="0"/>
                <a:ea typeface="Times New Roman" panose="02020603050405020304" pitchFamily="18" charset="0"/>
              </a:rPr>
            </a:br>
            <a:endParaRPr lang="da-DK" sz="3200"/>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Der kan være et lønspørgsmål, som skal være afklaret. Princippet er, at hvis forlængelsen ikke skyldes lærlingen, så skal der aftales normal løn i forlængelsen. </a:t>
            </a:r>
          </a:p>
          <a:p>
            <a:pPr>
              <a:buFont typeface="Wingdings" panose="05000000000000000000" pitchFamily="2" charset="2"/>
              <a:buChar char="ü"/>
            </a:pPr>
            <a:r>
              <a:rPr lang="da-DK"/>
              <a:t>Bemærk, at systemet indtil videre kun omfatter ændring af eksisterende aftaler, ikke fastsættelse af f.eks. uddannelsestid for EUV2. Her er kompetencen stadig udlagt til skolerne, som ved en individuel vurdering med baggrund i RKV og ”tommelfingerregel” udarbejder en individuel uddannelsesplan som grundlag for uddannelsesaftalen.</a:t>
            </a:r>
          </a:p>
        </p:txBody>
      </p:sp>
    </p:spTree>
    <p:extLst>
      <p:ext uri="{BB962C8B-B14F-4D97-AF65-F5344CB8AC3E}">
        <p14:creationId xmlns:p14="http://schemas.microsoft.com/office/powerpoint/2010/main" val="987981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r>
              <a:rPr lang="da-DK" sz="3200">
                <a:effectLst/>
                <a:latin typeface="Tahoma" panose="020B0604030504040204" pitchFamily="34" charset="0"/>
                <a:ea typeface="Times New Roman" panose="02020603050405020304" pitchFamily="18" charset="0"/>
              </a:rPr>
              <a:t>EUX </a:t>
            </a:r>
            <a:br>
              <a:rPr lang="da-DK" sz="3200">
                <a:effectLst/>
                <a:latin typeface="Times New Roman" panose="02020603050405020304" pitchFamily="18" charset="0"/>
                <a:ea typeface="Times New Roman" panose="02020603050405020304" pitchFamily="18" charset="0"/>
              </a:rPr>
            </a:br>
            <a:endParaRPr lang="da-DK" sz="3200"/>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lnSpcReduction="10000"/>
          </a:bodyPr>
          <a:lstStyle/>
          <a:p>
            <a:pPr>
              <a:buFont typeface="Wingdings" panose="05000000000000000000" pitchFamily="2" charset="2"/>
              <a:buChar char="ü"/>
            </a:pPr>
            <a:r>
              <a:rPr lang="da-DK"/>
              <a:t>TUR holdt flere møder med STUK inden TUR, via EUD-udviklingsredegørelse 2023, søgte om EUX til Kran, Lager og Vejgods.</a:t>
            </a:r>
          </a:p>
          <a:p>
            <a:pPr>
              <a:buFont typeface="Wingdings" panose="05000000000000000000" pitchFamily="2" charset="2"/>
              <a:buChar char="ü"/>
            </a:pPr>
            <a:r>
              <a:rPr lang="da-DK"/>
              <a:t>TUR har holdt møde med TEC, EUC Lillebælt samt UCH for at blive klogere på eksisterende EUX-forløb, som bruger samme EUX-model, som TUR har angivet i ansøgning.</a:t>
            </a:r>
          </a:p>
          <a:p>
            <a:pPr>
              <a:buFont typeface="Wingdings" panose="05000000000000000000" pitchFamily="2" charset="2"/>
              <a:buChar char="ü"/>
            </a:pPr>
            <a:r>
              <a:rPr lang="da-DK"/>
              <a:t>Rammerne for EUX er ændret meget, siden TUR senest undersøgte mulighederne. På sin vis er det formelt blevet lettere for et FU at implementere EUX i Uddannelsesbekendtgørelse og </a:t>
            </a:r>
            <a:r>
              <a:rPr lang="da-DK" err="1"/>
              <a:t>Uddannelses-ordning</a:t>
            </a:r>
            <a:r>
              <a:rPr lang="da-DK"/>
              <a:t>. Besværet med at udforme forløb er udlagt til skolerne.</a:t>
            </a:r>
          </a:p>
          <a:p>
            <a:pPr>
              <a:buFont typeface="Wingdings" panose="05000000000000000000" pitchFamily="2" charset="2"/>
              <a:buChar char="ü"/>
            </a:pPr>
            <a:r>
              <a:rPr lang="da-DK"/>
              <a:t>Som udgangspunkt anses det for hensigtsmæssigt, at der kommer et forslag til EUX-forløb i de 3 valgte uddannelser (Kran, Lager og Vejgods). Den enkelte skole er nemlig ikke forpligtet til at udbyde EUX på uddannelsesområdet.</a:t>
            </a:r>
          </a:p>
          <a:p>
            <a:pPr>
              <a:buFont typeface="Wingdings" panose="05000000000000000000" pitchFamily="2" charset="2"/>
              <a:buChar char="ü"/>
            </a:pPr>
            <a:endParaRPr lang="da-DK"/>
          </a:p>
        </p:txBody>
      </p:sp>
    </p:spTree>
    <p:extLst>
      <p:ext uri="{BB962C8B-B14F-4D97-AF65-F5344CB8AC3E}">
        <p14:creationId xmlns:p14="http://schemas.microsoft.com/office/powerpoint/2010/main" val="35321281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fontScale="90000"/>
          </a:bodyPr>
          <a:lstStyle/>
          <a:p>
            <a:r>
              <a:rPr lang="da-DK" sz="3200">
                <a:effectLst/>
                <a:latin typeface="Tahoma" panose="020B0604030504040204" pitchFamily="34" charset="0"/>
                <a:ea typeface="Times New Roman" panose="02020603050405020304" pitchFamily="18" charset="0"/>
              </a:rPr>
              <a:t>Karakter ved sammenlægning af fag </a:t>
            </a:r>
            <a:br>
              <a:rPr lang="da-DK" sz="1800">
                <a:effectLst/>
                <a:latin typeface="Times New Roman" panose="02020603050405020304" pitchFamily="18" charset="0"/>
                <a:ea typeface="Times New Roman" panose="02020603050405020304" pitchFamily="18" charset="0"/>
              </a:rPr>
            </a:br>
            <a:endParaRPr lang="da-DK"/>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lnSpcReduction="10000"/>
          </a:bodyPr>
          <a:lstStyle/>
          <a:p>
            <a:pPr>
              <a:buFont typeface="Wingdings" panose="05000000000000000000" pitchFamily="2" charset="2"/>
              <a:buChar char="ü"/>
            </a:pPr>
            <a:r>
              <a:rPr lang="da-DK"/>
              <a:t>I forbindelse med Uddannelsesordningerne for 2021 fastsatte STUK, at ingen fag kunne have en </a:t>
            </a:r>
            <a:r>
              <a:rPr lang="da-DK" err="1"/>
              <a:t>varig-hed</a:t>
            </a:r>
            <a:r>
              <a:rPr lang="da-DK"/>
              <a:t> kortere end 1 uge. TUR var derfor nødt til at lægge fag sammen. De oprindelige fag skal være på samme trin.</a:t>
            </a:r>
          </a:p>
          <a:p>
            <a:pPr>
              <a:buFont typeface="Wingdings" panose="05000000000000000000" pitchFamily="2" charset="2"/>
              <a:buChar char="ü"/>
            </a:pPr>
            <a:r>
              <a:rPr lang="da-DK"/>
              <a:t>Det gav nye fag med målpinde, der afspejlede de oprindelige fag. De oprindelige fag kan stadig ses på de grafiske oversigter.</a:t>
            </a:r>
          </a:p>
          <a:p>
            <a:pPr>
              <a:buFont typeface="Wingdings" panose="05000000000000000000" pitchFamily="2" charset="2"/>
              <a:buChar char="ü"/>
            </a:pPr>
            <a:r>
              <a:rPr lang="da-DK"/>
              <a:t>TUR er blevet spurgt om, hvorledes der kan karaktergives i sådanne fag.</a:t>
            </a:r>
          </a:p>
          <a:p>
            <a:pPr>
              <a:buFont typeface="Wingdings" panose="05000000000000000000" pitchFamily="2" charset="2"/>
              <a:buChar char="ü"/>
            </a:pPr>
            <a:r>
              <a:rPr lang="da-DK"/>
              <a:t>Som udgangspunkt skal der være en bedømmelsesplan i LUP, så der er sikkert forskellige modeller i brug allerede.</a:t>
            </a:r>
          </a:p>
          <a:p>
            <a:pPr>
              <a:buFont typeface="Wingdings" panose="05000000000000000000" pitchFamily="2" charset="2"/>
              <a:buChar char="ü"/>
            </a:pPr>
            <a:r>
              <a:rPr lang="da-DK"/>
              <a:t>Skulle TUR pege på en ”nem” model som kan tilgodese, at der undervises med forskellige lærere, svarende til de oprindelige fag, er det en ”matematisk” model. </a:t>
            </a:r>
          </a:p>
          <a:p>
            <a:pPr>
              <a:buFont typeface="Wingdings" panose="05000000000000000000" pitchFamily="2" charset="2"/>
              <a:buChar char="ü"/>
            </a:pPr>
            <a:endParaRPr lang="da-DK"/>
          </a:p>
        </p:txBody>
      </p:sp>
    </p:spTree>
    <p:extLst>
      <p:ext uri="{BB962C8B-B14F-4D97-AF65-F5344CB8AC3E}">
        <p14:creationId xmlns:p14="http://schemas.microsoft.com/office/powerpoint/2010/main" val="8291054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r>
              <a:rPr lang="da-DK" sz="3200">
                <a:effectLst/>
                <a:latin typeface="Tahoma" panose="020B0604030504040204" pitchFamily="34" charset="0"/>
                <a:ea typeface="Times New Roman" panose="02020603050405020304" pitchFamily="18" charset="0"/>
              </a:rPr>
              <a:t>Karakter ved sammenlægning af fag - 2</a:t>
            </a:r>
            <a:br>
              <a:rPr lang="da-DK" sz="3200">
                <a:effectLst/>
                <a:latin typeface="Times New Roman" panose="02020603050405020304" pitchFamily="18" charset="0"/>
                <a:ea typeface="Times New Roman" panose="02020603050405020304" pitchFamily="18" charset="0"/>
              </a:rPr>
            </a:br>
            <a:endParaRPr lang="da-DK" sz="3200"/>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Praktisk lager på 1,0 uge er lagt sammen med Kundebetjening på 0,6 uge. De 2 emner kan være placeret på 2 forskellige skoleperioder. Der gives delkarakter i hvert emne og den samlede karakter bestemmes via / tager udgangspunkt i en vægtning af varigheden.</a:t>
            </a:r>
          </a:p>
          <a:p>
            <a:pPr>
              <a:buFont typeface="Wingdings" panose="05000000000000000000" pitchFamily="2" charset="2"/>
              <a:buChar char="ü"/>
            </a:pPr>
            <a:r>
              <a:rPr lang="da-DK"/>
              <a:t>Karakteren for Praktisk lager x 5 + karakter for Kundebetjening x 3. Summen divideres med 8 og der afrundes efter normale matematiske principper (karakteren 12 kan opnås ved afrunding).</a:t>
            </a:r>
          </a:p>
          <a:p>
            <a:pPr>
              <a:buFont typeface="Wingdings" panose="05000000000000000000" pitchFamily="2" charset="2"/>
              <a:buChar char="ü"/>
            </a:pPr>
            <a:r>
              <a:rPr lang="da-DK"/>
              <a:t>Det er nemt at beskrive og forklare samtidigt med, at det fremstår objektivt.</a:t>
            </a:r>
          </a:p>
          <a:p>
            <a:pPr marL="0" indent="0">
              <a:buNone/>
            </a:pPr>
            <a:r>
              <a:rPr lang="da-DK"/>
              <a:t> </a:t>
            </a:r>
          </a:p>
          <a:p>
            <a:pPr>
              <a:buFont typeface="Wingdings" panose="05000000000000000000" pitchFamily="2" charset="2"/>
              <a:buChar char="ü"/>
            </a:pPr>
            <a:endParaRPr lang="da-DK"/>
          </a:p>
        </p:txBody>
      </p:sp>
    </p:spTree>
    <p:extLst>
      <p:ext uri="{BB962C8B-B14F-4D97-AF65-F5344CB8AC3E}">
        <p14:creationId xmlns:p14="http://schemas.microsoft.com/office/powerpoint/2010/main" val="23273199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pPr lvl="0">
              <a:lnSpc>
                <a:spcPct val="107000"/>
              </a:lnSpc>
              <a:spcAft>
                <a:spcPts val="800"/>
              </a:spcAft>
            </a:pPr>
            <a:r>
              <a:rPr lang="da-DK" sz="3200">
                <a:effectLst/>
                <a:latin typeface="Tahoma" panose="020B0604030504040204" pitchFamily="34" charset="0"/>
                <a:ea typeface="Times New Roman" panose="02020603050405020304" pitchFamily="18" charset="0"/>
              </a:rPr>
              <a:t>Svendeprøver</a:t>
            </a:r>
            <a:endParaRPr lang="da-DK" sz="3200">
              <a:effectLst/>
              <a:latin typeface="Times New Roman" panose="02020603050405020304" pitchFamily="18" charset="0"/>
              <a:ea typeface="Times New Roman" panose="02020603050405020304" pitchFamily="18" charset="0"/>
            </a:endParaRP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lnSpcReduction="10000"/>
          </a:bodyPr>
          <a:lstStyle/>
          <a:p>
            <a:pPr>
              <a:buFont typeface="Wingdings" panose="05000000000000000000" pitchFamily="2" charset="2"/>
              <a:buChar char="ü"/>
            </a:pPr>
            <a:r>
              <a:rPr lang="da-DK"/>
              <a:t>Skriftlig prøve.</a:t>
            </a:r>
          </a:p>
          <a:p>
            <a:pPr>
              <a:buFont typeface="Wingdings" panose="05000000000000000000" pitchFamily="2" charset="2"/>
              <a:buChar char="ü"/>
            </a:pPr>
            <a:r>
              <a:rPr lang="da-DK"/>
              <a:t>Sekretariatet er lige så stille ved at se på struktur for den skriftlige del af svendeprøverne. I forhold til den oprindelige model, fastlagt i forbindelse med indførelse af svendeprøver i 1998, har den fået en række tilpasninger i de forskellige uddannelser. Indførelse af GK fra 2008/2009 har også haft betydning. </a:t>
            </a:r>
          </a:p>
          <a:p>
            <a:pPr>
              <a:buFont typeface="Wingdings" panose="05000000000000000000" pitchFamily="2" charset="2"/>
              <a:buChar char="ü"/>
            </a:pPr>
            <a:r>
              <a:rPr lang="da-DK"/>
              <a:t>Vi skal med andre ord se på, hvilke fag/kompetencer der skal indgå og med hvilken vægt, herunder sikre, at fællesemner fra flere uddannelser trækkes fra samme ”kasse” a.h.t. revision og vedligeholdelse. </a:t>
            </a:r>
          </a:p>
          <a:p>
            <a:pPr>
              <a:buFont typeface="Wingdings" panose="05000000000000000000" pitchFamily="2" charset="2"/>
              <a:buChar char="ü"/>
            </a:pPr>
            <a:r>
              <a:rPr lang="da-DK"/>
              <a:t>Når vi har styr på struktur, kommer vi til spørgsmålene. Her får vi brug for at inddrage kompetente faglærere. Så processen vil strække sig over længere tid.</a:t>
            </a:r>
          </a:p>
          <a:p>
            <a:pPr>
              <a:buFont typeface="Wingdings" panose="05000000000000000000" pitchFamily="2" charset="2"/>
              <a:buChar char="ü"/>
            </a:pPr>
            <a:endParaRPr lang="da-DK"/>
          </a:p>
        </p:txBody>
      </p:sp>
    </p:spTree>
    <p:extLst>
      <p:ext uri="{BB962C8B-B14F-4D97-AF65-F5344CB8AC3E}">
        <p14:creationId xmlns:p14="http://schemas.microsoft.com/office/powerpoint/2010/main" val="30347370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pPr lvl="0">
              <a:lnSpc>
                <a:spcPct val="107000"/>
              </a:lnSpc>
              <a:spcAft>
                <a:spcPts val="800"/>
              </a:spcAft>
            </a:pPr>
            <a:r>
              <a:rPr lang="da-DK" sz="3200">
                <a:effectLst/>
                <a:latin typeface="Tahoma" panose="020B0604030504040204" pitchFamily="34" charset="0"/>
                <a:ea typeface="Times New Roman" panose="02020603050405020304" pitchFamily="18" charset="0"/>
              </a:rPr>
              <a:t>Svendeprøver - 2</a:t>
            </a:r>
            <a:endParaRPr lang="da-DK" sz="3200">
              <a:effectLst/>
              <a:latin typeface="Times New Roman" panose="02020603050405020304" pitchFamily="18" charset="0"/>
              <a:ea typeface="Times New Roman" panose="02020603050405020304" pitchFamily="18" charset="0"/>
            </a:endParaRP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Praktiske og mundtlige prøver</a:t>
            </a:r>
          </a:p>
          <a:p>
            <a:pPr>
              <a:buFont typeface="Wingdings" panose="05000000000000000000" pitchFamily="2" charset="2"/>
              <a:buChar char="ü"/>
            </a:pPr>
            <a:r>
              <a:rPr lang="da-DK"/>
              <a:t>De nye uddannelsesbekendtgørelser fastsætter mere præcise rammer for prøver end tidligere specielt omkring bedømmelsesgrundlag m.m.</a:t>
            </a:r>
          </a:p>
          <a:p>
            <a:pPr>
              <a:buFont typeface="Wingdings" panose="05000000000000000000" pitchFamily="2" charset="2"/>
              <a:buChar char="ü"/>
            </a:pPr>
            <a:r>
              <a:rPr lang="da-DK"/>
              <a:t> Lovgrundlaget er dermed blevet tydeligere, selvom censor-/svendeprøvevejledninger også har retsvirkning.</a:t>
            </a:r>
          </a:p>
          <a:p>
            <a:pPr>
              <a:buFont typeface="Wingdings" panose="05000000000000000000" pitchFamily="2" charset="2"/>
              <a:buChar char="ü"/>
            </a:pPr>
            <a:endParaRPr lang="da-DK"/>
          </a:p>
          <a:p>
            <a:pPr>
              <a:buFont typeface="Wingdings" panose="05000000000000000000" pitchFamily="2" charset="2"/>
              <a:buChar char="ü"/>
            </a:pPr>
            <a:endParaRPr lang="da-DK"/>
          </a:p>
        </p:txBody>
      </p:sp>
    </p:spTree>
    <p:extLst>
      <p:ext uri="{BB962C8B-B14F-4D97-AF65-F5344CB8AC3E}">
        <p14:creationId xmlns:p14="http://schemas.microsoft.com/office/powerpoint/2010/main" val="542414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421999" y="3569247"/>
            <a:ext cx="6700030" cy="481641"/>
          </a:xfrm>
        </p:spPr>
        <p:txBody>
          <a:bodyPr/>
          <a:lstStyle/>
          <a:p>
            <a:r>
              <a:rPr lang="da-DK" sz="3592"/>
              <a:t>Det sker i BUVM - KFE</a:t>
            </a:r>
          </a:p>
        </p:txBody>
      </p:sp>
      <p:sp>
        <p:nvSpPr>
          <p:cNvPr id="4" name="Pladsholder til tekst 3"/>
          <p:cNvSpPr>
            <a:spLocks noGrp="1"/>
          </p:cNvSpPr>
          <p:nvPr>
            <p:ph type="body" sz="quarter" idx="17"/>
          </p:nvPr>
        </p:nvSpPr>
        <p:spPr/>
        <p:txBody>
          <a:bodyPr/>
          <a:lstStyle/>
          <a:p>
            <a:endParaRPr lang="da-DK"/>
          </a:p>
        </p:txBody>
      </p:sp>
      <p:sp>
        <p:nvSpPr>
          <p:cNvPr id="5" name="Pladsholder til tekst 4"/>
          <p:cNvSpPr>
            <a:spLocks noGrp="1"/>
          </p:cNvSpPr>
          <p:nvPr>
            <p:ph type="body" sz="quarter" idx="18"/>
          </p:nvPr>
        </p:nvSpPr>
        <p:spPr/>
        <p:txBody>
          <a:bodyPr/>
          <a:lstStyle/>
          <a:p>
            <a:endParaRPr lang="da-DK"/>
          </a:p>
        </p:txBody>
      </p:sp>
      <p:sp>
        <p:nvSpPr>
          <p:cNvPr id="6" name="Pladsholder til dato 5"/>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B4A9B8-3638-4FC0-9D5B-37E83506B102}" type="datetime2">
              <a:rPr kumimoji="0" lang="da-DK" sz="100" b="0" i="0" u="none" strike="noStrike" kern="1200" cap="none" spc="0" normalizeH="0" baseline="0" noProof="0" smtClean="0">
                <a:ln>
                  <a:noFill/>
                </a:ln>
                <a:no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februar 2023</a:t>
            </a:fld>
            <a:endParaRPr kumimoji="0" lang="da-DK" sz="100" b="0" i="0" u="none" strike="noStrike" kern="1200" cap="none" spc="0" normalizeH="0" baseline="0" noProof="0">
              <a:ln>
                <a:noFill/>
              </a:ln>
              <a:noFill/>
              <a:effectLst/>
              <a:uLnTx/>
              <a:uFillTx/>
              <a:latin typeface="Verdana"/>
              <a:ea typeface="+mn-ea"/>
              <a:cs typeface="+mn-cs"/>
            </a:endParaRPr>
          </a:p>
        </p:txBody>
      </p:sp>
      <p:sp>
        <p:nvSpPr>
          <p:cNvPr id="7" name="Pladsholder til slide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 b="0" i="0" u="none" strike="noStrike" kern="1200" cap="none" spc="0" normalizeH="0" baseline="0" noProof="0" smtClean="0">
                <a:ln>
                  <a:noFill/>
                </a:ln>
                <a:no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00" b="0" i="0" u="none" strike="noStrike" kern="1200" cap="none" spc="0" normalizeH="0" baseline="0" noProof="0">
              <a:ln>
                <a:noFill/>
              </a:ln>
              <a:noFill/>
              <a:effectLst/>
              <a:uLnTx/>
              <a:uFillTx/>
              <a:latin typeface="Verdana"/>
              <a:ea typeface="+mn-ea"/>
              <a:cs typeface="+mn-cs"/>
            </a:endParaRPr>
          </a:p>
        </p:txBody>
      </p:sp>
      <p:pic>
        <p:nvPicPr>
          <p:cNvPr id="16" name="Picture Placeholder 14"/>
          <p:cNvPicPr>
            <a:picLocks noGrp="1" noChangeAspect="1"/>
          </p:cNvPicPr>
          <p:nvPr>
            <p:ph type="pic" sz="quarter" idx="14"/>
            <p:custDataLst>
              <p:tags r:id="rId1"/>
            </p:custDataLst>
          </p:nvPr>
        </p:nvPicPr>
        <p:blipFill rotWithShape="1">
          <a:blip r:embed="rId4">
            <a:extLst>
              <a:ext uri="{28A0092B-C50C-407E-A947-70E740481C1C}">
                <a14:useLocalDpi xmlns:a14="http://schemas.microsoft.com/office/drawing/2010/main" val="0"/>
              </a:ext>
            </a:extLst>
          </a:blip>
          <a:srcRect l="-939" t="26969" r="939" b="30813"/>
          <a:stretch/>
        </p:blipFill>
        <p:spPr>
          <a:xfrm>
            <a:off x="25337" y="14253"/>
            <a:ext cx="12142902" cy="3416724"/>
          </a:xfrm>
        </p:spPr>
      </p:pic>
      <p:sp>
        <p:nvSpPr>
          <p:cNvPr id="17" name="Pladsholder til tekst 8"/>
          <p:cNvSpPr txBox="1">
            <a:spLocks/>
          </p:cNvSpPr>
          <p:nvPr/>
        </p:nvSpPr>
        <p:spPr bwMode="auto">
          <a:xfrm>
            <a:off x="3236385" y="4050888"/>
            <a:ext cx="7861073" cy="2668841"/>
          </a:xfrm>
          <a:prstGeom prst="roundRect">
            <a:avLst/>
          </a:prstGeom>
          <a:no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lvl1pPr marL="178923" indent="-178923" algn="l" defTabSz="908927" rtl="0" eaLnBrk="1" latinLnBrk="0" hangingPunct="1">
              <a:lnSpc>
                <a:spcPct val="100000"/>
              </a:lnSpc>
              <a:spcBef>
                <a:spcPts val="1194"/>
              </a:spcBef>
              <a:buClr>
                <a:schemeClr val="accent1"/>
              </a:buClr>
              <a:buFont typeface="Arial" panose="020B0604020202020204" pitchFamily="34" charset="0"/>
              <a:buChar char="•"/>
              <a:defRPr sz="1988" kern="1200">
                <a:solidFill>
                  <a:schemeClr val="tx1"/>
                </a:solidFill>
                <a:latin typeface="+mn-lt"/>
                <a:ea typeface="+mn-ea"/>
                <a:cs typeface="+mn-cs"/>
              </a:defRPr>
            </a:lvl1pPr>
            <a:lvl2pPr marL="357845" indent="-178923" algn="l" defTabSz="908927" rtl="0" eaLnBrk="1" latinLnBrk="0" hangingPunct="1">
              <a:lnSpc>
                <a:spcPct val="100000"/>
              </a:lnSpc>
              <a:spcBef>
                <a:spcPts val="594"/>
              </a:spcBef>
              <a:buClr>
                <a:schemeClr val="accent1"/>
              </a:buClr>
              <a:buFont typeface="Arial" panose="020B0604020202020204" pitchFamily="34" charset="0"/>
              <a:buChar char="•"/>
              <a:defRPr sz="1788" kern="1200">
                <a:solidFill>
                  <a:schemeClr val="tx1"/>
                </a:solidFill>
                <a:latin typeface="+mn-lt"/>
                <a:ea typeface="+mn-ea"/>
                <a:cs typeface="+mn-cs"/>
              </a:defRPr>
            </a:lvl2pPr>
            <a:lvl3pPr marL="536769" indent="-178923" algn="l" defTabSz="908927" rtl="0" eaLnBrk="1" latinLnBrk="0" hangingPunct="1">
              <a:lnSpc>
                <a:spcPct val="100000"/>
              </a:lnSpc>
              <a:spcBef>
                <a:spcPts val="594"/>
              </a:spcBef>
              <a:buClr>
                <a:schemeClr val="accent1"/>
              </a:buClr>
              <a:buFont typeface="Arial" panose="020B0604020202020204" pitchFamily="34" charset="0"/>
              <a:buChar char="•"/>
              <a:defRPr sz="1588" kern="1200">
                <a:solidFill>
                  <a:schemeClr val="tx1"/>
                </a:solidFill>
                <a:latin typeface="+mn-lt"/>
                <a:ea typeface="+mn-ea"/>
                <a:cs typeface="+mn-cs"/>
              </a:defRPr>
            </a:lvl3pPr>
            <a:lvl4pPr marL="0" indent="0" algn="l" defTabSz="908927" rtl="0" eaLnBrk="1" latinLnBrk="0" hangingPunct="1">
              <a:lnSpc>
                <a:spcPct val="100000"/>
              </a:lnSpc>
              <a:spcBef>
                <a:spcPts val="594"/>
              </a:spcBef>
              <a:buFont typeface="Arial" panose="020B0604020202020204" pitchFamily="34" charset="0"/>
              <a:buChar char="​"/>
              <a:defRPr sz="1988" b="1" kern="1200">
                <a:solidFill>
                  <a:schemeClr val="tx1"/>
                </a:solidFill>
                <a:latin typeface="+mn-lt"/>
                <a:ea typeface="+mn-ea"/>
                <a:cs typeface="+mn-cs"/>
              </a:defRPr>
            </a:lvl4pPr>
            <a:lvl5pPr marL="0" indent="0" algn="l" defTabSz="908927" rtl="0" eaLnBrk="1" latinLnBrk="0" hangingPunct="1">
              <a:lnSpc>
                <a:spcPct val="100000"/>
              </a:lnSpc>
              <a:spcBef>
                <a:spcPts val="594"/>
              </a:spcBef>
              <a:buFont typeface="Arial" panose="020B0604020202020204" pitchFamily="34" charset="0"/>
              <a:buChar char="​"/>
              <a:defRPr sz="1988" kern="1200">
                <a:solidFill>
                  <a:schemeClr val="tx1"/>
                </a:solidFill>
                <a:latin typeface="+mn-lt"/>
                <a:ea typeface="+mn-ea"/>
                <a:cs typeface="+mn-cs"/>
              </a:defRPr>
            </a:lvl5pPr>
            <a:lvl6pPr marL="178923" indent="-178923" algn="l" defTabSz="908927" rtl="0" eaLnBrk="1" latinLnBrk="0" hangingPunct="1">
              <a:lnSpc>
                <a:spcPct val="100000"/>
              </a:lnSpc>
              <a:spcBef>
                <a:spcPts val="594"/>
              </a:spcBef>
              <a:buFont typeface="+mj-lt"/>
              <a:buAutoNum type="arabicParenR"/>
              <a:defRPr sz="994" kern="1200">
                <a:solidFill>
                  <a:schemeClr val="tx1"/>
                </a:solidFill>
                <a:latin typeface="+mn-lt"/>
                <a:ea typeface="+mn-ea"/>
                <a:cs typeface="+mn-cs"/>
              </a:defRPr>
            </a:lvl6pPr>
            <a:lvl7pPr marL="227232" indent="-227232" algn="l" defTabSz="908927" rtl="0" eaLnBrk="1" latinLnBrk="0" hangingPunct="1">
              <a:lnSpc>
                <a:spcPct val="100000"/>
              </a:lnSpc>
              <a:spcBef>
                <a:spcPts val="594"/>
              </a:spcBef>
              <a:buFont typeface="+mj-lt"/>
              <a:buAutoNum type="alphaLcParenR"/>
              <a:defRPr sz="994" kern="1200" baseline="0">
                <a:solidFill>
                  <a:schemeClr val="tx1"/>
                </a:solidFill>
                <a:latin typeface="+mn-lt"/>
                <a:ea typeface="+mn-ea"/>
                <a:cs typeface="+mn-cs"/>
              </a:defRPr>
            </a:lvl7pPr>
            <a:lvl8pPr marL="178923" indent="-178923" algn="l" defTabSz="908927" rtl="0" eaLnBrk="1" latinLnBrk="0" hangingPunct="1">
              <a:lnSpc>
                <a:spcPct val="100000"/>
              </a:lnSpc>
              <a:spcBef>
                <a:spcPts val="594"/>
              </a:spcBef>
              <a:buFont typeface="Arial" panose="020B0604020202020204" pitchFamily="34" charset="0"/>
              <a:buChar char="•"/>
              <a:defRPr sz="994" kern="1200">
                <a:solidFill>
                  <a:schemeClr val="tx1"/>
                </a:solidFill>
                <a:latin typeface="+mn-lt"/>
                <a:ea typeface="+mn-ea"/>
                <a:cs typeface="+mn-cs"/>
              </a:defRPr>
            </a:lvl8pPr>
            <a:lvl9pPr marL="0" indent="0" algn="l" defTabSz="908927" rtl="0" eaLnBrk="1" latinLnBrk="0" hangingPunct="1">
              <a:lnSpc>
                <a:spcPct val="100000"/>
              </a:lnSpc>
              <a:spcBef>
                <a:spcPts val="594"/>
              </a:spcBef>
              <a:buFont typeface="Arial" panose="020B0604020202020204" pitchFamily="34" charset="0"/>
              <a:buNone/>
              <a:defRPr sz="7158" kern="1200" baseline="0">
                <a:solidFill>
                  <a:schemeClr val="tx1"/>
                </a:solidFill>
                <a:latin typeface="+mj-lt"/>
                <a:ea typeface="+mn-ea"/>
                <a:cs typeface="+mn-cs"/>
              </a:defRPr>
            </a:lvl9pPr>
          </a:lstStyle>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da-DK" sz="1596" b="0" i="0" u="none" strike="noStrike" kern="1200" cap="none" spc="0" normalizeH="0" baseline="0" noProof="0">
                <a:ln>
                  <a:noFill/>
                </a:ln>
                <a:solidFill>
                  <a:srgbClr val="161616"/>
                </a:solidFill>
                <a:effectLst/>
                <a:uLnTx/>
                <a:uFillTx/>
                <a:latin typeface="Georgia" pitchFamily="18" charset="0"/>
                <a:ea typeface="+mn-ea"/>
                <a:cs typeface="+mn-cs"/>
              </a:rPr>
              <a:t>Godkendelse af nye mål og prøver og revision</a:t>
            </a: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da-DK" sz="1596" b="0" i="0" u="none" strike="noStrike" kern="1200" cap="none" spc="0" normalizeH="0" baseline="0" noProof="0">
                <a:ln>
                  <a:noFill/>
                </a:ln>
                <a:solidFill>
                  <a:srgbClr val="161616"/>
                </a:solidFill>
                <a:effectLst/>
                <a:uLnTx/>
                <a:uFillTx/>
                <a:latin typeface="Georgia" pitchFamily="18" charset="0"/>
                <a:ea typeface="+mn-ea"/>
                <a:cs typeface="+mn-cs"/>
              </a:rPr>
              <a:t>1-årig forlængelse af trepartsaftale</a:t>
            </a: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da-DK" sz="1596" b="0" i="0" u="none" strike="noStrike" kern="1200" cap="none" spc="0" normalizeH="0" baseline="0" noProof="0">
                <a:ln>
                  <a:noFill/>
                </a:ln>
                <a:solidFill>
                  <a:srgbClr val="161616"/>
                </a:solidFill>
                <a:effectLst/>
                <a:uLnTx/>
                <a:uFillTx/>
                <a:latin typeface="Georgia" pitchFamily="18" charset="0"/>
                <a:ea typeface="+mn-ea"/>
                <a:cs typeface="+mn-cs"/>
              </a:rPr>
              <a:t>Udbudsrunde</a:t>
            </a: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da-DK" sz="1596" b="0" i="0" u="none" strike="noStrike" kern="1200" cap="none" spc="0" normalizeH="0" baseline="0" noProof="0">
                <a:ln>
                  <a:noFill/>
                </a:ln>
                <a:solidFill>
                  <a:srgbClr val="161616"/>
                </a:solidFill>
                <a:effectLst/>
                <a:uLnTx/>
                <a:uFillTx/>
                <a:latin typeface="Georgia" pitchFamily="18" charset="0"/>
                <a:ea typeface="+mn-ea"/>
                <a:cs typeface="+mn-cs"/>
              </a:rPr>
              <a:t>Nyt </a:t>
            </a:r>
            <a:r>
              <a:rPr kumimoji="0" lang="da-DK" sz="1596" b="0" i="0" u="none" strike="noStrike" kern="1200" cap="none" spc="0" normalizeH="0" baseline="0" noProof="0" err="1">
                <a:ln>
                  <a:noFill/>
                </a:ln>
                <a:solidFill>
                  <a:srgbClr val="161616"/>
                </a:solidFill>
                <a:effectLst/>
                <a:uLnTx/>
                <a:uFillTx/>
                <a:latin typeface="Georgia" pitchFamily="18" charset="0"/>
                <a:ea typeface="+mn-ea"/>
                <a:cs typeface="+mn-cs"/>
              </a:rPr>
              <a:t>Viskvalitet</a:t>
            </a:r>
            <a:endParaRPr kumimoji="0" lang="da-DK" sz="1596" b="0" i="0" u="none" strike="noStrike" kern="1200" cap="none" spc="0" normalizeH="0" baseline="0" noProof="0">
              <a:ln>
                <a:noFill/>
              </a:ln>
              <a:solidFill>
                <a:srgbClr val="161616"/>
              </a:solidFill>
              <a:effectLst/>
              <a:uLnTx/>
              <a:uFillTx/>
              <a:latin typeface="Georgia" pitchFamily="18" charset="0"/>
              <a:ea typeface="+mn-ea"/>
              <a:cs typeface="+mn-cs"/>
            </a:endParaRP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da-DK" sz="1596" b="0" i="0" u="none" strike="noStrike" kern="1200" cap="none" spc="0" normalizeH="0" baseline="0" noProof="0">
                <a:ln>
                  <a:noFill/>
                </a:ln>
                <a:solidFill>
                  <a:srgbClr val="161616"/>
                </a:solidFill>
                <a:effectLst/>
                <a:uLnTx/>
                <a:uFillTx/>
                <a:latin typeface="Georgia" pitchFamily="18" charset="0"/>
                <a:ea typeface="+mn-ea"/>
                <a:cs typeface="+mn-cs"/>
              </a:rPr>
              <a:t>Registrering af fjernundervisning på certifikatkurser</a:t>
            </a: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da-DK" sz="1596" b="0" i="0" u="none" strike="noStrike" kern="1200" cap="none" spc="0" normalizeH="0" baseline="0" noProof="0">
                <a:ln>
                  <a:noFill/>
                </a:ln>
                <a:solidFill>
                  <a:srgbClr val="161616"/>
                </a:solidFill>
                <a:effectLst/>
                <a:uLnTx/>
                <a:uFillTx/>
                <a:latin typeface="Georgia" pitchFamily="18" charset="0"/>
                <a:ea typeface="+mn-ea"/>
                <a:cs typeface="+mn-cs"/>
              </a:rPr>
              <a:t>Ny </a:t>
            </a:r>
            <a:r>
              <a:rPr kumimoji="0" lang="da-DK" sz="1596" b="0" i="0" u="none" strike="noStrike" kern="1200" cap="none" spc="0" normalizeH="0" baseline="0" noProof="0" err="1">
                <a:ln>
                  <a:noFill/>
                </a:ln>
                <a:solidFill>
                  <a:srgbClr val="161616"/>
                </a:solidFill>
                <a:effectLst/>
                <a:uLnTx/>
                <a:uFillTx/>
                <a:latin typeface="Georgia" pitchFamily="18" charset="0"/>
                <a:ea typeface="+mn-ea"/>
                <a:cs typeface="+mn-cs"/>
              </a:rPr>
              <a:t>lokation</a:t>
            </a:r>
            <a:endParaRPr kumimoji="0" lang="da-DK" sz="1596" b="0" i="0" u="none" strike="noStrike" kern="1200" cap="none" spc="0" normalizeH="0" baseline="0" noProof="0">
              <a:ln>
                <a:noFill/>
              </a:ln>
              <a:solidFill>
                <a:srgbClr val="161616"/>
              </a:solidFill>
              <a:effectLst/>
              <a:uLnTx/>
              <a:uFillTx/>
              <a:latin typeface="Georgia" pitchFamily="18" charset="0"/>
              <a:ea typeface="+mn-ea"/>
              <a:cs typeface="+mn-cs"/>
            </a:endParaRP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da-DK" sz="1596" b="0" i="0" u="none" strike="noStrike" kern="1200" cap="none" spc="0" normalizeH="0" baseline="0" noProof="0">
                <a:ln>
                  <a:noFill/>
                </a:ln>
                <a:solidFill>
                  <a:srgbClr val="161616"/>
                </a:solidFill>
                <a:effectLst/>
                <a:uLnTx/>
                <a:uFillTx/>
                <a:latin typeface="Georgia" pitchFamily="18" charset="0"/>
                <a:ea typeface="+mn-ea"/>
                <a:cs typeface="+mn-cs"/>
              </a:rPr>
              <a:t>Tilsyn</a:t>
            </a: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da-DK" sz="1596" b="0" i="0" u="none" strike="noStrike" kern="1200" cap="none" spc="0" normalizeH="0" baseline="0" noProof="0">
              <a:ln>
                <a:noFill/>
              </a:ln>
              <a:solidFill>
                <a:srgbClr val="161616"/>
              </a:solidFill>
              <a:effectLst/>
              <a:uLnTx/>
              <a:uFillTx/>
              <a:latin typeface="Georgia" pitchFamily="18" charset="0"/>
              <a:ea typeface="+mn-ea"/>
              <a:cs typeface="+mn-cs"/>
            </a:endParaRPr>
          </a:p>
          <a:p>
            <a:pPr marL="178923" marR="0" lvl="0" indent="-178923" algn="l" defTabSz="912573"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da-DK" sz="1596" b="0" i="0" u="none" strike="noStrike" kern="1200" cap="none" spc="0" normalizeH="0" baseline="0" noProof="0">
              <a:ln>
                <a:noFill/>
              </a:ln>
              <a:solidFill>
                <a:srgbClr val="161616"/>
              </a:solidFill>
              <a:effectLst/>
              <a:uLnTx/>
              <a:uFillTx/>
              <a:latin typeface="Georgia" pitchFamily="18" charset="0"/>
              <a:ea typeface="+mn-ea"/>
              <a:cs typeface="+mn-cs"/>
            </a:endParaRPr>
          </a:p>
        </p:txBody>
      </p:sp>
    </p:spTree>
    <p:extLst>
      <p:ext uri="{BB962C8B-B14F-4D97-AF65-F5344CB8AC3E}">
        <p14:creationId xmlns:p14="http://schemas.microsoft.com/office/powerpoint/2010/main" val="3079091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pPr lvl="0">
              <a:lnSpc>
                <a:spcPct val="107000"/>
              </a:lnSpc>
              <a:spcAft>
                <a:spcPts val="800"/>
              </a:spcAft>
            </a:pPr>
            <a:r>
              <a:rPr lang="da-DK" sz="3200">
                <a:effectLst/>
                <a:latin typeface="Tahoma" panose="020B0604030504040204" pitchFamily="34" charset="0"/>
                <a:ea typeface="Times New Roman" panose="02020603050405020304" pitchFamily="18" charset="0"/>
              </a:rPr>
              <a:t>Svendeprøver - 3</a:t>
            </a:r>
            <a:endParaRPr lang="da-DK" sz="3200">
              <a:effectLst/>
              <a:latin typeface="Times New Roman" panose="02020603050405020304" pitchFamily="18" charset="0"/>
              <a:ea typeface="Times New Roman" panose="02020603050405020304" pitchFamily="18" charset="0"/>
            </a:endParaRP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Svendeprøvebeskrivelser til lærlingene</a:t>
            </a:r>
          </a:p>
          <a:p>
            <a:pPr>
              <a:buFont typeface="Wingdings" panose="05000000000000000000" pitchFamily="2" charset="2"/>
              <a:buChar char="ü"/>
            </a:pPr>
            <a:r>
              <a:rPr lang="da-DK"/>
              <a:t>TUR har en verserende klagesag omkring en praktisk svendeprøvekarakter, hvor der bl.a. indgår brug af surringsbånd – er et snoet surringsbånd en fejl og i givet fald hvor stor?</a:t>
            </a:r>
          </a:p>
          <a:p>
            <a:pPr>
              <a:buFont typeface="Wingdings" panose="05000000000000000000" pitchFamily="2" charset="2"/>
              <a:buChar char="ü"/>
            </a:pPr>
            <a:r>
              <a:rPr lang="da-DK"/>
              <a:t>I forbindelse med DM har det været nødvendigt at lave forskellige materialer, herunder en beskrivelse af, hvorledes udstyr og materiel skal anvendes. Dette kan tjene som inspiration, det er dog ikke komplet (snoet surringsbånd er f.eks. ikke omtalt).</a:t>
            </a:r>
          </a:p>
          <a:p>
            <a:pPr>
              <a:buFont typeface="Wingdings" panose="05000000000000000000" pitchFamily="2" charset="2"/>
              <a:buChar char="ü"/>
            </a:pPr>
            <a:r>
              <a:rPr lang="da-DK"/>
              <a:t>Sådanne beskrivelser er en hjælp for censorer og beskriver ”bedømmelsesgrundlag”.</a:t>
            </a:r>
          </a:p>
          <a:p>
            <a:pPr>
              <a:buFont typeface="Wingdings" panose="05000000000000000000" pitchFamily="2" charset="2"/>
              <a:buChar char="ü"/>
            </a:pPr>
            <a:endParaRPr lang="da-DK"/>
          </a:p>
        </p:txBody>
      </p:sp>
    </p:spTree>
    <p:extLst>
      <p:ext uri="{BB962C8B-B14F-4D97-AF65-F5344CB8AC3E}">
        <p14:creationId xmlns:p14="http://schemas.microsoft.com/office/powerpoint/2010/main" val="14559323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pPr lvl="0">
              <a:lnSpc>
                <a:spcPct val="107000"/>
              </a:lnSpc>
              <a:spcAft>
                <a:spcPts val="800"/>
              </a:spcAft>
            </a:pPr>
            <a:r>
              <a:rPr lang="da-DK" sz="3200">
                <a:latin typeface="Tahoma" panose="020B0604030504040204" pitchFamily="34" charset="0"/>
                <a:ea typeface="Times New Roman" panose="02020603050405020304" pitchFamily="18" charset="0"/>
              </a:rPr>
              <a:t>AUB ansøgning 2023</a:t>
            </a:r>
            <a:endParaRPr lang="da-DK" sz="3200">
              <a:effectLst/>
              <a:latin typeface="Times New Roman" panose="02020603050405020304" pitchFamily="18" charset="0"/>
              <a:ea typeface="Times New Roman" panose="02020603050405020304" pitchFamily="18" charset="0"/>
            </a:endParaRP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fontScale="92500" lnSpcReduction="10000"/>
          </a:bodyPr>
          <a:lstStyle/>
          <a:p>
            <a:pPr>
              <a:buFont typeface="Wingdings" panose="05000000000000000000" pitchFamily="2" charset="2"/>
              <a:buChar char="ü"/>
            </a:pPr>
            <a:r>
              <a:rPr lang="da-DK"/>
              <a:t>AUB-ansøgning til bl.a.  faglige udvalg og lokale uddannelsesudvalg. </a:t>
            </a:r>
          </a:p>
          <a:p>
            <a:pPr>
              <a:buFont typeface="Wingdings" panose="05000000000000000000" pitchFamily="2" charset="2"/>
              <a:buChar char="ü"/>
            </a:pPr>
            <a:r>
              <a:rPr lang="da-DK"/>
              <a:t>Ansøgningsfrist til AUB 1. april og 1. september. </a:t>
            </a:r>
            <a:r>
              <a:rPr lang="da-DK">
                <a:hlinkClick r:id="rId3"/>
              </a:rPr>
              <a:t>https://virk.dk/myndigheder/stat/AUB/selvbetjening/Ansoegning_om_tilskud_til_faglige_udvalg_og_lokale_uddannelsesudvalg/</a:t>
            </a:r>
            <a:endParaRPr lang="da-DK"/>
          </a:p>
          <a:p>
            <a:pPr>
              <a:buFont typeface="Wingdings" panose="05000000000000000000" pitchFamily="2" charset="2"/>
              <a:buChar char="ü"/>
            </a:pPr>
            <a:r>
              <a:rPr lang="da-DK"/>
              <a:t>Ansøgningen sendes til TUR senest 15. marts / 15. august. TUR opfordrer til, at ansøgning f.eks. målrettes mod at få virksomheder til at kunne se muligheder i at ansætte særlige elevgrupper eller andre aktiviteter, der ligger ud over skolens normale forpligtigelse i forbindelse med hjælp til elevernes lære-pladssøgning jf. gældende regler og rammer.</a:t>
            </a:r>
          </a:p>
          <a:p>
            <a:pPr>
              <a:buFont typeface="Wingdings" panose="05000000000000000000" pitchFamily="2" charset="2"/>
              <a:buChar char="ü"/>
            </a:pPr>
            <a:r>
              <a:rPr lang="da-DK"/>
              <a:t>De ansøgninger, der i efteråret 2022 kun gik på at udbrede kendskab til en uddannelse blandt virksomheder eller kendskab til lærepladsen.dk, blev opfordret til at udvide deres ansøgning jf. ovenstående.</a:t>
            </a:r>
          </a:p>
        </p:txBody>
      </p:sp>
    </p:spTree>
    <p:extLst>
      <p:ext uri="{BB962C8B-B14F-4D97-AF65-F5344CB8AC3E}">
        <p14:creationId xmlns:p14="http://schemas.microsoft.com/office/powerpoint/2010/main" val="32588591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pPr lvl="0">
              <a:lnSpc>
                <a:spcPct val="107000"/>
              </a:lnSpc>
              <a:spcAft>
                <a:spcPts val="800"/>
              </a:spcAft>
            </a:pPr>
            <a:r>
              <a:rPr lang="da-DK" sz="3200">
                <a:latin typeface="Tahoma" panose="020B0604030504040204" pitchFamily="34" charset="0"/>
                <a:ea typeface="Times New Roman" panose="02020603050405020304" pitchFamily="18" charset="0"/>
              </a:rPr>
              <a:t>Virksomhedsgodkendelse</a:t>
            </a:r>
            <a:endParaRPr lang="da-DK" sz="3200">
              <a:effectLst/>
              <a:latin typeface="Times New Roman" panose="02020603050405020304" pitchFamily="18" charset="0"/>
              <a:ea typeface="Times New Roman" panose="02020603050405020304" pitchFamily="18" charset="0"/>
            </a:endParaRP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a:xfrm>
            <a:off x="320984" y="1499410"/>
            <a:ext cx="11550032" cy="4598469"/>
          </a:xfrm>
        </p:spPr>
        <p:txBody>
          <a:bodyPr>
            <a:normAutofit lnSpcReduction="10000"/>
          </a:bodyPr>
          <a:lstStyle/>
          <a:p>
            <a:pPr>
              <a:buFont typeface="Wingdings" panose="05000000000000000000" pitchFamily="2" charset="2"/>
              <a:buChar char="ü"/>
            </a:pPr>
            <a:r>
              <a:rPr lang="da-DK"/>
              <a:t>Næsten alle ansøgninger er blank eller forkert udfyldt omkring arbejdstager kontaktperson. Her må skolens konsulent gerne være behjælpelig. På lager er der 22/2 fejl på 19 ud af 19 ansøgninger, hvilket kræver 19 vellykkede samtaler med virksomheder, før de kan godkendes.</a:t>
            </a:r>
          </a:p>
          <a:p>
            <a:pPr>
              <a:buFont typeface="Wingdings" panose="05000000000000000000" pitchFamily="2" charset="2"/>
              <a:buChar char="ü"/>
            </a:pPr>
            <a:r>
              <a:rPr lang="da-DK"/>
              <a:t>I forbindelse med TUR henvendelse til virksomheder omkring vores spørgsmål til ansøgning, lyder det ofte – ”Vi fik at vide, vi skulle krydse ja til alting”. TUR vil gerne minde om, at en ansøgning om godkendelse er på ”tro og love” fra virksomhedens side, på samme måde som den afsluttende erklæring om oplæring. </a:t>
            </a:r>
          </a:p>
          <a:p>
            <a:pPr>
              <a:buFont typeface="Wingdings" panose="05000000000000000000" pitchFamily="2" charset="2"/>
              <a:buChar char="ü"/>
            </a:pPr>
            <a:r>
              <a:rPr lang="da-DK"/>
              <a:t>Når en godkendelse er udløbet, skal skolen medvirke til ny ansøgning i stedet for at åbne en udløbet godkendelse. TUR orienterer virksomheder nogle måneder før udløb af eksisterende godkendelse.</a:t>
            </a:r>
          </a:p>
        </p:txBody>
      </p:sp>
    </p:spTree>
    <p:extLst>
      <p:ext uri="{BB962C8B-B14F-4D97-AF65-F5344CB8AC3E}">
        <p14:creationId xmlns:p14="http://schemas.microsoft.com/office/powerpoint/2010/main" val="2562907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2CD2C-C34C-4876-96CD-4E112D325E87}"/>
              </a:ext>
            </a:extLst>
          </p:cNvPr>
          <p:cNvSpPr>
            <a:spLocks noGrp="1"/>
          </p:cNvSpPr>
          <p:nvPr>
            <p:ph type="title"/>
          </p:nvPr>
        </p:nvSpPr>
        <p:spPr/>
        <p:txBody>
          <a:bodyPr>
            <a:normAutofit/>
          </a:bodyPr>
          <a:lstStyle/>
          <a:p>
            <a:pPr lvl="0">
              <a:lnSpc>
                <a:spcPct val="107000"/>
              </a:lnSpc>
              <a:spcAft>
                <a:spcPts val="800"/>
              </a:spcAft>
            </a:pPr>
            <a:r>
              <a:rPr lang="da-DK" sz="3200">
                <a:latin typeface="Tahoma" panose="020B0604030504040204" pitchFamily="34" charset="0"/>
                <a:ea typeface="Times New Roman" panose="02020603050405020304" pitchFamily="18" charset="0"/>
              </a:rPr>
              <a:t>DM 2023 for transportlærlinge</a:t>
            </a:r>
            <a:endParaRPr lang="da-DK" sz="3200">
              <a:effectLst/>
              <a:latin typeface="Times New Roman" panose="02020603050405020304" pitchFamily="18" charset="0"/>
              <a:ea typeface="Times New Roman" panose="02020603050405020304" pitchFamily="18" charset="0"/>
            </a:endParaRPr>
          </a:p>
        </p:txBody>
      </p:sp>
      <p:sp>
        <p:nvSpPr>
          <p:cNvPr id="3" name="Pladsholder til indhold 2">
            <a:extLst>
              <a:ext uri="{FF2B5EF4-FFF2-40B4-BE49-F238E27FC236}">
                <a16:creationId xmlns:a16="http://schemas.microsoft.com/office/drawing/2014/main" id="{52305308-BA94-4AA5-A938-41F56B8E80C8}"/>
              </a:ext>
            </a:extLst>
          </p:cNvPr>
          <p:cNvSpPr>
            <a:spLocks noGrp="1"/>
          </p:cNvSpPr>
          <p:nvPr>
            <p:ph idx="1"/>
          </p:nvPr>
        </p:nvSpPr>
        <p:spPr/>
        <p:txBody>
          <a:bodyPr>
            <a:normAutofit/>
          </a:bodyPr>
          <a:lstStyle/>
          <a:p>
            <a:pPr>
              <a:buFont typeface="Wingdings" panose="05000000000000000000" pitchFamily="2" charset="2"/>
              <a:buChar char="ü"/>
            </a:pPr>
            <a:r>
              <a:rPr lang="da-DK"/>
              <a:t>DM for transportlærlinge fredag 21. april hos MCH.</a:t>
            </a:r>
          </a:p>
          <a:p>
            <a:pPr>
              <a:buFont typeface="Wingdings" panose="05000000000000000000" pitchFamily="2" charset="2"/>
              <a:buChar char="ü"/>
            </a:pPr>
            <a:r>
              <a:rPr lang="da-DK"/>
              <a:t>Invitation udsendt af TUR 30/1 på vegne af ATD. Tilmelding af skole sendes til TUR jf. invitation og tilmeldingsskema.</a:t>
            </a:r>
          </a:p>
          <a:p>
            <a:pPr>
              <a:buFont typeface="Wingdings" panose="05000000000000000000" pitchFamily="2" charset="2"/>
              <a:buChar char="ü"/>
            </a:pPr>
            <a:r>
              <a:rPr lang="da-DK"/>
              <a:t>Tilmelding af deltagere og dommere udsendt af TUR 22/2 på vegne af ATD. Tilmeldinger sendes til TUR jf. invitation og tilmeldingsskema.</a:t>
            </a:r>
          </a:p>
          <a:p>
            <a:pPr>
              <a:buFont typeface="Wingdings" panose="05000000000000000000" pitchFamily="2" charset="2"/>
              <a:buChar char="ü"/>
            </a:pPr>
            <a:r>
              <a:rPr lang="da-DK"/>
              <a:t>Det er de kendte øvelser.</a:t>
            </a:r>
          </a:p>
          <a:p>
            <a:pPr>
              <a:buFont typeface="Wingdings" panose="05000000000000000000" pitchFamily="2" charset="2"/>
              <a:buChar char="ü"/>
            </a:pPr>
            <a:r>
              <a:rPr lang="da-DK"/>
              <a:t>Skoleansvar for de enkelte øvelser er ikke endeligt aftalt.</a:t>
            </a:r>
          </a:p>
          <a:p>
            <a:pPr>
              <a:buFont typeface="Wingdings" panose="05000000000000000000" pitchFamily="2" charset="2"/>
              <a:buChar char="ü"/>
            </a:pPr>
            <a:endParaRPr lang="da-DK"/>
          </a:p>
        </p:txBody>
      </p:sp>
    </p:spTree>
    <p:extLst>
      <p:ext uri="{BB962C8B-B14F-4D97-AF65-F5344CB8AC3E}">
        <p14:creationId xmlns:p14="http://schemas.microsoft.com/office/powerpoint/2010/main" val="20156495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8D63033A-75ED-EBB3-62BA-3299ADBD1D01}"/>
              </a:ext>
            </a:extLst>
          </p:cNvPr>
          <p:cNvSpPr txBox="1"/>
          <p:nvPr/>
        </p:nvSpPr>
        <p:spPr>
          <a:xfrm>
            <a:off x="2843212" y="2165866"/>
            <a:ext cx="75485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a:ln>
                  <a:noFill/>
                </a:ln>
                <a:solidFill>
                  <a:prstClr val="black"/>
                </a:solidFill>
                <a:effectLst/>
                <a:uLnTx/>
                <a:uFillTx/>
                <a:latin typeface="Calibri" panose="020F0502020204030204"/>
                <a:ea typeface="+mn-ea"/>
                <a:cs typeface="+mn-cs"/>
              </a:rPr>
              <a:t>EUD Møde  23.02.2023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4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0" i="0" u="none" strike="noStrike" kern="1200" cap="none" spc="0" normalizeH="0" baseline="0" noProof="0">
                <a:ln>
                  <a:noFill/>
                </a:ln>
                <a:solidFill>
                  <a:prstClr val="black"/>
                </a:solidFill>
                <a:effectLst/>
                <a:uLnTx/>
                <a:uFillTx/>
                <a:latin typeface="Calibri" panose="020F0502020204030204"/>
                <a:ea typeface="+mn-ea"/>
                <a:cs typeface="+mn-cs"/>
              </a:rPr>
              <a:t>TUR  Lærepladsformidling</a:t>
            </a:r>
          </a:p>
        </p:txBody>
      </p:sp>
    </p:spTree>
    <p:extLst>
      <p:ext uri="{BB962C8B-B14F-4D97-AF65-F5344CB8AC3E}">
        <p14:creationId xmlns:p14="http://schemas.microsoft.com/office/powerpoint/2010/main" val="21706804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6C836A39-86B1-4352-9D36-AE484649F2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15849" y="3793003"/>
            <a:ext cx="4115419" cy="2452104"/>
          </a:xfrm>
          <a:prstGeom prst="rect">
            <a:avLst/>
          </a:prstGeom>
          <a:effectLst>
            <a:softEdge rad="317500"/>
          </a:effectLst>
        </p:spPr>
      </p:pic>
      <p:pic>
        <p:nvPicPr>
          <p:cNvPr id="9" name="Billede 8">
            <a:extLst>
              <a:ext uri="{FF2B5EF4-FFF2-40B4-BE49-F238E27FC236}">
                <a16:creationId xmlns:a16="http://schemas.microsoft.com/office/drawing/2014/main" id="{CBF318C2-0F5B-4730-B3B4-11B9BDA9BEE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185591" y="914390"/>
            <a:ext cx="3818578" cy="2863933"/>
          </a:xfrm>
          <a:prstGeom prst="rect">
            <a:avLst/>
          </a:prstGeom>
          <a:effectLst>
            <a:softEdge rad="317500"/>
          </a:effectLst>
        </p:spPr>
      </p:pic>
      <p:pic>
        <p:nvPicPr>
          <p:cNvPr id="11" name="Billede 10">
            <a:extLst>
              <a:ext uri="{FF2B5EF4-FFF2-40B4-BE49-F238E27FC236}">
                <a16:creationId xmlns:a16="http://schemas.microsoft.com/office/drawing/2014/main" id="{3632D8D1-2B72-4DAA-93E0-2781C2CAFFC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593620" y="799580"/>
            <a:ext cx="3818578" cy="2863933"/>
          </a:xfrm>
          <a:prstGeom prst="rect">
            <a:avLst/>
          </a:prstGeom>
          <a:effectLst>
            <a:softEdge rad="317500"/>
          </a:effectLst>
        </p:spPr>
      </p:pic>
      <p:pic>
        <p:nvPicPr>
          <p:cNvPr id="14" name="Billede 13">
            <a:extLst>
              <a:ext uri="{FF2B5EF4-FFF2-40B4-BE49-F238E27FC236}">
                <a16:creationId xmlns:a16="http://schemas.microsoft.com/office/drawing/2014/main" id="{964E8F8B-7301-445B-A4B9-4C79C39A331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31354" y="4125751"/>
            <a:ext cx="3643803" cy="2126981"/>
          </a:xfrm>
          <a:prstGeom prst="rect">
            <a:avLst/>
          </a:prstGeom>
          <a:effectLst>
            <a:softEdge rad="317500"/>
          </a:effectLst>
        </p:spPr>
      </p:pic>
      <p:pic>
        <p:nvPicPr>
          <p:cNvPr id="17" name="Billede 16">
            <a:extLst>
              <a:ext uri="{FF2B5EF4-FFF2-40B4-BE49-F238E27FC236}">
                <a16:creationId xmlns:a16="http://schemas.microsoft.com/office/drawing/2014/main" id="{DD7B62B1-F5B4-4766-9FAC-DAF8B5ABE771}"/>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817031" y="941335"/>
            <a:ext cx="4020966" cy="2705014"/>
          </a:xfrm>
          <a:prstGeom prst="rect">
            <a:avLst/>
          </a:prstGeom>
          <a:effectLst>
            <a:softEdge rad="317500"/>
          </a:effectLst>
        </p:spPr>
      </p:pic>
      <p:sp>
        <p:nvSpPr>
          <p:cNvPr id="19" name="Tekstfelt 18">
            <a:extLst>
              <a:ext uri="{FF2B5EF4-FFF2-40B4-BE49-F238E27FC236}">
                <a16:creationId xmlns:a16="http://schemas.microsoft.com/office/drawing/2014/main" id="{B40F6DE4-1730-45B7-8CA3-A3A976E80B7C}"/>
              </a:ext>
            </a:extLst>
          </p:cNvPr>
          <p:cNvSpPr txBox="1"/>
          <p:nvPr/>
        </p:nvSpPr>
        <p:spPr>
          <a:xfrm>
            <a:off x="2903932" y="254271"/>
            <a:ext cx="6691480" cy="369332"/>
          </a:xfrm>
          <a:prstGeom prst="rect">
            <a:avLst/>
          </a:prstGeom>
          <a:solidFill>
            <a:schemeClr val="accent5">
              <a:lumMod val="60000"/>
              <a:lumOff val="40000"/>
            </a:schemeClr>
          </a:solidFill>
          <a:effectLst>
            <a:softEdge rad="63500"/>
          </a:effectLst>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Transportbranchen 2023</a:t>
            </a:r>
          </a:p>
        </p:txBody>
      </p:sp>
      <p:pic>
        <p:nvPicPr>
          <p:cNvPr id="3" name="Billede 2">
            <a:extLst>
              <a:ext uri="{FF2B5EF4-FFF2-40B4-BE49-F238E27FC236}">
                <a16:creationId xmlns:a16="http://schemas.microsoft.com/office/drawing/2014/main" id="{A73B21F4-E6C0-4D57-8E32-DE0A02546607}"/>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185591" y="3625137"/>
            <a:ext cx="3818578" cy="2863934"/>
          </a:xfrm>
          <a:prstGeom prst="rect">
            <a:avLst/>
          </a:prstGeom>
          <a:effectLst>
            <a:softEdge rad="317500"/>
          </a:effectLst>
        </p:spPr>
      </p:pic>
    </p:spTree>
    <p:extLst>
      <p:ext uri="{BB962C8B-B14F-4D97-AF65-F5344CB8AC3E}">
        <p14:creationId xmlns:p14="http://schemas.microsoft.com/office/powerpoint/2010/main" val="22227835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5F6EBEE-BEC7-EC28-37A0-9FE72BE3B6BD}"/>
              </a:ext>
            </a:extLst>
          </p:cNvPr>
          <p:cNvPicPr>
            <a:picLocks noChangeAspect="1"/>
          </p:cNvPicPr>
          <p:nvPr/>
        </p:nvPicPr>
        <p:blipFill rotWithShape="1">
          <a:blip r:embed="rId2"/>
          <a:srcRect l="12322" t="41111" r="43393" b="26043"/>
          <a:stretch/>
        </p:blipFill>
        <p:spPr>
          <a:xfrm>
            <a:off x="0" y="840340"/>
            <a:ext cx="6392788" cy="2667001"/>
          </a:xfrm>
          <a:prstGeom prst="rect">
            <a:avLst/>
          </a:prstGeom>
          <a:effectLst>
            <a:softEdge rad="317500"/>
          </a:effectLst>
        </p:spPr>
      </p:pic>
      <p:pic>
        <p:nvPicPr>
          <p:cNvPr id="7" name="Billede 6">
            <a:extLst>
              <a:ext uri="{FF2B5EF4-FFF2-40B4-BE49-F238E27FC236}">
                <a16:creationId xmlns:a16="http://schemas.microsoft.com/office/drawing/2014/main" id="{F7A98FFC-2A00-57C6-981B-0BFA5A543E3F}"/>
              </a:ext>
            </a:extLst>
          </p:cNvPr>
          <p:cNvPicPr>
            <a:picLocks noChangeAspect="1"/>
          </p:cNvPicPr>
          <p:nvPr/>
        </p:nvPicPr>
        <p:blipFill rotWithShape="1">
          <a:blip r:embed="rId3"/>
          <a:srcRect l="12321" t="40635" r="43572" b="29921"/>
          <a:stretch/>
        </p:blipFill>
        <p:spPr>
          <a:xfrm>
            <a:off x="5378904" y="3941777"/>
            <a:ext cx="6392788" cy="2019300"/>
          </a:xfrm>
          <a:prstGeom prst="rect">
            <a:avLst/>
          </a:prstGeom>
          <a:effectLst>
            <a:softEdge rad="317500"/>
          </a:effectLst>
        </p:spPr>
      </p:pic>
      <p:sp>
        <p:nvSpPr>
          <p:cNvPr id="8" name="Tekstfelt 7">
            <a:extLst>
              <a:ext uri="{FF2B5EF4-FFF2-40B4-BE49-F238E27FC236}">
                <a16:creationId xmlns:a16="http://schemas.microsoft.com/office/drawing/2014/main" id="{A39C78A8-2AC7-28D7-60E7-63C02314D0E2}"/>
              </a:ext>
            </a:extLst>
          </p:cNvPr>
          <p:cNvSpPr txBox="1"/>
          <p:nvPr/>
        </p:nvSpPr>
        <p:spPr>
          <a:xfrm>
            <a:off x="1304925" y="3507341"/>
            <a:ext cx="3429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Ambulancebehandler</a:t>
            </a:r>
          </a:p>
        </p:txBody>
      </p:sp>
      <p:sp>
        <p:nvSpPr>
          <p:cNvPr id="10" name="Tekstfelt 9">
            <a:extLst>
              <a:ext uri="{FF2B5EF4-FFF2-40B4-BE49-F238E27FC236}">
                <a16:creationId xmlns:a16="http://schemas.microsoft.com/office/drawing/2014/main" id="{FD3B6FAF-B6EB-C276-115F-BBC4914CFFB6}"/>
              </a:ext>
            </a:extLst>
          </p:cNvPr>
          <p:cNvSpPr txBox="1"/>
          <p:nvPr/>
        </p:nvSpPr>
        <p:spPr>
          <a:xfrm>
            <a:off x="7381875" y="5997604"/>
            <a:ext cx="3429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Autohjælper</a:t>
            </a:r>
          </a:p>
        </p:txBody>
      </p:sp>
    </p:spTree>
    <p:extLst>
      <p:ext uri="{BB962C8B-B14F-4D97-AF65-F5344CB8AC3E}">
        <p14:creationId xmlns:p14="http://schemas.microsoft.com/office/powerpoint/2010/main" val="3872699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kstfelt 1">
            <a:extLst>
              <a:ext uri="{FF2B5EF4-FFF2-40B4-BE49-F238E27FC236}">
                <a16:creationId xmlns:a16="http://schemas.microsoft.com/office/drawing/2014/main" id="{98B2BE67-714D-501E-6A19-3DE784CD789D}"/>
              </a:ext>
            </a:extLst>
          </p:cNvPr>
          <p:cNvSpPr txBox="1"/>
          <p:nvPr/>
        </p:nvSpPr>
        <p:spPr>
          <a:xfrm>
            <a:off x="947737" y="742950"/>
            <a:ext cx="10296525"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Arbejdet i Lærepladsformidlingen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Styregruppemøde 21. marts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da-DK" sz="1800" b="1" i="0" u="none" strike="noStrike" kern="1200" cap="none" spc="0" normalizeH="0" baseline="0" noProof="0" err="1">
                <a:ln>
                  <a:noFill/>
                </a:ln>
                <a:solidFill>
                  <a:prstClr val="black"/>
                </a:solidFill>
                <a:effectLst/>
                <a:uLnTx/>
                <a:uFillTx/>
                <a:latin typeface="Calibri" panose="020F0502020204030204"/>
                <a:ea typeface="+mn-ea"/>
                <a:cs typeface="+mn-cs"/>
              </a:rPr>
              <a:t>Skills</a:t>
            </a: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Transportmesse 2023 (DPT, Landtransport og lager)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Autohjælp (opstart)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Verdens vilde brobyggere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Book en lærling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Bus og unge i busbranchen projekt i samarbejde med DPT og STAR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Partnerskabsaftaler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Lærepladskonference 29.- 30. Marts (tilmeldinger 22 deltagere)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Lufthavnsuddannelsen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Mentor uddannelsen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Frafalds arbejdsgruppen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Fortsat virksomhedskontakt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0390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kstfelt 10">
            <a:extLst>
              <a:ext uri="{FF2B5EF4-FFF2-40B4-BE49-F238E27FC236}">
                <a16:creationId xmlns:a16="http://schemas.microsoft.com/office/drawing/2014/main" id="{3B590845-4EA7-46A7-A1FC-E37484AFB59E}"/>
              </a:ext>
            </a:extLst>
          </p:cNvPr>
          <p:cNvSpPr txBox="1"/>
          <p:nvPr/>
        </p:nvSpPr>
        <p:spPr>
          <a:xfrm>
            <a:off x="6746628" y="1783959"/>
            <a:ext cx="4645250" cy="28891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Light" panose="020F0302020204030204"/>
                <a:ea typeface="+mn-ea"/>
                <a:cs typeface="+mn-cs"/>
              </a:rPr>
              <a:t>Hvad sker der hvis?</a:t>
            </a:r>
          </a:p>
        </p:txBody>
      </p:sp>
      <p:sp>
        <p:nvSpPr>
          <p:cNvPr id="18" name="Freeform: Shape 1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Billede 8" descr="Et billede, der indeholder udendørs, personer, vej, bus&#10;&#10;Automatisk genereret beskrivelse">
            <a:extLst>
              <a:ext uri="{FF2B5EF4-FFF2-40B4-BE49-F238E27FC236}">
                <a16:creationId xmlns:a16="http://schemas.microsoft.com/office/drawing/2014/main" id="{22874E44-9B31-4573-9DFA-3F600DD3E9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9382" y="1401767"/>
            <a:ext cx="4047843" cy="2686295"/>
          </a:xfrm>
          <a:prstGeom prst="rect">
            <a:avLst/>
          </a:prstGeom>
        </p:spPr>
      </p:pic>
    </p:spTree>
    <p:extLst>
      <p:ext uri="{BB962C8B-B14F-4D97-AF65-F5344CB8AC3E}">
        <p14:creationId xmlns:p14="http://schemas.microsoft.com/office/powerpoint/2010/main" val="39411101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1DAE251C-9F6E-A73D-D73B-032584D5826A}"/>
              </a:ext>
            </a:extLst>
          </p:cNvPr>
          <p:cNvSpPr txBox="1"/>
          <p:nvPr/>
        </p:nvSpPr>
        <p:spPr>
          <a:xfrm>
            <a:off x="745715" y="606836"/>
            <a:ext cx="9779409" cy="461665"/>
          </a:xfrm>
          <a:prstGeom prst="rect">
            <a:avLst/>
          </a:prstGeom>
          <a:noFill/>
        </p:spPr>
        <p:txBody>
          <a:bodyPr wrap="square">
            <a:spAutoFit/>
          </a:bodyPr>
          <a:lstStyle/>
          <a:p>
            <a:pPr marL="215900" marR="0" lvl="0" indent="-215900" algn="l" defTabSz="914400" rtl="0" eaLnBrk="1" fontAlgn="auto" latinLnBrk="0" hangingPunct="1">
              <a:lnSpc>
                <a:spcPct val="100000"/>
              </a:lnSpc>
              <a:spcBef>
                <a:spcPts val="3600"/>
              </a:spcBef>
              <a:spcAft>
                <a:spcPts val="1200"/>
              </a:spcAft>
              <a:buClrTx/>
              <a:buSzTx/>
              <a:buFontTx/>
              <a:buNone/>
              <a:tabLst>
                <a:tab pos="215900" algn="l"/>
              </a:tabLst>
              <a:defRPr/>
            </a:pPr>
            <a:r>
              <a:rPr kumimoji="0" lang="da-DK" sz="2400" b="1" i="0" u="none" strike="noStrike" kern="1200" cap="none" spc="0" normalizeH="0" baseline="0" noProof="0">
                <a:ln>
                  <a:noFill/>
                </a:ln>
                <a:solidFill>
                  <a:srgbClr val="000000"/>
                </a:solidFill>
                <a:effectLst/>
                <a:uLnTx/>
                <a:uFillTx/>
                <a:latin typeface="Arial" panose="020B0604020202020204" pitchFamily="34" charset="0"/>
                <a:ea typeface="+mn-ea"/>
                <a:cs typeface="Tahoma" panose="020B0604030504040204" pitchFamily="34" charset="0"/>
              </a:rPr>
              <a:t>Lærepladskonferencen 29. og 30. marts 2023 i Kolding</a:t>
            </a:r>
          </a:p>
        </p:txBody>
      </p:sp>
      <p:sp>
        <p:nvSpPr>
          <p:cNvPr id="6" name="Tekstfelt 5">
            <a:extLst>
              <a:ext uri="{FF2B5EF4-FFF2-40B4-BE49-F238E27FC236}">
                <a16:creationId xmlns:a16="http://schemas.microsoft.com/office/drawing/2014/main" id="{2D6B1320-27E0-2BE9-51CF-C591D6994385}"/>
              </a:ext>
            </a:extLst>
          </p:cNvPr>
          <p:cNvSpPr txBox="1"/>
          <p:nvPr/>
        </p:nvSpPr>
        <p:spPr>
          <a:xfrm>
            <a:off x="1209368" y="1897627"/>
            <a:ext cx="11710219"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black"/>
                </a:solidFill>
                <a:effectLst/>
                <a:uLnTx/>
                <a:uFillTx/>
                <a:latin typeface="Calibri" panose="020F0502020204030204"/>
                <a:ea typeface="+mn-ea"/>
                <a:cs typeface="+mn-cs"/>
              </a:rPr>
              <a:t>Onsdag den 29. marts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09:30 - 10:00 Modtagelse af deltagere og velkomst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10:00 - 11:30 De unge og deres uddannelsesvalg (CompanYoung)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11:30 - 12:00 Ambassadørerne: Hvorfor traf jeg dette valg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12:45 – 14:00 Den fremtidig rekruttering i virksomhederne (Fremtidsforsker Anna-Marie Dahl)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14:00 – 14:45 STAR Hvad og hvordan arbejder de. (Styrelsen for arbejdsmarked og rekruttering, STAR)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14:45 – 1500 Pause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15:00 – 16:00 Arbejdsgiver og arbejdstager i transportbranchen (DI og 3F)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16:15 - 17:30 Frafald og Mentoruddannelsen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17:30 – 18:30 Indkvartering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a:ln>
                  <a:noFill/>
                </a:ln>
                <a:solidFill>
                  <a:prstClr val="black"/>
                </a:solidFill>
                <a:effectLst/>
                <a:uLnTx/>
                <a:uFillTx/>
                <a:latin typeface="Calibri" panose="020F0502020204030204"/>
                <a:ea typeface="+mn-ea"/>
                <a:cs typeface="+mn-cs"/>
              </a:rPr>
              <a:t>18:30 – 21:00 Middag og kollegialt socialt arrangement.</a:t>
            </a:r>
          </a:p>
        </p:txBody>
      </p:sp>
    </p:spTree>
    <p:extLst>
      <p:ext uri="{BB962C8B-B14F-4D97-AF65-F5344CB8AC3E}">
        <p14:creationId xmlns:p14="http://schemas.microsoft.com/office/powerpoint/2010/main" val="11585739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TEMPLAFYSLIDEID" val="637061986919974774"/>
</p:tagLst>
</file>

<file path=ppt/tags/tag26.xml><?xml version="1.0" encoding="utf-8"?>
<p:tagLst xmlns:a="http://schemas.openxmlformats.org/drawingml/2006/main" xmlns:r="http://schemas.openxmlformats.org/officeDocument/2006/relationships" xmlns:p="http://schemas.openxmlformats.org/presentationml/2006/main">
  <p:tag name="CONTAINEDIMAGEPATH" val="C:\Users\B162997\AppData\Local\Temp\Templafy\PowerPointVsto\Assets\2415ec7f-89cd-4f62-be1e-270b520e8fce.jpeg"/>
</p:tagLst>
</file>

<file path=ppt/tags/tag27.xml><?xml version="1.0" encoding="utf-8"?>
<p:tagLst xmlns:a="http://schemas.openxmlformats.org/drawingml/2006/main" xmlns:r="http://schemas.openxmlformats.org/officeDocument/2006/relationships" xmlns:p="http://schemas.openxmlformats.org/presentationml/2006/main">
  <p:tag name="TEMPLAFYSLIDEID" val="636951483206852037"/>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3.xml><?xml version="1.0" encoding="utf-8"?>
<a:theme xmlns:a="http://schemas.openxmlformats.org/drawingml/2006/main" name="1_Kontortema">
  <a:themeElements>
    <a:clrScheme name="Brugerdefineret 1">
      <a:dk1>
        <a:srgbClr val="000000"/>
      </a:dk1>
      <a:lt1>
        <a:srgbClr val="FFFFFF"/>
      </a:lt1>
      <a:dk2>
        <a:srgbClr val="CD922C"/>
      </a:dk2>
      <a:lt2>
        <a:srgbClr val="FDF8EE"/>
      </a:lt2>
      <a:accent1>
        <a:srgbClr val="F7ECD6"/>
      </a:accent1>
      <a:accent2>
        <a:srgbClr val="B37926"/>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Faglærer præsentation-2021  -  Skrivebeskyttet" id="{33D454F7-37F9-4F82-834D-92D15C5A14CF}" vid="{8AEE6005-EFA5-42EC-BA5D-D2039C620B0B}"/>
    </a:ext>
  </a:extLst>
</a:theme>
</file>

<file path=ppt/theme/theme4.xml><?xml version="1.0" encoding="utf-8"?>
<a:theme xmlns:a="http://schemas.openxmlformats.org/drawingml/2006/main" name="1_Office-tema">
  <a:themeElements>
    <a:clrScheme name="Færdselsstyrelsen 2">
      <a:dk1>
        <a:srgbClr val="343433"/>
      </a:dk1>
      <a:lt1>
        <a:srgbClr val="FFFFFF"/>
      </a:lt1>
      <a:dk2>
        <a:srgbClr val="4C4D4C"/>
      </a:dk2>
      <a:lt2>
        <a:srgbClr val="E7E6E6"/>
      </a:lt2>
      <a:accent1>
        <a:srgbClr val="244974"/>
      </a:accent1>
      <a:accent2>
        <a:srgbClr val="1F85DC"/>
      </a:accent2>
      <a:accent3>
        <a:srgbClr val="BFDEF0"/>
      </a:accent3>
      <a:accent4>
        <a:srgbClr val="2F5C28"/>
      </a:accent4>
      <a:accent5>
        <a:srgbClr val="F39200"/>
      </a:accent5>
      <a:accent6>
        <a:srgbClr val="DEE1D4"/>
      </a:accent6>
      <a:hlink>
        <a:srgbClr val="F39200"/>
      </a:hlink>
      <a:folHlink>
        <a:srgbClr val="BFDE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ypræsentation.pptx" id="{912BC91A-07FF-42B7-A215-95689525C241}" vid="{15866AF2-249C-49E4-A7A9-3E3EEE23F34A}"/>
    </a:ext>
  </a:extLst>
</a:theme>
</file>

<file path=ppt/theme/theme5.xml><?xml version="1.0" encoding="utf-8"?>
<a:theme xmlns:a="http://schemas.openxmlformats.org/drawingml/2006/main" name="1_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Forlag_EUD4_2022_TWS_V4" id="{622E2301-DAE0-F243-A3A8-9D0C337DABF5}" vid="{5842B0E0-C2C7-654D-A593-C7AD0CAA2DBD}"/>
    </a:ext>
  </a:extLst>
</a:theme>
</file>

<file path=ppt/theme/theme7.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o xmlns="e5a614a0-e390-4758-987e-00508b2d8f32" xsi:nil="true"/>
    <SharedWithUsers xmlns="8e01ca8f-5ef1-4f69-bef7-0923966b1c21">
      <UserInfo>
        <DisplayName>Johnny Bendix Bengtson</DisplayName>
        <AccountId>67</AccountId>
        <AccountType/>
      </UserInfo>
      <UserInfo>
        <DisplayName>Jørgen Jæger</DisplayName>
        <AccountId>13</AccountId>
        <AccountType/>
      </UserInfo>
      <UserInfo>
        <DisplayName>Michael Ørum Henriksen</DisplayName>
        <AccountId>122</AccountId>
        <AccountType/>
      </UserInfo>
      <UserInfo>
        <DisplayName>Anne Kolbye</DisplayName>
        <AccountId>6</AccountId>
        <AccountType/>
      </UserInfo>
    </SharedWithUsers>
    <lcf76f155ced4ddcb4097134ff3c332f xmlns="e5a614a0-e390-4758-987e-00508b2d8f32">
      <Terms xmlns="http://schemas.microsoft.com/office/infopath/2007/PartnerControls"/>
    </lcf76f155ced4ddcb4097134ff3c332f>
    <TaxCatchAll xmlns="8e01ca8f-5ef1-4f69-bef7-0923966b1c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17" ma:contentTypeDescription="Opret et nyt dokument." ma:contentTypeScope="" ma:versionID="7513db21cb739c5e31dc7bf35aa4566a">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87d36121a0a57e8caa824ad18ea8c0b2"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78d8fed3-eade-4d2d-8e51-d1e1973cc8b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022ef22a-6204-49a6-8902-6181c02549c8}" ma:internalName="TaxCatchAll" ma:showField="CatchAllData" ma:web="8e01ca8f-5ef1-4f69-bef7-0923966b1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7E3530-7D83-4A83-8D7B-0519F17888EC}">
  <ds:schemaRefs>
    <ds:schemaRef ds:uri="8e01ca8f-5ef1-4f69-bef7-0923966b1c21"/>
    <ds:schemaRef ds:uri="e5a614a0-e390-4758-987e-00508b2d8f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AFED68B-C5CC-4AA0-8D80-4415A279B476}">
  <ds:schemaRefs>
    <ds:schemaRef ds:uri="http://schemas.microsoft.com/sharepoint/v3/contenttype/forms"/>
  </ds:schemaRefs>
</ds:datastoreItem>
</file>

<file path=customXml/itemProps3.xml><?xml version="1.0" encoding="utf-8"?>
<ds:datastoreItem xmlns:ds="http://schemas.openxmlformats.org/officeDocument/2006/customXml" ds:itemID="{E9AFE474-6785-4485-80F4-C230F42E42B3}">
  <ds:schemaRefs>
    <ds:schemaRef ds:uri="8e01ca8f-5ef1-4f69-bef7-0923966b1c21"/>
    <ds:schemaRef ds:uri="e5a614a0-e390-4758-987e-00508b2d8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TUR præsentation (1)</Template>
  <Application>Microsoft Office PowerPoint</Application>
  <PresentationFormat>Widescreen</PresentationFormat>
  <Slides>107</Slides>
  <Notes>39</Notes>
  <HiddenSlides>0</HiddenSlides>
  <ScaleCrop>false</ScaleCrop>
  <HeadingPairs>
    <vt:vector size="4" baseType="variant">
      <vt:variant>
        <vt:lpstr>Theme</vt:lpstr>
      </vt:variant>
      <vt:variant>
        <vt:i4>7</vt:i4>
      </vt:variant>
      <vt:variant>
        <vt:lpstr>Slide Titles</vt:lpstr>
      </vt:variant>
      <vt:variant>
        <vt:i4>107</vt:i4>
      </vt:variant>
    </vt:vector>
  </HeadingPairs>
  <TitlesOfParts>
    <vt:vector size="114" baseType="lpstr">
      <vt:lpstr>Kontortema</vt:lpstr>
      <vt:lpstr>UVM</vt:lpstr>
      <vt:lpstr>1_Kontortema</vt:lpstr>
      <vt:lpstr>1_Office-tema</vt:lpstr>
      <vt:lpstr>1_UVM</vt:lpstr>
      <vt:lpstr>Office-tema</vt:lpstr>
      <vt:lpstr>2_Office-tema</vt:lpstr>
      <vt:lpstr>PowerPoint Presentation</vt:lpstr>
      <vt:lpstr> Velkomst </vt:lpstr>
      <vt:lpstr>Dagsorden, samlet  </vt:lpstr>
      <vt:lpstr>Dagsorden  </vt:lpstr>
      <vt:lpstr>Dagsorden  </vt:lpstr>
      <vt:lpstr>Dagsorden  </vt:lpstr>
      <vt:lpstr> Nyt fra Børne- og Undervisningsministeriet  </vt:lpstr>
      <vt:lpstr>Nyt fra BUVM  Styrelsen for undervisning og kvalitet Kontor for Forberedende Uddannelser og Efteruddannelser </vt:lpstr>
      <vt:lpstr>Det sker i BUVM - KFE</vt:lpstr>
      <vt:lpstr>Udbudsrunde</vt:lpstr>
      <vt:lpstr>Viskvalitet</vt:lpstr>
      <vt:lpstr>  Spørgsmål</vt:lpstr>
      <vt:lpstr>Tak for nu</vt:lpstr>
      <vt:lpstr>Prøver i AMU </vt:lpstr>
      <vt:lpstr>Prøver i AMU </vt:lpstr>
      <vt:lpstr>Fremadrettet</vt:lpstr>
      <vt:lpstr>UUL </vt:lpstr>
      <vt:lpstr>En ny uddannelse bliver til</vt:lpstr>
      <vt:lpstr>En ny uddannelse bliver til</vt:lpstr>
      <vt:lpstr>En ny uddannelse bliver til</vt:lpstr>
      <vt:lpstr>Ukrainske Flygtninge</vt:lpstr>
      <vt:lpstr>Suppleringskurser</vt:lpstr>
      <vt:lpstr>Nyt fra TUR</vt:lpstr>
      <vt:lpstr>Nyt fra TUR</vt:lpstr>
      <vt:lpstr>Personalenyt</vt:lpstr>
      <vt:lpstr>Grønne puljer</vt:lpstr>
      <vt:lpstr>Mødeinvitationer</vt:lpstr>
      <vt:lpstr>AUB 2023 (ansøgt)</vt:lpstr>
      <vt:lpstr>Webscraber</vt:lpstr>
      <vt:lpstr>Nyt fra TUR</vt:lpstr>
      <vt:lpstr>Nyt fra TUR</vt:lpstr>
      <vt:lpstr>Nyt fra Personbefordring</vt:lpstr>
      <vt:lpstr>Nye kurser</vt:lpstr>
      <vt:lpstr>Kursus under udvikling/revision</vt:lpstr>
      <vt:lpstr>Analyser</vt:lpstr>
      <vt:lpstr>Nyt fra Vejgods</vt:lpstr>
      <vt:lpstr>Analyse nicheområder i vejgodstransport</vt:lpstr>
      <vt:lpstr>Spulebil &amp; Slamsuger kurser  </vt:lpstr>
      <vt:lpstr>Nye og reviderede mål Q1 </vt:lpstr>
      <vt:lpstr> Modulvogntog i EU </vt:lpstr>
      <vt:lpstr>Nyt fra Lager, havn og terminal </vt:lpstr>
      <vt:lpstr>Lager, Havn og Terminal</vt:lpstr>
      <vt:lpstr>Lager, Havn og Terminal</vt:lpstr>
      <vt:lpstr>Lager, Havn og Terminal</vt:lpstr>
      <vt:lpstr>Lager, Havn og Terminal</vt:lpstr>
      <vt:lpstr>Lager, Havn og Terminal</vt:lpstr>
      <vt:lpstr> Nyt fra Færdselsstyrelsen </vt:lpstr>
      <vt:lpstr>Færdselstyrelsen</vt:lpstr>
      <vt:lpstr>Hovedpunkter</vt:lpstr>
      <vt:lpstr>Opdaterede Blanketter </vt:lpstr>
      <vt:lpstr>Nye medarbejdere i planlægning </vt:lpstr>
      <vt:lpstr>Gebyrer</vt:lpstr>
      <vt:lpstr>Gebyrer</vt:lpstr>
      <vt:lpstr>Fstyr.dk  </vt:lpstr>
      <vt:lpstr>Nyt fra TUR Forlag</vt:lpstr>
      <vt:lpstr>Certifikat til gaffeltruck fås nu på engelsk</vt:lpstr>
      <vt:lpstr>Certifikat til mobile kraner er opdateret på turteori</vt:lpstr>
      <vt:lpstr>Ny brugerflade på turteori under udvikling</vt:lpstr>
      <vt:lpstr>Ny bog: Delivery van driver in Denmark</vt:lpstr>
      <vt:lpstr>Mobile kraner i kraftigt revideret udgave</vt:lpstr>
      <vt:lpstr>Øvrige udgivelser</vt:lpstr>
      <vt:lpstr>Andre tiltag</vt:lpstr>
      <vt:lpstr>Hold dig opdateret om nyheder fra forlaget</vt:lpstr>
      <vt:lpstr>TUR  Faglærerkurser 2023</vt:lpstr>
      <vt:lpstr>Kurset er flyttet fra maj til: </vt:lpstr>
      <vt:lpstr>Husk at tilmelde til</vt:lpstr>
      <vt:lpstr> Programmet er klar på TURs hjemmeside </vt:lpstr>
      <vt:lpstr>Programmet er næsten klar</vt:lpstr>
      <vt:lpstr>Programmet er næsten klar</vt:lpstr>
      <vt:lpstr>HUSK !!</vt:lpstr>
      <vt:lpstr>Brug kurserne i ADR – Farligt Gods</vt:lpstr>
      <vt:lpstr>PowerPoint Presentation</vt:lpstr>
      <vt:lpstr>Transportbranchens mentoruddannelse</vt:lpstr>
      <vt:lpstr>Transportbranchens mentoruddannelse</vt:lpstr>
      <vt:lpstr>Transportbranchens mentoruddannelse</vt:lpstr>
      <vt:lpstr>Nyt fra skolerne </vt:lpstr>
      <vt:lpstr>PowerPoint Presentation</vt:lpstr>
      <vt:lpstr>        EUD punkter    </vt:lpstr>
      <vt:lpstr>Nyt fra STUK, EUD ved Martin og Vibeke.  </vt:lpstr>
      <vt:lpstr>Særligt indhold til GF2, oplæg fra STUK</vt:lpstr>
      <vt:lpstr>Ændring af skoleperiode pga. virksomhedens interesse</vt:lpstr>
      <vt:lpstr>Ændring af skoleperiode pga. virksomhedens interesse - 2</vt:lpstr>
      <vt:lpstr>Ændring af uddannelsestid ved eksisterende aftale</vt:lpstr>
      <vt:lpstr>Ændring af uddannelsestid ved eksisterende aftale - 2  </vt:lpstr>
      <vt:lpstr>EUX  </vt:lpstr>
      <vt:lpstr>Karakter ved sammenlægning af fag  </vt:lpstr>
      <vt:lpstr>Karakter ved sammenlægning af fag - 2 </vt:lpstr>
      <vt:lpstr>Svendeprøver</vt:lpstr>
      <vt:lpstr>Svendeprøver - 2</vt:lpstr>
      <vt:lpstr>Svendeprøver - 3</vt:lpstr>
      <vt:lpstr>AUB ansøgning 2023</vt:lpstr>
      <vt:lpstr>Virksomhedsgodkendelse</vt:lpstr>
      <vt:lpstr>DM 2023 for transportlærlinge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Tak for mødet idag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Mogens Ellgaard-Cramer</dc:creator>
  <cp:revision>1</cp:revision>
  <cp:lastPrinted>2022-05-31T13:30:08Z</cp:lastPrinted>
  <dcterms:created xsi:type="dcterms:W3CDTF">2020-09-14T11:33:43Z</dcterms:created>
  <dcterms:modified xsi:type="dcterms:W3CDTF">2023-02-27T10:30:24Z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y fmtid="{D5CDD505-2E9C-101B-9397-08002B2CF9AE}" pid="3" name="MediaServiceImageTags">
    <vt:lpwstr/>
  </property>
</Properties>
</file>