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7" r:id="rId3"/>
    <p:sldId id="290" r:id="rId4"/>
    <p:sldId id="289" r:id="rId5"/>
    <p:sldId id="281" r:id="rId6"/>
    <p:sldId id="282" r:id="rId7"/>
    <p:sldId id="283" r:id="rId8"/>
    <p:sldId id="28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0" autoAdjust="0"/>
    <p:restoredTop sz="94660"/>
  </p:normalViewPr>
  <p:slideViewPr>
    <p:cSldViewPr snapToGrid="0">
      <p:cViewPr varScale="1">
        <p:scale>
          <a:sx n="88" d="100"/>
          <a:sy n="88" d="100"/>
        </p:scale>
        <p:origin x="133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a-DK"/>
              <a:t>Klik for at redigere titeltypografien i masteren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B3DBD238-6FA3-48F0-B54D-8D9636FFA89A}" type="datetimeFigureOut">
              <a:rPr lang="da-DK" smtClean="0"/>
              <a:t>19-09-2023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AD6DB876-F1C7-4E21-B67F-3FD59B91CA9C}" type="slidenum">
              <a:rPr lang="da-DK" smtClean="0"/>
              <a:t>‹nr.›</a:t>
            </a:fld>
            <a:endParaRPr lang="da-DK"/>
          </a:p>
        </p:txBody>
      </p:sp>
    </p:spTree>
    <p:extLst>
      <p:ext uri="{BB962C8B-B14F-4D97-AF65-F5344CB8AC3E}">
        <p14:creationId xmlns:p14="http://schemas.microsoft.com/office/powerpoint/2010/main" val="3264801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B3DBD238-6FA3-48F0-B54D-8D9636FFA89A}" type="datetimeFigureOut">
              <a:rPr lang="da-DK" smtClean="0"/>
              <a:t>19-09-2023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AD6DB876-F1C7-4E21-B67F-3FD59B91CA9C}" type="slidenum">
              <a:rPr lang="da-DK" smtClean="0"/>
              <a:t>‹nr.›</a:t>
            </a:fld>
            <a:endParaRPr lang="da-DK"/>
          </a:p>
        </p:txBody>
      </p:sp>
    </p:spTree>
    <p:extLst>
      <p:ext uri="{BB962C8B-B14F-4D97-AF65-F5344CB8AC3E}">
        <p14:creationId xmlns:p14="http://schemas.microsoft.com/office/powerpoint/2010/main" val="381161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B3DBD238-6FA3-48F0-B54D-8D9636FFA89A}" type="datetimeFigureOut">
              <a:rPr lang="da-DK" smtClean="0"/>
              <a:t>19-09-2023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AD6DB876-F1C7-4E21-B67F-3FD59B91CA9C}" type="slidenum">
              <a:rPr lang="da-DK" smtClean="0"/>
              <a:t>‹nr.›</a:t>
            </a:fld>
            <a:endParaRPr lang="da-DK"/>
          </a:p>
        </p:txBody>
      </p:sp>
    </p:spTree>
    <p:extLst>
      <p:ext uri="{BB962C8B-B14F-4D97-AF65-F5344CB8AC3E}">
        <p14:creationId xmlns:p14="http://schemas.microsoft.com/office/powerpoint/2010/main" val="2625850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B3DBD238-6FA3-48F0-B54D-8D9636FFA89A}" type="datetimeFigureOut">
              <a:rPr lang="da-DK" smtClean="0"/>
              <a:t>19-09-2023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AD6DB876-F1C7-4E21-B67F-3FD59B91CA9C}" type="slidenum">
              <a:rPr lang="da-DK" smtClean="0"/>
              <a:t>‹nr.›</a:t>
            </a:fld>
            <a:endParaRPr lang="da-DK"/>
          </a:p>
        </p:txBody>
      </p:sp>
    </p:spTree>
    <p:extLst>
      <p:ext uri="{BB962C8B-B14F-4D97-AF65-F5344CB8AC3E}">
        <p14:creationId xmlns:p14="http://schemas.microsoft.com/office/powerpoint/2010/main" val="3509720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a-DK"/>
              <a:t>Klik for at redigere titeltypografien i masteren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B3DBD238-6FA3-48F0-B54D-8D9636FFA89A}" type="datetimeFigureOut">
              <a:rPr lang="da-DK" smtClean="0"/>
              <a:t>19-09-2023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AD6DB876-F1C7-4E21-B67F-3FD59B91CA9C}" type="slidenum">
              <a:rPr lang="da-DK" smtClean="0"/>
              <a:t>‹nr.›</a:t>
            </a:fld>
            <a:endParaRPr lang="da-DK"/>
          </a:p>
        </p:txBody>
      </p:sp>
    </p:spTree>
    <p:extLst>
      <p:ext uri="{BB962C8B-B14F-4D97-AF65-F5344CB8AC3E}">
        <p14:creationId xmlns:p14="http://schemas.microsoft.com/office/powerpoint/2010/main" val="1846053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B3DBD238-6FA3-48F0-B54D-8D9636FFA89A}" type="datetimeFigureOut">
              <a:rPr lang="da-DK" smtClean="0"/>
              <a:t>19-09-2023</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AD6DB876-F1C7-4E21-B67F-3FD59B91CA9C}" type="slidenum">
              <a:rPr lang="da-DK" smtClean="0"/>
              <a:t>‹nr.›</a:t>
            </a:fld>
            <a:endParaRPr lang="da-DK"/>
          </a:p>
        </p:txBody>
      </p:sp>
    </p:spTree>
    <p:extLst>
      <p:ext uri="{BB962C8B-B14F-4D97-AF65-F5344CB8AC3E}">
        <p14:creationId xmlns:p14="http://schemas.microsoft.com/office/powerpoint/2010/main" val="1077353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a-DK"/>
              <a:t>Klik for at redigere titeltypografien i masteren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Content Placeholder 3"/>
          <p:cNvSpPr>
            <a:spLocks noGrp="1"/>
          </p:cNvSpPr>
          <p:nvPr>
            <p:ph sz="half" idx="2"/>
          </p:nvPr>
        </p:nvSpPr>
        <p:spPr>
          <a:xfrm>
            <a:off x="629842" y="2505075"/>
            <a:ext cx="3868340"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Content Placeholder 5"/>
          <p:cNvSpPr>
            <a:spLocks noGrp="1"/>
          </p:cNvSpPr>
          <p:nvPr>
            <p:ph sz="quarter" idx="4"/>
          </p:nvPr>
        </p:nvSpPr>
        <p:spPr>
          <a:xfrm>
            <a:off x="4629150" y="2505075"/>
            <a:ext cx="3887391"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B3DBD238-6FA3-48F0-B54D-8D9636FFA89A}" type="datetimeFigureOut">
              <a:rPr lang="da-DK" smtClean="0"/>
              <a:t>19-09-2023</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AD6DB876-F1C7-4E21-B67F-3FD59B91CA9C}" type="slidenum">
              <a:rPr lang="da-DK" smtClean="0"/>
              <a:t>‹nr.›</a:t>
            </a:fld>
            <a:endParaRPr lang="da-DK"/>
          </a:p>
        </p:txBody>
      </p:sp>
    </p:spTree>
    <p:extLst>
      <p:ext uri="{BB962C8B-B14F-4D97-AF65-F5344CB8AC3E}">
        <p14:creationId xmlns:p14="http://schemas.microsoft.com/office/powerpoint/2010/main" val="2022125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B3DBD238-6FA3-48F0-B54D-8D9636FFA89A}" type="datetimeFigureOut">
              <a:rPr lang="da-DK" smtClean="0"/>
              <a:t>19-09-2023</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AD6DB876-F1C7-4E21-B67F-3FD59B91CA9C}" type="slidenum">
              <a:rPr lang="da-DK" smtClean="0"/>
              <a:t>‹nr.›</a:t>
            </a:fld>
            <a:endParaRPr lang="da-DK"/>
          </a:p>
        </p:txBody>
      </p:sp>
    </p:spTree>
    <p:extLst>
      <p:ext uri="{BB962C8B-B14F-4D97-AF65-F5344CB8AC3E}">
        <p14:creationId xmlns:p14="http://schemas.microsoft.com/office/powerpoint/2010/main" val="2934383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DBD238-6FA3-48F0-B54D-8D9636FFA89A}" type="datetimeFigureOut">
              <a:rPr lang="da-DK" smtClean="0"/>
              <a:t>19-09-2023</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AD6DB876-F1C7-4E21-B67F-3FD59B91CA9C}" type="slidenum">
              <a:rPr lang="da-DK" smtClean="0"/>
              <a:t>‹nr.›</a:t>
            </a:fld>
            <a:endParaRPr lang="da-DK"/>
          </a:p>
        </p:txBody>
      </p:sp>
    </p:spTree>
    <p:extLst>
      <p:ext uri="{BB962C8B-B14F-4D97-AF65-F5344CB8AC3E}">
        <p14:creationId xmlns:p14="http://schemas.microsoft.com/office/powerpoint/2010/main" val="4034256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a-DK"/>
              <a:t>Klik for at redigere titeltypografien i masteren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B3DBD238-6FA3-48F0-B54D-8D9636FFA89A}" type="datetimeFigureOut">
              <a:rPr lang="da-DK" smtClean="0"/>
              <a:t>19-09-2023</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AD6DB876-F1C7-4E21-B67F-3FD59B91CA9C}" type="slidenum">
              <a:rPr lang="da-DK" smtClean="0"/>
              <a:t>‹nr.›</a:t>
            </a:fld>
            <a:endParaRPr lang="da-DK"/>
          </a:p>
        </p:txBody>
      </p:sp>
    </p:spTree>
    <p:extLst>
      <p:ext uri="{BB962C8B-B14F-4D97-AF65-F5344CB8AC3E}">
        <p14:creationId xmlns:p14="http://schemas.microsoft.com/office/powerpoint/2010/main" val="1791654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B3DBD238-6FA3-48F0-B54D-8D9636FFA89A}" type="datetimeFigureOut">
              <a:rPr lang="da-DK" smtClean="0"/>
              <a:t>19-09-2023</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AD6DB876-F1C7-4E21-B67F-3FD59B91CA9C}" type="slidenum">
              <a:rPr lang="da-DK" smtClean="0"/>
              <a:t>‹nr.›</a:t>
            </a:fld>
            <a:endParaRPr lang="da-DK"/>
          </a:p>
        </p:txBody>
      </p:sp>
    </p:spTree>
    <p:extLst>
      <p:ext uri="{BB962C8B-B14F-4D97-AF65-F5344CB8AC3E}">
        <p14:creationId xmlns:p14="http://schemas.microsoft.com/office/powerpoint/2010/main" val="2921109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DBD238-6FA3-48F0-B54D-8D9636FFA89A}" type="datetimeFigureOut">
              <a:rPr lang="da-DK" smtClean="0"/>
              <a:t>19-09-2023</a:t>
            </a:fld>
            <a:endParaRPr lang="da-D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6DB876-F1C7-4E21-B67F-3FD59B91CA9C}" type="slidenum">
              <a:rPr lang="da-DK" smtClean="0"/>
              <a:t>‹nr.›</a:t>
            </a:fld>
            <a:endParaRPr lang="da-DK"/>
          </a:p>
        </p:txBody>
      </p:sp>
    </p:spTree>
    <p:extLst>
      <p:ext uri="{BB962C8B-B14F-4D97-AF65-F5344CB8AC3E}">
        <p14:creationId xmlns:p14="http://schemas.microsoft.com/office/powerpoint/2010/main" val="1431291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gif"/><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278ADA9-6383-4BDD-80D2-8899A402687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84B7147-B0F6-40ED-B5A2-FF72BC8198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a:extLst>
              <a:ext uri="{FF2B5EF4-FFF2-40B4-BE49-F238E27FC236}">
                <a16:creationId xmlns:a16="http://schemas.microsoft.com/office/drawing/2014/main" id="{B36D2DE0-0628-4A9A-A59D-7BA8B5EB30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8E405C9-94BE-41DA-928C-DEC9A8550E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1946" y="148929"/>
            <a:ext cx="4920107"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el 1">
            <a:extLst>
              <a:ext uri="{FF2B5EF4-FFF2-40B4-BE49-F238E27FC236}">
                <a16:creationId xmlns:a16="http://schemas.microsoft.com/office/drawing/2014/main" id="{1646EF3E-03D8-13DC-8BFC-852F7D05BFB3}"/>
              </a:ext>
            </a:extLst>
          </p:cNvPr>
          <p:cNvSpPr>
            <a:spLocks noGrp="1"/>
          </p:cNvSpPr>
          <p:nvPr>
            <p:ph type="ctrTitle"/>
          </p:nvPr>
        </p:nvSpPr>
        <p:spPr>
          <a:xfrm>
            <a:off x="1737619" y="1380754"/>
            <a:ext cx="5617338" cy="2513516"/>
          </a:xfrm>
        </p:spPr>
        <p:txBody>
          <a:bodyPr>
            <a:normAutofit/>
          </a:bodyPr>
          <a:lstStyle/>
          <a:p>
            <a:r>
              <a:rPr lang="da-DK" dirty="0"/>
              <a:t>Konflikttrappen</a:t>
            </a:r>
            <a:br>
              <a:rPr lang="da-DK" dirty="0"/>
            </a:br>
            <a:endParaRPr lang="da-DK" sz="1400" dirty="0"/>
          </a:p>
        </p:txBody>
      </p:sp>
      <p:sp>
        <p:nvSpPr>
          <p:cNvPr id="3" name="Undertitel 2">
            <a:extLst>
              <a:ext uri="{FF2B5EF4-FFF2-40B4-BE49-F238E27FC236}">
                <a16:creationId xmlns:a16="http://schemas.microsoft.com/office/drawing/2014/main" id="{2A96DC2A-543E-7CAC-4E1C-D0A104895D40}"/>
              </a:ext>
            </a:extLst>
          </p:cNvPr>
          <p:cNvSpPr>
            <a:spLocks noGrp="1"/>
          </p:cNvSpPr>
          <p:nvPr>
            <p:ph type="subTitle" idx="1"/>
          </p:nvPr>
        </p:nvSpPr>
        <p:spPr>
          <a:xfrm>
            <a:off x="2508754" y="3965011"/>
            <a:ext cx="4171453" cy="1534587"/>
          </a:xfrm>
        </p:spPr>
        <p:txBody>
          <a:bodyPr>
            <a:normAutofit/>
          </a:bodyPr>
          <a:lstStyle/>
          <a:p>
            <a:r>
              <a:rPr lang="da-DK" dirty="0" smtClean="0"/>
              <a:t>mødet </a:t>
            </a:r>
            <a:endParaRPr lang="da-DK" dirty="0"/>
          </a:p>
          <a:p>
            <a:r>
              <a:rPr lang="da-DK" dirty="0"/>
              <a:t>med borgeren</a:t>
            </a:r>
          </a:p>
        </p:txBody>
      </p:sp>
      <p:sp>
        <p:nvSpPr>
          <p:cNvPr id="16" name="Arc 15">
            <a:extLst>
              <a:ext uri="{FF2B5EF4-FFF2-40B4-BE49-F238E27FC236}">
                <a16:creationId xmlns:a16="http://schemas.microsoft.com/office/drawing/2014/main" id="{D2091A72-D5BB-42AC-8FD3-F7747D9086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1870589" y="6170"/>
            <a:ext cx="5112196"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Oval 17">
            <a:extLst>
              <a:ext uri="{FF2B5EF4-FFF2-40B4-BE49-F238E27FC236}">
                <a16:creationId xmlns:a16="http://schemas.microsoft.com/office/drawing/2014/main" id="{6ED12BFC-A737-46AF-8411-481112D54B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50746" y="5310973"/>
            <a:ext cx="529461"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Billede 10" descr="logo"/>
          <p:cNvPicPr/>
          <p:nvPr/>
        </p:nvPicPr>
        <p:blipFill>
          <a:blip r:embed="rId2">
            <a:extLst>
              <a:ext uri="{28A0092B-C50C-407E-A947-70E740481C1C}">
                <a14:useLocalDpi xmlns:a14="http://schemas.microsoft.com/office/drawing/2010/main" val="0"/>
              </a:ext>
            </a:extLst>
          </a:blip>
          <a:srcRect/>
          <a:stretch>
            <a:fillRect/>
          </a:stretch>
        </p:blipFill>
        <p:spPr bwMode="auto">
          <a:xfrm>
            <a:off x="625375" y="6466946"/>
            <a:ext cx="2141220" cy="277495"/>
          </a:xfrm>
          <a:prstGeom prst="rect">
            <a:avLst/>
          </a:prstGeom>
          <a:noFill/>
        </p:spPr>
      </p:pic>
    </p:spTree>
    <p:extLst>
      <p:ext uri="{BB962C8B-B14F-4D97-AF65-F5344CB8AC3E}">
        <p14:creationId xmlns:p14="http://schemas.microsoft.com/office/powerpoint/2010/main" val="805585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dsholder til slidenumm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8965F6F-1826-41AD-8958-A512E51A8801}" type="slidenum">
              <a:rPr kumimoji="0" lang="da-DK"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da-DK"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6345" y="-730183"/>
            <a:ext cx="5171089" cy="7844920"/>
          </a:xfrm>
          <a:prstGeom prst="rect">
            <a:avLst/>
          </a:prstGeom>
        </p:spPr>
      </p:pic>
      <p:pic>
        <p:nvPicPr>
          <p:cNvPr id="10" name="Billede 9"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6889541" y="6443981"/>
            <a:ext cx="2141220" cy="277495"/>
          </a:xfrm>
          <a:prstGeom prst="rect">
            <a:avLst/>
          </a:prstGeom>
          <a:noFill/>
        </p:spPr>
      </p:pic>
    </p:spTree>
    <p:extLst>
      <p:ext uri="{BB962C8B-B14F-4D97-AF65-F5344CB8AC3E}">
        <p14:creationId xmlns:p14="http://schemas.microsoft.com/office/powerpoint/2010/main" val="128807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lede 6" descr="logo"/>
          <p:cNvPicPr/>
          <p:nvPr/>
        </p:nvPicPr>
        <p:blipFill>
          <a:blip r:embed="rId2">
            <a:extLst>
              <a:ext uri="{28A0092B-C50C-407E-A947-70E740481C1C}">
                <a14:useLocalDpi xmlns:a14="http://schemas.microsoft.com/office/drawing/2010/main" val="0"/>
              </a:ext>
            </a:extLst>
          </a:blip>
          <a:srcRect/>
          <a:stretch>
            <a:fillRect/>
          </a:stretch>
        </p:blipFill>
        <p:spPr bwMode="auto">
          <a:xfrm>
            <a:off x="5965916" y="731793"/>
            <a:ext cx="2141220" cy="277495"/>
          </a:xfrm>
          <a:prstGeom prst="rect">
            <a:avLst/>
          </a:prstGeom>
          <a:noFill/>
        </p:spPr>
      </p:pic>
      <p:sp>
        <p:nvSpPr>
          <p:cNvPr id="2" name="Titel 1"/>
          <p:cNvSpPr>
            <a:spLocks noGrp="1"/>
          </p:cNvSpPr>
          <p:nvPr>
            <p:ph type="title"/>
          </p:nvPr>
        </p:nvSpPr>
        <p:spPr>
          <a:xfrm>
            <a:off x="628650" y="365127"/>
            <a:ext cx="7886700" cy="1010828"/>
          </a:xfrm>
        </p:spPr>
        <p:txBody>
          <a:bodyPr/>
          <a:lstStyle/>
          <a:p>
            <a:r>
              <a:rPr lang="da-DK" sz="2800" dirty="0" smtClean="0"/>
              <a:t>Opgave i grupper </a:t>
            </a:r>
            <a:r>
              <a:rPr lang="da-DK" dirty="0" smtClean="0"/>
              <a:t/>
            </a:r>
            <a:br>
              <a:rPr lang="da-DK" dirty="0" smtClean="0"/>
            </a:br>
            <a:r>
              <a:rPr lang="da-DK" sz="1800" dirty="0" smtClean="0"/>
              <a:t>2-3 deltagere</a:t>
            </a:r>
            <a:endParaRPr lang="da-DK" sz="1800" dirty="0"/>
          </a:p>
        </p:txBody>
      </p:sp>
      <p:sp>
        <p:nvSpPr>
          <p:cNvPr id="3" name="Pladsholder til indhold 2"/>
          <p:cNvSpPr>
            <a:spLocks noGrp="1"/>
          </p:cNvSpPr>
          <p:nvPr>
            <p:ph idx="1"/>
          </p:nvPr>
        </p:nvSpPr>
        <p:spPr>
          <a:xfrm>
            <a:off x="527034" y="1375954"/>
            <a:ext cx="5589270" cy="4351338"/>
          </a:xfrm>
        </p:spPr>
        <p:txBody>
          <a:bodyPr/>
          <a:lstStyle/>
          <a:p>
            <a:pPr marL="0" indent="0">
              <a:lnSpc>
                <a:spcPct val="107000"/>
              </a:lnSpc>
              <a:spcAft>
                <a:spcPts val="800"/>
              </a:spcAft>
              <a:buNone/>
            </a:pPr>
            <a:endParaRPr lang="da-DK"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da-DK" dirty="0" smtClean="0">
                <a:latin typeface="Calibri" panose="020F0502020204030204" pitchFamily="34" charset="0"/>
                <a:ea typeface="Calibri" panose="020F0502020204030204" pitchFamily="34" charset="0"/>
                <a:cs typeface="Times New Roman" panose="02020603050405020304" pitchFamily="18" charset="0"/>
              </a:rPr>
              <a:t>Kom </a:t>
            </a:r>
            <a:r>
              <a:rPr lang="da-DK" dirty="0">
                <a:latin typeface="Calibri" panose="020F0502020204030204" pitchFamily="34" charset="0"/>
                <a:ea typeface="Calibri" panose="020F0502020204030204" pitchFamily="34" charset="0"/>
                <a:cs typeface="Times New Roman" panose="02020603050405020304" pitchFamily="18" charset="0"/>
              </a:rPr>
              <a:t>med en situation fra </a:t>
            </a:r>
            <a:r>
              <a:rPr lang="da-DK" dirty="0" smtClean="0">
                <a:latin typeface="Calibri" panose="020F0502020204030204" pitchFamily="34" charset="0"/>
                <a:ea typeface="Calibri" panose="020F0502020204030204" pitchFamily="34" charset="0"/>
                <a:cs typeface="Times New Roman" panose="02020603050405020304" pitchFamily="18" charset="0"/>
              </a:rPr>
              <a:t>dagligdagen.</a:t>
            </a:r>
          </a:p>
          <a:p>
            <a:pPr marL="0" indent="0">
              <a:lnSpc>
                <a:spcPct val="107000"/>
              </a:lnSpc>
              <a:spcAft>
                <a:spcPts val="800"/>
              </a:spcAft>
              <a:buNone/>
            </a:pPr>
            <a:r>
              <a:rPr lang="da-DK" dirty="0" smtClean="0">
                <a:latin typeface="Calibri" panose="020F0502020204030204" pitchFamily="34" charset="0"/>
                <a:ea typeface="Calibri" panose="020F0502020204030204" pitchFamily="34" charset="0"/>
                <a:cs typeface="Times New Roman" panose="02020603050405020304" pitchFamily="18" charset="0"/>
              </a:rPr>
              <a:t>Forklar hvordan </a:t>
            </a:r>
            <a:r>
              <a:rPr lang="da-DK" dirty="0">
                <a:latin typeface="Calibri" panose="020F0502020204030204" pitchFamily="34" charset="0"/>
                <a:ea typeface="Calibri" panose="020F0502020204030204" pitchFamily="34" charset="0"/>
                <a:cs typeface="Times New Roman" panose="02020603050405020304" pitchFamily="18" charset="0"/>
              </a:rPr>
              <a:t>situationen bevæger sig på konflikttrappen. </a:t>
            </a:r>
            <a:endParaRPr lang="da-DK"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a-DK" dirty="0"/>
          </a:p>
        </p:txBody>
      </p:sp>
      <p:pic>
        <p:nvPicPr>
          <p:cNvPr id="5" name="Billede 4"/>
          <p:cNvPicPr>
            <a:picLocks noChangeAspect="1"/>
          </p:cNvPicPr>
          <p:nvPr/>
        </p:nvPicPr>
        <p:blipFill>
          <a:blip r:embed="rId3"/>
          <a:stretch>
            <a:fillRect/>
          </a:stretch>
        </p:blipFill>
        <p:spPr>
          <a:xfrm>
            <a:off x="6168313" y="3849188"/>
            <a:ext cx="2295028" cy="1721271"/>
          </a:xfrm>
          <a:prstGeom prst="rect">
            <a:avLst/>
          </a:prstGeom>
        </p:spPr>
      </p:pic>
      <p:sp>
        <p:nvSpPr>
          <p:cNvPr id="4" name="Rektangel 3"/>
          <p:cNvSpPr/>
          <p:nvPr/>
        </p:nvSpPr>
        <p:spPr>
          <a:xfrm rot="17938325">
            <a:off x="3902154" y="3730678"/>
            <a:ext cx="5353404" cy="62141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914400">
              <a:lnSpc>
                <a:spcPct val="107000"/>
              </a:lnSpc>
              <a:spcBef>
                <a:spcPts val="1000"/>
              </a:spcBef>
              <a:spcAft>
                <a:spcPts val="800"/>
              </a:spcAft>
            </a:pPr>
            <a:r>
              <a:rPr lang="da-DK"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Husk det kan både være op og ned.</a:t>
            </a:r>
            <a:endParaRPr lang="da-DK"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573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lede 6" descr="logo"/>
          <p:cNvPicPr/>
          <p:nvPr/>
        </p:nvPicPr>
        <p:blipFill>
          <a:blip r:embed="rId2">
            <a:extLst>
              <a:ext uri="{28A0092B-C50C-407E-A947-70E740481C1C}">
                <a14:useLocalDpi xmlns:a14="http://schemas.microsoft.com/office/drawing/2010/main" val="0"/>
              </a:ext>
            </a:extLst>
          </a:blip>
          <a:srcRect/>
          <a:stretch>
            <a:fillRect/>
          </a:stretch>
        </p:blipFill>
        <p:spPr bwMode="auto">
          <a:xfrm>
            <a:off x="3501390" y="3290253"/>
            <a:ext cx="2141220" cy="277495"/>
          </a:xfrm>
          <a:prstGeom prst="rect">
            <a:avLst/>
          </a:prstGeom>
          <a:noFill/>
        </p:spPr>
      </p:pic>
    </p:spTree>
    <p:extLst>
      <p:ext uri="{BB962C8B-B14F-4D97-AF65-F5344CB8AC3E}">
        <p14:creationId xmlns:p14="http://schemas.microsoft.com/office/powerpoint/2010/main" val="1080718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8D436F-9ACD-4C92-AFC8-C934C527A6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0" y="0"/>
            <a:ext cx="4572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90538E0-A884-4E60-A6AB-77D830E2FC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108" y="0"/>
            <a:ext cx="349304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18B1962-4484-D7C4-DE72-ACEDFE9134F8}"/>
              </a:ext>
            </a:extLst>
          </p:cNvPr>
          <p:cNvSpPr>
            <a:spLocks noGrp="1"/>
          </p:cNvSpPr>
          <p:nvPr>
            <p:ph type="title"/>
          </p:nvPr>
        </p:nvSpPr>
        <p:spPr>
          <a:xfrm>
            <a:off x="1425871" y="3050434"/>
            <a:ext cx="2792200" cy="757130"/>
          </a:xfrm>
          <a:ln w="25400" cap="sq">
            <a:solidFill>
              <a:srgbClr val="FFFFFF"/>
            </a:solidFill>
            <a:miter lim="800000"/>
          </a:ln>
        </p:spPr>
        <p:txBody>
          <a:bodyPr wrap="square">
            <a:normAutofit/>
          </a:bodyPr>
          <a:lstStyle/>
          <a:p>
            <a:pPr algn="ctr"/>
            <a:r>
              <a:rPr lang="da-DK" sz="2400" dirty="0">
                <a:solidFill>
                  <a:srgbClr val="FFFFFF"/>
                </a:solidFill>
              </a:rPr>
              <a:t>Konflikttrappens </a:t>
            </a:r>
            <a:br>
              <a:rPr lang="da-DK" sz="2400" dirty="0">
                <a:solidFill>
                  <a:srgbClr val="FFFFFF"/>
                </a:solidFill>
              </a:rPr>
            </a:br>
            <a:r>
              <a:rPr lang="da-DK" sz="2400" dirty="0">
                <a:solidFill>
                  <a:srgbClr val="FFFFFF"/>
                </a:solidFill>
              </a:rPr>
              <a:t>7 trin:</a:t>
            </a:r>
          </a:p>
        </p:txBody>
      </p:sp>
      <p:sp>
        <p:nvSpPr>
          <p:cNvPr id="13" name="Rectangle 12">
            <a:extLst>
              <a:ext uri="{FF2B5EF4-FFF2-40B4-BE49-F238E27FC236}">
                <a16:creationId xmlns:a16="http://schemas.microsoft.com/office/drawing/2014/main" id="{DB0D7DD0-1C67-4D4C-9E06-678233DB84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010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5057F168-A3E8-81A6-417D-75700A733B00}"/>
              </a:ext>
            </a:extLst>
          </p:cNvPr>
          <p:cNvSpPr>
            <a:spLocks noGrp="1"/>
          </p:cNvSpPr>
          <p:nvPr>
            <p:ph sz="half" idx="1"/>
          </p:nvPr>
        </p:nvSpPr>
        <p:spPr>
          <a:xfrm>
            <a:off x="4930902" y="640080"/>
            <a:ext cx="3789799" cy="2546604"/>
          </a:xfrm>
        </p:spPr>
        <p:txBody>
          <a:bodyPr>
            <a:normAutofit/>
          </a:bodyPr>
          <a:lstStyle/>
          <a:p>
            <a:r>
              <a:rPr lang="da-DK" sz="1700" b="1" dirty="0"/>
              <a:t>Trin 1.) Uoverensstemmelse:</a:t>
            </a:r>
          </a:p>
          <a:p>
            <a:r>
              <a:rPr lang="da-DK" sz="1700" dirty="0"/>
              <a:t>Borgeren bliver utilfreds med tidspunktet for tømningen af affaldet, kl.04.00 om morgenen, det larmer. Borgeren spørger renovationsmedarbejderen på en  pæn måde, om det ikke kan lade sig gøre at flytte tømningen frem til kl.07.00?</a:t>
            </a:r>
          </a:p>
        </p:txBody>
      </p:sp>
      <p:sp>
        <p:nvSpPr>
          <p:cNvPr id="4" name="Pladsholder til indhold 3">
            <a:extLst>
              <a:ext uri="{FF2B5EF4-FFF2-40B4-BE49-F238E27FC236}">
                <a16:creationId xmlns:a16="http://schemas.microsoft.com/office/drawing/2014/main" id="{E141801D-9E5A-F76C-70FD-369077455D9F}"/>
              </a:ext>
            </a:extLst>
          </p:cNvPr>
          <p:cNvSpPr>
            <a:spLocks noGrp="1"/>
          </p:cNvSpPr>
          <p:nvPr>
            <p:ph sz="half" idx="2"/>
          </p:nvPr>
        </p:nvSpPr>
        <p:spPr>
          <a:xfrm>
            <a:off x="4927653" y="3671315"/>
            <a:ext cx="3793048" cy="2546605"/>
          </a:xfrm>
        </p:spPr>
        <p:txBody>
          <a:bodyPr>
            <a:normAutofit/>
          </a:bodyPr>
          <a:lstStyle/>
          <a:p>
            <a:r>
              <a:rPr lang="da-DK" sz="1700" b="1" dirty="0"/>
              <a:t>Trin 2.) Personificering:</a:t>
            </a:r>
          </a:p>
          <a:p>
            <a:r>
              <a:rPr lang="da-DK" sz="1700" dirty="0"/>
              <a:t>Borgeren er sur og bliver personlig overfor renovationsmedarbejderen, og siger at sådan en ”skide” renovationsmedarbejder, kan ikke tillade sig at tømme skrællet kl.04.00 om morgenen. Jeg betaler som borger, både skat og ejendomsskat.</a:t>
            </a:r>
          </a:p>
        </p:txBody>
      </p:sp>
      <p:pic>
        <p:nvPicPr>
          <p:cNvPr id="5" name="Billede 4"/>
          <p:cNvPicPr>
            <a:picLocks noChangeAspect="1"/>
          </p:cNvPicPr>
          <p:nvPr/>
        </p:nvPicPr>
        <p:blipFill>
          <a:blip r:embed="rId2"/>
          <a:stretch>
            <a:fillRect/>
          </a:stretch>
        </p:blipFill>
        <p:spPr>
          <a:xfrm>
            <a:off x="1083909" y="4241930"/>
            <a:ext cx="3488091" cy="2616068"/>
          </a:xfrm>
          <a:prstGeom prst="rect">
            <a:avLst/>
          </a:prstGeom>
        </p:spPr>
      </p:pic>
    </p:spTree>
    <p:extLst>
      <p:ext uri="{BB962C8B-B14F-4D97-AF65-F5344CB8AC3E}">
        <p14:creationId xmlns:p14="http://schemas.microsoft.com/office/powerpoint/2010/main" val="1828047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8D436F-9ACD-4C92-AFC8-C934C527A6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0" y="0"/>
            <a:ext cx="4572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90538E0-A884-4E60-A6AB-77D830E2FC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108" y="0"/>
            <a:ext cx="349304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CF2F8ED-1BB9-29AB-EFB7-938D028D5585}"/>
              </a:ext>
            </a:extLst>
          </p:cNvPr>
          <p:cNvSpPr>
            <a:spLocks noGrp="1"/>
          </p:cNvSpPr>
          <p:nvPr>
            <p:ph type="title"/>
          </p:nvPr>
        </p:nvSpPr>
        <p:spPr>
          <a:xfrm>
            <a:off x="1425871" y="3050434"/>
            <a:ext cx="2792200" cy="757130"/>
          </a:xfrm>
          <a:ln w="25400" cap="sq">
            <a:solidFill>
              <a:srgbClr val="FFFFFF"/>
            </a:solidFill>
            <a:miter lim="800000"/>
          </a:ln>
        </p:spPr>
        <p:txBody>
          <a:bodyPr wrap="square">
            <a:normAutofit/>
          </a:bodyPr>
          <a:lstStyle/>
          <a:p>
            <a:pPr algn="ctr"/>
            <a:r>
              <a:rPr lang="da-DK" sz="2400" dirty="0">
                <a:solidFill>
                  <a:srgbClr val="FFFFFF"/>
                </a:solidFill>
              </a:rPr>
              <a:t>Konflikttrappens </a:t>
            </a:r>
            <a:br>
              <a:rPr lang="da-DK" sz="2400" dirty="0">
                <a:solidFill>
                  <a:srgbClr val="FFFFFF"/>
                </a:solidFill>
              </a:rPr>
            </a:br>
            <a:r>
              <a:rPr lang="da-DK" sz="2400" dirty="0">
                <a:solidFill>
                  <a:srgbClr val="FFFFFF"/>
                </a:solidFill>
              </a:rPr>
              <a:t>7 trin:</a:t>
            </a:r>
          </a:p>
        </p:txBody>
      </p:sp>
      <p:sp>
        <p:nvSpPr>
          <p:cNvPr id="13" name="Rectangle 12">
            <a:extLst>
              <a:ext uri="{FF2B5EF4-FFF2-40B4-BE49-F238E27FC236}">
                <a16:creationId xmlns:a16="http://schemas.microsoft.com/office/drawing/2014/main" id="{DB0D7DD0-1C67-4D4C-9E06-678233DB84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010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0D0070F3-7810-C743-DA15-FDCE6F06F3F1}"/>
              </a:ext>
            </a:extLst>
          </p:cNvPr>
          <p:cNvSpPr>
            <a:spLocks noGrp="1"/>
          </p:cNvSpPr>
          <p:nvPr>
            <p:ph sz="half" idx="1"/>
          </p:nvPr>
        </p:nvSpPr>
        <p:spPr>
          <a:xfrm>
            <a:off x="4930902" y="640080"/>
            <a:ext cx="3789799" cy="2546604"/>
          </a:xfrm>
        </p:spPr>
        <p:txBody>
          <a:bodyPr>
            <a:normAutofit/>
          </a:bodyPr>
          <a:lstStyle/>
          <a:p>
            <a:r>
              <a:rPr lang="da-DK" sz="1700" b="1" dirty="0"/>
              <a:t>Trin 3.) Problemet vokser:</a:t>
            </a:r>
          </a:p>
          <a:p>
            <a:r>
              <a:rPr lang="da-DK" sz="1700" dirty="0"/>
              <a:t>Borgeren truer renovationsmedarbejderen med at ringe til Kommunen og fortælle om situationen, og han vil klage over renovationsmedarbejderen.</a:t>
            </a:r>
          </a:p>
        </p:txBody>
      </p:sp>
      <p:sp>
        <p:nvSpPr>
          <p:cNvPr id="4" name="Pladsholder til indhold 3">
            <a:extLst>
              <a:ext uri="{FF2B5EF4-FFF2-40B4-BE49-F238E27FC236}">
                <a16:creationId xmlns:a16="http://schemas.microsoft.com/office/drawing/2014/main" id="{852D09B5-8CA7-29AB-79EC-4634AEC031AC}"/>
              </a:ext>
            </a:extLst>
          </p:cNvPr>
          <p:cNvSpPr>
            <a:spLocks noGrp="1"/>
          </p:cNvSpPr>
          <p:nvPr>
            <p:ph sz="half" idx="2"/>
          </p:nvPr>
        </p:nvSpPr>
        <p:spPr>
          <a:xfrm>
            <a:off x="4927653" y="3671315"/>
            <a:ext cx="3793048" cy="2546605"/>
          </a:xfrm>
        </p:spPr>
        <p:txBody>
          <a:bodyPr>
            <a:normAutofit/>
          </a:bodyPr>
          <a:lstStyle/>
          <a:p>
            <a:r>
              <a:rPr lang="da-DK" sz="1700" b="1" dirty="0"/>
              <a:t>Trin 4.) Samtale reduceres: </a:t>
            </a:r>
          </a:p>
          <a:p>
            <a:r>
              <a:rPr lang="da-DK" sz="1700" dirty="0"/>
              <a:t>Borgeren går ud foran medarbejderens renovationslastbil og skælder ud og medarbejderen råber tilbage igen. </a:t>
            </a:r>
          </a:p>
          <a:p>
            <a:r>
              <a:rPr lang="da-DK" sz="1700" dirty="0"/>
              <a:t>Der bliver råbt og skreget  – der opstår et skænderi – og kommunikationen går i stå.</a:t>
            </a:r>
          </a:p>
        </p:txBody>
      </p:sp>
      <p:pic>
        <p:nvPicPr>
          <p:cNvPr id="10" name="Billede 9"/>
          <p:cNvPicPr>
            <a:picLocks noChangeAspect="1"/>
          </p:cNvPicPr>
          <p:nvPr/>
        </p:nvPicPr>
        <p:blipFill>
          <a:blip r:embed="rId2"/>
          <a:stretch>
            <a:fillRect/>
          </a:stretch>
        </p:blipFill>
        <p:spPr>
          <a:xfrm>
            <a:off x="1083909" y="4241930"/>
            <a:ext cx="3488091" cy="2616068"/>
          </a:xfrm>
          <a:prstGeom prst="rect">
            <a:avLst/>
          </a:prstGeom>
        </p:spPr>
      </p:pic>
    </p:spTree>
    <p:extLst>
      <p:ext uri="{BB962C8B-B14F-4D97-AF65-F5344CB8AC3E}">
        <p14:creationId xmlns:p14="http://schemas.microsoft.com/office/powerpoint/2010/main" val="3130022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8D436F-9ACD-4C92-AFC8-C934C527A6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0" y="0"/>
            <a:ext cx="4572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90538E0-A884-4E60-A6AB-77D830E2FC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108" y="0"/>
            <a:ext cx="349304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D60225D-33F3-AD0F-0E87-083B56996814}"/>
              </a:ext>
            </a:extLst>
          </p:cNvPr>
          <p:cNvSpPr>
            <a:spLocks noGrp="1"/>
          </p:cNvSpPr>
          <p:nvPr>
            <p:ph type="title"/>
          </p:nvPr>
        </p:nvSpPr>
        <p:spPr>
          <a:xfrm>
            <a:off x="1425871" y="3050434"/>
            <a:ext cx="2792200" cy="757130"/>
          </a:xfrm>
          <a:ln w="25400" cap="sq">
            <a:solidFill>
              <a:srgbClr val="FFFFFF"/>
            </a:solidFill>
            <a:miter lim="800000"/>
          </a:ln>
        </p:spPr>
        <p:txBody>
          <a:bodyPr wrap="square">
            <a:normAutofit/>
          </a:bodyPr>
          <a:lstStyle/>
          <a:p>
            <a:pPr algn="ctr"/>
            <a:r>
              <a:rPr lang="da-DK" sz="2400" dirty="0">
                <a:solidFill>
                  <a:srgbClr val="FFFFFF"/>
                </a:solidFill>
              </a:rPr>
              <a:t>Konflikttrappens </a:t>
            </a:r>
            <a:br>
              <a:rPr lang="da-DK" sz="2400" dirty="0">
                <a:solidFill>
                  <a:srgbClr val="FFFFFF"/>
                </a:solidFill>
              </a:rPr>
            </a:br>
            <a:r>
              <a:rPr lang="da-DK" sz="2400" dirty="0">
                <a:solidFill>
                  <a:srgbClr val="FFFFFF"/>
                </a:solidFill>
              </a:rPr>
              <a:t>7 trin:</a:t>
            </a:r>
          </a:p>
        </p:txBody>
      </p:sp>
      <p:sp>
        <p:nvSpPr>
          <p:cNvPr id="13" name="Rectangle 12">
            <a:extLst>
              <a:ext uri="{FF2B5EF4-FFF2-40B4-BE49-F238E27FC236}">
                <a16:creationId xmlns:a16="http://schemas.microsoft.com/office/drawing/2014/main" id="{DB0D7DD0-1C67-4D4C-9E06-678233DB84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010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34DDAFD2-0E0A-CD34-CB64-FA78A5421A68}"/>
              </a:ext>
            </a:extLst>
          </p:cNvPr>
          <p:cNvSpPr>
            <a:spLocks noGrp="1"/>
          </p:cNvSpPr>
          <p:nvPr>
            <p:ph sz="half" idx="1"/>
          </p:nvPr>
        </p:nvSpPr>
        <p:spPr>
          <a:xfrm>
            <a:off x="4930902" y="640080"/>
            <a:ext cx="3789799" cy="2546604"/>
          </a:xfrm>
        </p:spPr>
        <p:txBody>
          <a:bodyPr>
            <a:normAutofit/>
          </a:bodyPr>
          <a:lstStyle/>
          <a:p>
            <a:r>
              <a:rPr lang="da-DK" sz="1700" b="1" dirty="0"/>
              <a:t>Trin 5.) Fjendebilleder:</a:t>
            </a:r>
          </a:p>
          <a:p>
            <a:r>
              <a:rPr lang="da-DK" sz="1700" dirty="0"/>
              <a:t>Borgeren truer renovationsmedarbejderen med tæsk og hvis du ikke kommer og tømmer kl. 07.00 fremover, så slår jeg dig ned. </a:t>
            </a:r>
          </a:p>
        </p:txBody>
      </p:sp>
      <p:sp>
        <p:nvSpPr>
          <p:cNvPr id="4" name="Pladsholder til indhold 3">
            <a:extLst>
              <a:ext uri="{FF2B5EF4-FFF2-40B4-BE49-F238E27FC236}">
                <a16:creationId xmlns:a16="http://schemas.microsoft.com/office/drawing/2014/main" id="{06CCAC9A-3717-97E9-4820-F0D547320EA3}"/>
              </a:ext>
            </a:extLst>
          </p:cNvPr>
          <p:cNvSpPr>
            <a:spLocks noGrp="1"/>
          </p:cNvSpPr>
          <p:nvPr>
            <p:ph sz="half" idx="2"/>
          </p:nvPr>
        </p:nvSpPr>
        <p:spPr>
          <a:xfrm>
            <a:off x="4927653" y="3671315"/>
            <a:ext cx="3793048" cy="2546605"/>
          </a:xfrm>
        </p:spPr>
        <p:txBody>
          <a:bodyPr>
            <a:normAutofit/>
          </a:bodyPr>
          <a:lstStyle/>
          <a:p>
            <a:r>
              <a:rPr lang="da-DK" sz="1700" b="1" dirty="0"/>
              <a:t>Trin 6.) Åben fjendtlighed:</a:t>
            </a:r>
          </a:p>
          <a:p>
            <a:r>
              <a:rPr lang="da-DK" sz="1700" dirty="0"/>
              <a:t>Borgeren tager fat i kraven på renovationsmedarbejderen og slår personen i ansigtet med en knytnæve.</a:t>
            </a:r>
          </a:p>
          <a:p>
            <a:endParaRPr lang="da-DK" sz="1700" dirty="0"/>
          </a:p>
        </p:txBody>
      </p:sp>
      <p:pic>
        <p:nvPicPr>
          <p:cNvPr id="10" name="Billede 9"/>
          <p:cNvPicPr>
            <a:picLocks noChangeAspect="1"/>
          </p:cNvPicPr>
          <p:nvPr/>
        </p:nvPicPr>
        <p:blipFill>
          <a:blip r:embed="rId2"/>
          <a:stretch>
            <a:fillRect/>
          </a:stretch>
        </p:blipFill>
        <p:spPr>
          <a:xfrm>
            <a:off x="1083909" y="4241930"/>
            <a:ext cx="3488091" cy="2616068"/>
          </a:xfrm>
          <a:prstGeom prst="rect">
            <a:avLst/>
          </a:prstGeom>
        </p:spPr>
      </p:pic>
    </p:spTree>
    <p:extLst>
      <p:ext uri="{BB962C8B-B14F-4D97-AF65-F5344CB8AC3E}">
        <p14:creationId xmlns:p14="http://schemas.microsoft.com/office/powerpoint/2010/main" val="4210011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8D436F-9ACD-4C92-AFC8-C934C527A6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0" y="0"/>
            <a:ext cx="4572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90538E0-A884-4E60-A6AB-77D830E2FC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108" y="0"/>
            <a:ext cx="349304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4073BDC-6058-2CAE-483F-7683DEC7DBE6}"/>
              </a:ext>
            </a:extLst>
          </p:cNvPr>
          <p:cNvSpPr>
            <a:spLocks noGrp="1"/>
          </p:cNvSpPr>
          <p:nvPr>
            <p:ph type="title"/>
          </p:nvPr>
        </p:nvSpPr>
        <p:spPr>
          <a:xfrm>
            <a:off x="1425871" y="3050434"/>
            <a:ext cx="2792200" cy="757130"/>
          </a:xfrm>
          <a:ln w="25400" cap="sq">
            <a:solidFill>
              <a:srgbClr val="FFFFFF"/>
            </a:solidFill>
            <a:miter lim="800000"/>
          </a:ln>
        </p:spPr>
        <p:txBody>
          <a:bodyPr wrap="square">
            <a:normAutofit/>
          </a:bodyPr>
          <a:lstStyle/>
          <a:p>
            <a:pPr algn="ctr"/>
            <a:r>
              <a:rPr lang="da-DK" sz="2400" dirty="0">
                <a:solidFill>
                  <a:srgbClr val="FFFFFF"/>
                </a:solidFill>
              </a:rPr>
              <a:t>Konflikttrappens </a:t>
            </a:r>
            <a:br>
              <a:rPr lang="da-DK" sz="2400" dirty="0">
                <a:solidFill>
                  <a:srgbClr val="FFFFFF"/>
                </a:solidFill>
              </a:rPr>
            </a:br>
            <a:r>
              <a:rPr lang="da-DK" sz="2400" dirty="0">
                <a:solidFill>
                  <a:srgbClr val="FFFFFF"/>
                </a:solidFill>
              </a:rPr>
              <a:t>7 trin:</a:t>
            </a:r>
          </a:p>
        </p:txBody>
      </p:sp>
      <p:sp>
        <p:nvSpPr>
          <p:cNvPr id="13" name="Rectangle 12">
            <a:extLst>
              <a:ext uri="{FF2B5EF4-FFF2-40B4-BE49-F238E27FC236}">
                <a16:creationId xmlns:a16="http://schemas.microsoft.com/office/drawing/2014/main" id="{DB0D7DD0-1C67-4D4C-9E06-678233DB84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010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A55960C5-D9C6-FB8B-6831-72DF8C1EC0D7}"/>
              </a:ext>
            </a:extLst>
          </p:cNvPr>
          <p:cNvSpPr>
            <a:spLocks noGrp="1"/>
          </p:cNvSpPr>
          <p:nvPr>
            <p:ph sz="half" idx="1"/>
          </p:nvPr>
        </p:nvSpPr>
        <p:spPr>
          <a:xfrm>
            <a:off x="4930902" y="640080"/>
            <a:ext cx="3789799" cy="2546604"/>
          </a:xfrm>
        </p:spPr>
        <p:txBody>
          <a:bodyPr>
            <a:normAutofit/>
          </a:bodyPr>
          <a:lstStyle/>
          <a:p>
            <a:r>
              <a:rPr lang="da-DK" sz="1700" b="1" dirty="0"/>
              <a:t>Trin 7.) Personificering:</a:t>
            </a:r>
          </a:p>
          <a:p>
            <a:r>
              <a:rPr lang="da-DK" sz="1700" dirty="0"/>
              <a:t>Borgeren går rasende tilbage til sit hus, og renovationsmedarbejderen kører derfra. Der bliver ringet til både afdelingschefen og Politiet. Borgeren bliver meldt for vold mod en renovationsmedarbejder i tjeneste.</a:t>
            </a:r>
          </a:p>
          <a:p>
            <a:endParaRPr lang="da-DK" sz="1700" dirty="0"/>
          </a:p>
        </p:txBody>
      </p:sp>
      <p:sp>
        <p:nvSpPr>
          <p:cNvPr id="4" name="Pladsholder til indhold 3">
            <a:extLst>
              <a:ext uri="{FF2B5EF4-FFF2-40B4-BE49-F238E27FC236}">
                <a16:creationId xmlns:a16="http://schemas.microsoft.com/office/drawing/2014/main" id="{BBAF35B0-7FF0-0E45-4D5E-2B24CD6810EA}"/>
              </a:ext>
            </a:extLst>
          </p:cNvPr>
          <p:cNvSpPr>
            <a:spLocks noGrp="1"/>
          </p:cNvSpPr>
          <p:nvPr>
            <p:ph sz="half" idx="2"/>
          </p:nvPr>
        </p:nvSpPr>
        <p:spPr>
          <a:xfrm>
            <a:off x="4927653" y="3671315"/>
            <a:ext cx="3793048" cy="2546605"/>
          </a:xfrm>
        </p:spPr>
        <p:txBody>
          <a:bodyPr>
            <a:normAutofit/>
          </a:bodyPr>
          <a:lstStyle/>
          <a:p>
            <a:endParaRPr lang="da-DK" sz="1700" dirty="0"/>
          </a:p>
        </p:txBody>
      </p:sp>
      <p:pic>
        <p:nvPicPr>
          <p:cNvPr id="10" name="Billede 9"/>
          <p:cNvPicPr>
            <a:picLocks noChangeAspect="1"/>
          </p:cNvPicPr>
          <p:nvPr/>
        </p:nvPicPr>
        <p:blipFill>
          <a:blip r:embed="rId2"/>
          <a:stretch>
            <a:fillRect/>
          </a:stretch>
        </p:blipFill>
        <p:spPr>
          <a:xfrm>
            <a:off x="1083909" y="4241930"/>
            <a:ext cx="3488091" cy="2616068"/>
          </a:xfrm>
          <a:prstGeom prst="rect">
            <a:avLst/>
          </a:prstGeom>
        </p:spPr>
      </p:pic>
    </p:spTree>
    <p:extLst>
      <p:ext uri="{BB962C8B-B14F-4D97-AF65-F5344CB8AC3E}">
        <p14:creationId xmlns:p14="http://schemas.microsoft.com/office/powerpoint/2010/main" val="3228917910"/>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6624E3CD10854468FCCE94CAABFFAEB" ma:contentTypeVersion="20" ma:contentTypeDescription="Opret et nyt dokument." ma:contentTypeScope="" ma:versionID="7c3ddf537af1a0519b2e07c4694c1aa8">
  <xsd:schema xmlns:xsd="http://www.w3.org/2001/XMLSchema" xmlns:xs="http://www.w3.org/2001/XMLSchema" xmlns:p="http://schemas.microsoft.com/office/2006/metadata/properties" xmlns:ns2="e5a614a0-e390-4758-987e-00508b2d8f32" xmlns:ns3="8e01ca8f-5ef1-4f69-bef7-0923966b1c21" targetNamespace="http://schemas.microsoft.com/office/2006/metadata/properties" ma:root="true" ma:fieldsID="93ae44c31d334598fdeec0aaa330e800" ns2:_="" ns3:_="">
    <xsd:import namespace="e5a614a0-e390-4758-987e-00508b2d8f32"/>
    <xsd:import namespace="8e01ca8f-5ef1-4f69-bef7-0923966b1c2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Dato"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a614a0-e390-4758-987e-00508b2d8f3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Dato" ma:index="12" nillable="true" ma:displayName="Dato" ma:format="DateOnly" ma:internalName="Dato">
      <xsd:simpleType>
        <xsd:restriction base="dms:DateTime"/>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Location" ma:index="14"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Billedmærker" ma:readOnly="false" ma:fieldId="{5cf76f15-5ced-4ddc-b409-7134ff3c332f}" ma:taxonomyMulti="true" ma:sspId="78d8fed3-eade-4d2d-8e51-d1e1973cc8b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e01ca8f-5ef1-4f69-bef7-0923966b1c21" elementFormDefault="qualified">
    <xsd:import namespace="http://schemas.microsoft.com/office/2006/documentManagement/types"/>
    <xsd:import namespace="http://schemas.microsoft.com/office/infopath/2007/PartnerControls"/>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t med detaljer" ma:internalName="SharedWithDetails" ma:readOnly="true">
      <xsd:simpleType>
        <xsd:restriction base="dms:Note">
          <xsd:maxLength value="255"/>
        </xsd:restriction>
      </xsd:simpleType>
    </xsd:element>
    <xsd:element name="TaxCatchAll" ma:index="24" nillable="true" ma:displayName="Taxonomy Catch All Column" ma:hidden="true" ma:list="{022ef22a-6204-49a6-8902-6181c02549c8}" ma:internalName="TaxCatchAll" ma:showField="CatchAllData" ma:web="8e01ca8f-5ef1-4f69-bef7-0923966b1c2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526D80-362F-482A-A9B1-085585A849E0}"/>
</file>

<file path=customXml/itemProps2.xml><?xml version="1.0" encoding="utf-8"?>
<ds:datastoreItem xmlns:ds="http://schemas.openxmlformats.org/officeDocument/2006/customXml" ds:itemID="{75FB23F4-1B0F-4CC8-A2B9-BF73AA550972}"/>
</file>

<file path=docProps/app.xml><?xml version="1.0" encoding="utf-8"?>
<Properties xmlns="http://schemas.openxmlformats.org/officeDocument/2006/extended-properties" xmlns:vt="http://schemas.openxmlformats.org/officeDocument/2006/docPropsVTypes">
  <Template>Office 2013 - 2022 Theme</Template>
  <TotalTime>140</TotalTime>
  <Words>297</Words>
  <Application>Microsoft Office PowerPoint</Application>
  <PresentationFormat>Skærmshow (4:3)</PresentationFormat>
  <Paragraphs>28</Paragraphs>
  <Slides>8</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8</vt:i4>
      </vt:variant>
    </vt:vector>
  </HeadingPairs>
  <TitlesOfParts>
    <vt:vector size="13" baseType="lpstr">
      <vt:lpstr>Arial</vt:lpstr>
      <vt:lpstr>Calibri</vt:lpstr>
      <vt:lpstr>Calibri Light</vt:lpstr>
      <vt:lpstr>Times New Roman</vt:lpstr>
      <vt:lpstr>Office-tema</vt:lpstr>
      <vt:lpstr>Konflikttrappen </vt:lpstr>
      <vt:lpstr>PowerPoint-præsentation</vt:lpstr>
      <vt:lpstr>Opgave i grupper  2-3 deltagere</vt:lpstr>
      <vt:lpstr>PowerPoint-præsentation</vt:lpstr>
      <vt:lpstr>Konflikttrappens  7 trin:</vt:lpstr>
      <vt:lpstr>Konflikttrappens  7 trin:</vt:lpstr>
      <vt:lpstr>Konflikttrappens  7 trin:</vt:lpstr>
      <vt:lpstr>Konflikttrappens  7 trin: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Helle Emmelie Damgaard Bonde (HDB - Timelærer - AMUN)</dc:creator>
  <cp:lastModifiedBy>Jette Grundahl Lindskov</cp:lastModifiedBy>
  <cp:revision>14</cp:revision>
  <dcterms:created xsi:type="dcterms:W3CDTF">2023-09-18T11:48:13Z</dcterms:created>
  <dcterms:modified xsi:type="dcterms:W3CDTF">2023-09-19T12:49:16Z</dcterms:modified>
</cp:coreProperties>
</file>