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3"/>
  </p:notesMasterIdLst>
  <p:sldIdLst>
    <p:sldId id="278" r:id="rId5"/>
    <p:sldId id="286" r:id="rId6"/>
    <p:sldId id="292" r:id="rId7"/>
    <p:sldId id="295" r:id="rId8"/>
    <p:sldId id="291" r:id="rId9"/>
    <p:sldId id="293" r:id="rId10"/>
    <p:sldId id="294" r:id="rId11"/>
    <p:sldId id="276" r:id="rId12"/>
    <p:sldId id="296" r:id="rId13"/>
    <p:sldId id="297" r:id="rId14"/>
    <p:sldId id="288" r:id="rId15"/>
    <p:sldId id="289" r:id="rId16"/>
    <p:sldId id="298" r:id="rId17"/>
    <p:sldId id="290"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336" r:id="rId56"/>
    <p:sldId id="337" r:id="rId57"/>
    <p:sldId id="338" r:id="rId58"/>
    <p:sldId id="339" r:id="rId59"/>
    <p:sldId id="340" r:id="rId60"/>
    <p:sldId id="341" r:id="rId61"/>
    <p:sldId id="342" r:id="rId62"/>
    <p:sldId id="34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8" r:id="rId88"/>
    <p:sldId id="369" r:id="rId89"/>
    <p:sldId id="370" r:id="rId90"/>
    <p:sldId id="371" r:id="rId91"/>
    <p:sldId id="372" r:id="rId92"/>
    <p:sldId id="373" r:id="rId93"/>
    <p:sldId id="374" r:id="rId94"/>
    <p:sldId id="375" r:id="rId95"/>
    <p:sldId id="376" r:id="rId96"/>
    <p:sldId id="377" r:id="rId97"/>
    <p:sldId id="378" r:id="rId98"/>
    <p:sldId id="379" r:id="rId99"/>
    <p:sldId id="380" r:id="rId100"/>
    <p:sldId id="381" r:id="rId101"/>
    <p:sldId id="382" r:id="rId102"/>
    <p:sldId id="383" r:id="rId103"/>
    <p:sldId id="384" r:id="rId104"/>
    <p:sldId id="385" r:id="rId105"/>
    <p:sldId id="386" r:id="rId106"/>
    <p:sldId id="387" r:id="rId107"/>
    <p:sldId id="388" r:id="rId108"/>
    <p:sldId id="389" r:id="rId109"/>
    <p:sldId id="390" r:id="rId110"/>
    <p:sldId id="391" r:id="rId111"/>
    <p:sldId id="392" r:id="rId112"/>
    <p:sldId id="393" r:id="rId113"/>
    <p:sldId id="394" r:id="rId114"/>
    <p:sldId id="395" r:id="rId115"/>
    <p:sldId id="396" r:id="rId116"/>
    <p:sldId id="397" r:id="rId117"/>
    <p:sldId id="398" r:id="rId118"/>
    <p:sldId id="399" r:id="rId119"/>
    <p:sldId id="400" r:id="rId120"/>
    <p:sldId id="401" r:id="rId121"/>
    <p:sldId id="259" r:id="rId122"/>
  </p:sldIdLst>
  <p:sldSz cx="12192000" cy="6858000"/>
  <p:notesSz cx="6797675" cy="987266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956F43-1FDC-74C4-0F9D-AC096127AF82}" v="1" dt="2025-12-01T10:28:05.4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59" y="65"/>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0"/>
            <a:ext cx="2945659" cy="49534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5" y="0"/>
            <a:ext cx="2945659" cy="495348"/>
          </a:xfrm>
          <a:prstGeom prst="rect">
            <a:avLst/>
          </a:prstGeom>
        </p:spPr>
        <p:txBody>
          <a:bodyPr vert="horz" lIns="91440" tIns="45720" rIns="91440" bIns="45720" rtlCol="0"/>
          <a:lstStyle>
            <a:lvl1pPr algn="r">
              <a:defRPr sz="1200"/>
            </a:lvl1pPr>
          </a:lstStyle>
          <a:p>
            <a:fld id="{B90C463E-3210-BD49-B37D-FAD6B6FBDE9C}" type="datetimeFigureOut">
              <a:rPr lang="da-DK" smtClean="0"/>
              <a:t>09-12-2025</a:t>
            </a:fld>
            <a:endParaRPr lang="da-DK"/>
          </a:p>
        </p:txBody>
      </p:sp>
      <p:sp>
        <p:nvSpPr>
          <p:cNvPr id="4" name="Pladsholder til slidebillede 3"/>
          <p:cNvSpPr>
            <a:spLocks noGrp="1" noRot="1" noChangeAspect="1"/>
          </p:cNvSpPr>
          <p:nvPr>
            <p:ph type="sldImg" idx="2"/>
          </p:nvPr>
        </p:nvSpPr>
        <p:spPr>
          <a:xfrm>
            <a:off x="436563" y="1233488"/>
            <a:ext cx="5924550" cy="3332162"/>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51220"/>
            <a:ext cx="5438140" cy="3887361"/>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2" y="9377318"/>
            <a:ext cx="2945659" cy="49534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5" y="9377318"/>
            <a:ext cx="2945659" cy="495347"/>
          </a:xfrm>
          <a:prstGeom prst="rect">
            <a:avLst/>
          </a:prstGeom>
        </p:spPr>
        <p:txBody>
          <a:bodyPr vert="horz" lIns="91440" tIns="45720" rIns="91440" bIns="45720"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ea typeface="Calibri"/>
                <a:cs typeface="Calibri"/>
              </a:rPr>
              <a:t>Benyt </a:t>
            </a:r>
            <a:r>
              <a:rPr lang="en-US" err="1">
                <a:ea typeface="Calibri"/>
                <a:cs typeface="Calibri"/>
              </a:rPr>
              <a:t>alternativt</a:t>
            </a:r>
            <a:r>
              <a:rPr lang="en-US">
                <a:ea typeface="Calibri"/>
                <a:cs typeface="Calibri"/>
              </a:rPr>
              <a:t> - </a:t>
            </a:r>
            <a:r>
              <a:rPr lang="en-US" err="1">
                <a:ea typeface="Calibri"/>
                <a:cs typeface="Calibri"/>
              </a:rPr>
              <a:t>evt</a:t>
            </a:r>
            <a:r>
              <a:rPr lang="en-US">
                <a:ea typeface="Calibri"/>
                <a:cs typeface="Calibri"/>
              </a:rPr>
              <a:t>. </a:t>
            </a:r>
            <a:r>
              <a:rPr lang="en-US" err="1">
                <a:ea typeface="Calibri"/>
                <a:cs typeface="Calibri"/>
              </a:rPr>
              <a:t>Opgave</a:t>
            </a:r>
            <a:r>
              <a:rPr lang="en-US">
                <a:ea typeface="Calibri"/>
                <a:cs typeface="Calibri"/>
              </a:rPr>
              <a:t> -&gt; </a:t>
            </a:r>
            <a:r>
              <a:rPr lang="en-US"/>
              <a:t>Dag 1 </a:t>
            </a:r>
            <a:r>
              <a:rPr lang="en-US" err="1"/>
              <a:t>opgaver</a:t>
            </a:r>
            <a:r>
              <a:rPr lang="en-US"/>
              <a:t> </a:t>
            </a:r>
            <a:r>
              <a:rPr lang="en-US" err="1"/>
              <a:t>fagnr</a:t>
            </a:r>
            <a:r>
              <a:rPr lang="en-US"/>
              <a:t> 23143</a:t>
            </a:r>
            <a:endParaRPr lang="en-US">
              <a:ea typeface="Calibri"/>
              <a:cs typeface="Calibri"/>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7</a:t>
            </a:fld>
            <a:endParaRPr lang="da-DK"/>
          </a:p>
        </p:txBody>
      </p:sp>
    </p:spTree>
    <p:extLst>
      <p:ext uri="{BB962C8B-B14F-4D97-AF65-F5344CB8AC3E}">
        <p14:creationId xmlns:p14="http://schemas.microsoft.com/office/powerpoint/2010/main" val="268752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ea typeface="Calibri"/>
                <a:cs typeface="Calibri"/>
              </a:rPr>
              <a:t>Benyt </a:t>
            </a:r>
            <a:r>
              <a:rPr lang="en-US" dirty="0" err="1">
                <a:ea typeface="Calibri"/>
                <a:cs typeface="Calibri"/>
              </a:rPr>
              <a:t>evt</a:t>
            </a:r>
            <a:r>
              <a:rPr lang="en-US" dirty="0">
                <a:ea typeface="Calibri"/>
                <a:cs typeface="Calibri"/>
              </a:rPr>
              <a:t>. </a:t>
            </a:r>
            <a:r>
              <a:rPr lang="en-US" dirty="0" err="1">
                <a:ea typeface="Calibri"/>
                <a:cs typeface="Calibri"/>
              </a:rPr>
              <a:t>Opgave</a:t>
            </a:r>
            <a:r>
              <a:rPr lang="en-US" dirty="0">
                <a:ea typeface="Calibri"/>
                <a:cs typeface="Calibri"/>
              </a:rPr>
              <a:t> -&gt; </a:t>
            </a:r>
            <a:r>
              <a:rPr lang="en-US" dirty="0" err="1"/>
              <a:t>dag</a:t>
            </a:r>
            <a:r>
              <a:rPr lang="en-US" dirty="0"/>
              <a:t> 2 - </a:t>
            </a:r>
            <a:r>
              <a:rPr lang="en-US" dirty="0" err="1"/>
              <a:t>Flaskehalse</a:t>
            </a:r>
            <a:r>
              <a:rPr lang="en-US" dirty="0"/>
              <a:t> </a:t>
            </a:r>
            <a:r>
              <a:rPr lang="en-US" dirty="0" err="1"/>
              <a:t>og</a:t>
            </a:r>
            <a:r>
              <a:rPr lang="en-US" dirty="0"/>
              <a:t> </a:t>
            </a:r>
            <a:r>
              <a:rPr lang="en-US" dirty="0" err="1"/>
              <a:t>stamdata</a:t>
            </a:r>
            <a:r>
              <a:rPr lang="en-US" dirty="0"/>
              <a:t> case</a:t>
            </a:r>
            <a:endParaRPr lang="en-US" dirty="0">
              <a:ea typeface="Calibri"/>
              <a:cs typeface="Calibri"/>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17</a:t>
            </a:fld>
            <a:endParaRPr lang="da-DK"/>
          </a:p>
        </p:txBody>
      </p:sp>
    </p:spTree>
    <p:extLst>
      <p:ext uri="{BB962C8B-B14F-4D97-AF65-F5344CB8AC3E}">
        <p14:creationId xmlns:p14="http://schemas.microsoft.com/office/powerpoint/2010/main" val="333746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Benyt </a:t>
            </a:r>
            <a:r>
              <a:rPr lang="en-US" dirty="0" err="1"/>
              <a:t>evt</a:t>
            </a:r>
            <a:r>
              <a:rPr lang="en-US" dirty="0"/>
              <a:t>. </a:t>
            </a:r>
            <a:r>
              <a:rPr lang="en-US" dirty="0" err="1"/>
              <a:t>Opgave</a:t>
            </a:r>
            <a:r>
              <a:rPr lang="en-US" dirty="0"/>
              <a:t> -&gt; </a:t>
            </a:r>
            <a:r>
              <a:rPr lang="en-US" dirty="0" err="1"/>
              <a:t>dag</a:t>
            </a:r>
            <a:r>
              <a:rPr lang="en-US" dirty="0"/>
              <a:t> 2 - </a:t>
            </a:r>
            <a:r>
              <a:rPr lang="en-US" dirty="0" err="1"/>
              <a:t>diskution</a:t>
            </a:r>
            <a:r>
              <a:rPr lang="en-US" dirty="0"/>
              <a:t> </a:t>
            </a:r>
            <a:r>
              <a:rPr lang="en-US" dirty="0" err="1"/>
              <a:t>og</a:t>
            </a:r>
            <a:r>
              <a:rPr lang="en-US" dirty="0"/>
              <a:t> </a:t>
            </a:r>
            <a:r>
              <a:rPr lang="en-US" dirty="0" err="1"/>
              <a:t>reflektion</a:t>
            </a:r>
            <a:r>
              <a:rPr lang="en-US" dirty="0"/>
              <a:t> – </a:t>
            </a:r>
            <a:r>
              <a:rPr lang="en-US" dirty="0" err="1"/>
              <a:t>lagerflow</a:t>
            </a:r>
            <a:r>
              <a:rPr lang="en-US" dirty="0"/>
              <a:t> </a:t>
            </a:r>
            <a:r>
              <a:rPr lang="en-US" dirty="0" err="1"/>
              <a:t>eller</a:t>
            </a:r>
            <a:r>
              <a:rPr lang="en-US" dirty="0"/>
              <a:t> </a:t>
            </a:r>
            <a:r>
              <a:rPr lang="en-US" dirty="0" err="1"/>
              <a:t>dag</a:t>
            </a:r>
            <a:r>
              <a:rPr lang="en-US" dirty="0"/>
              <a:t> 2 Inbound, pick &amp; pack </a:t>
            </a:r>
            <a:r>
              <a:rPr lang="en-US" dirty="0" err="1"/>
              <a:t>og</a:t>
            </a:r>
            <a:r>
              <a:rPr lang="en-US" dirty="0"/>
              <a:t> outbound</a:t>
            </a:r>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19</a:t>
            </a:fld>
            <a:endParaRPr lang="da-DK"/>
          </a:p>
        </p:txBody>
      </p:sp>
    </p:spTree>
    <p:extLst>
      <p:ext uri="{BB962C8B-B14F-4D97-AF65-F5344CB8AC3E}">
        <p14:creationId xmlns:p14="http://schemas.microsoft.com/office/powerpoint/2010/main" val="681119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ea typeface="Calibri"/>
                <a:cs typeface="Calibri"/>
              </a:rPr>
              <a:t>Benyt </a:t>
            </a:r>
            <a:r>
              <a:rPr lang="en-US" dirty="0" err="1">
                <a:ea typeface="Calibri"/>
                <a:cs typeface="Calibri"/>
              </a:rPr>
              <a:t>evt</a:t>
            </a:r>
            <a:r>
              <a:rPr lang="en-US" dirty="0">
                <a:ea typeface="Calibri"/>
                <a:cs typeface="Calibri"/>
              </a:rPr>
              <a:t>. </a:t>
            </a:r>
            <a:r>
              <a:rPr lang="en-US" dirty="0" err="1">
                <a:ea typeface="Calibri"/>
                <a:cs typeface="Calibri"/>
              </a:rPr>
              <a:t>Opgave</a:t>
            </a:r>
            <a:r>
              <a:rPr lang="en-US" dirty="0">
                <a:ea typeface="Calibri"/>
                <a:cs typeface="Calibri"/>
              </a:rPr>
              <a:t> -&gt; </a:t>
            </a:r>
            <a:r>
              <a:rPr lang="en-US" dirty="0" err="1"/>
              <a:t>dag</a:t>
            </a:r>
            <a:r>
              <a:rPr lang="en-US" dirty="0"/>
              <a:t> 3 - </a:t>
            </a:r>
            <a:r>
              <a:rPr lang="en-US" dirty="0" err="1"/>
              <a:t>Automatiseret</a:t>
            </a:r>
            <a:r>
              <a:rPr lang="en-US" dirty="0"/>
              <a:t> </a:t>
            </a:r>
            <a:r>
              <a:rPr lang="en-US" dirty="0" err="1"/>
              <a:t>lagerinspektion</a:t>
            </a:r>
            <a:r>
              <a:rPr lang="en-US" dirty="0"/>
              <a:t> med droner</a:t>
            </a:r>
            <a:endParaRPr lang="en-US" dirty="0">
              <a:ea typeface="Calibri"/>
              <a:cs typeface="Calibri"/>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27</a:t>
            </a:fld>
            <a:endParaRPr lang="da-DK"/>
          </a:p>
        </p:txBody>
      </p:sp>
    </p:spTree>
    <p:extLst>
      <p:ext uri="{BB962C8B-B14F-4D97-AF65-F5344CB8AC3E}">
        <p14:creationId xmlns:p14="http://schemas.microsoft.com/office/powerpoint/2010/main" val="369295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t>Benyt </a:t>
            </a:r>
            <a:r>
              <a:rPr lang="en-US" dirty="0" err="1"/>
              <a:t>evt</a:t>
            </a:r>
            <a:r>
              <a:rPr lang="en-US" dirty="0"/>
              <a:t>. </a:t>
            </a:r>
            <a:r>
              <a:rPr lang="en-US" dirty="0" err="1"/>
              <a:t>Opgaver</a:t>
            </a:r>
            <a:r>
              <a:rPr lang="en-US" dirty="0"/>
              <a:t> -&gt; </a:t>
            </a:r>
            <a:r>
              <a:rPr lang="en-US" dirty="0" err="1"/>
              <a:t>dag</a:t>
            </a:r>
            <a:r>
              <a:rPr lang="en-US" dirty="0"/>
              <a:t> 3 - </a:t>
            </a:r>
            <a:r>
              <a:rPr lang="en-US" dirty="0" err="1"/>
              <a:t>Stamdata</a:t>
            </a:r>
            <a:r>
              <a:rPr lang="en-US" dirty="0"/>
              <a:t> </a:t>
            </a:r>
            <a:r>
              <a:rPr lang="en-US" dirty="0" err="1"/>
              <a:t>og</a:t>
            </a:r>
            <a:r>
              <a:rPr lang="en-US" dirty="0"/>
              <a:t> </a:t>
            </a:r>
            <a:r>
              <a:rPr lang="en-US" dirty="0" err="1"/>
              <a:t>systemfejl</a:t>
            </a:r>
            <a:r>
              <a:rPr lang="en-US" dirty="0"/>
              <a:t> </a:t>
            </a:r>
            <a:r>
              <a:rPr lang="en-US" dirty="0" err="1"/>
              <a:t>eller</a:t>
            </a:r>
            <a:r>
              <a:rPr lang="en-US" dirty="0"/>
              <a:t> </a:t>
            </a:r>
            <a:r>
              <a:rPr lang="en-US" dirty="0" err="1"/>
              <a:t>dag</a:t>
            </a:r>
            <a:r>
              <a:rPr lang="en-US" dirty="0"/>
              <a:t> 3 - </a:t>
            </a:r>
            <a:r>
              <a:rPr lang="en-US" dirty="0" err="1"/>
              <a:t>Stamdata</a:t>
            </a:r>
            <a:r>
              <a:rPr lang="en-US" dirty="0"/>
              <a:t>, </a:t>
            </a:r>
            <a:r>
              <a:rPr lang="en-US" dirty="0" err="1"/>
              <a:t>systemfejl</a:t>
            </a:r>
            <a:r>
              <a:rPr lang="en-US" dirty="0"/>
              <a:t> </a:t>
            </a:r>
            <a:r>
              <a:rPr lang="en-US" dirty="0" err="1"/>
              <a:t>og</a:t>
            </a:r>
            <a:r>
              <a:rPr lang="en-US" dirty="0"/>
              <a:t> </a:t>
            </a:r>
            <a:r>
              <a:rPr lang="en-US" dirty="0" err="1"/>
              <a:t>procedurer</a:t>
            </a:r>
            <a:endParaRPr lang="da-DK" dirty="0" err="1"/>
          </a:p>
        </p:txBody>
      </p:sp>
      <p:sp>
        <p:nvSpPr>
          <p:cNvPr id="4" name="Pladsholder til slidenummer 3"/>
          <p:cNvSpPr>
            <a:spLocks noGrp="1"/>
          </p:cNvSpPr>
          <p:nvPr>
            <p:ph type="sldNum" sz="quarter" idx="5"/>
          </p:nvPr>
        </p:nvSpPr>
        <p:spPr/>
        <p:txBody>
          <a:bodyPr/>
          <a:lstStyle/>
          <a:p>
            <a:fld id="{6F5BA3CA-EDEA-9640-9DE9-67353A2055FE}" type="slidenum">
              <a:rPr lang="da-DK" smtClean="0"/>
              <a:t>29</a:t>
            </a:fld>
            <a:endParaRPr lang="da-DK"/>
          </a:p>
        </p:txBody>
      </p:sp>
    </p:spTree>
    <p:extLst>
      <p:ext uri="{BB962C8B-B14F-4D97-AF65-F5344CB8AC3E}">
        <p14:creationId xmlns:p14="http://schemas.microsoft.com/office/powerpoint/2010/main" val="1488594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ea typeface="Calibri"/>
                <a:cs typeface="Calibri"/>
              </a:rPr>
              <a:t>Benyt </a:t>
            </a:r>
            <a:r>
              <a:rPr lang="en-US" dirty="0" err="1">
                <a:ea typeface="Calibri"/>
                <a:cs typeface="Calibri"/>
              </a:rPr>
              <a:t>evt</a:t>
            </a:r>
            <a:r>
              <a:rPr lang="en-US" dirty="0">
                <a:ea typeface="Calibri"/>
                <a:cs typeface="Calibri"/>
              </a:rPr>
              <a:t>. </a:t>
            </a:r>
            <a:r>
              <a:rPr lang="en-US" dirty="0" err="1">
                <a:ea typeface="Calibri"/>
                <a:cs typeface="Calibri"/>
              </a:rPr>
              <a:t>Opgave</a:t>
            </a:r>
            <a:r>
              <a:rPr lang="en-US" dirty="0">
                <a:ea typeface="Calibri"/>
                <a:cs typeface="Calibri"/>
              </a:rPr>
              <a:t> -&gt; </a:t>
            </a:r>
            <a:r>
              <a:rPr lang="en-US" dirty="0" err="1"/>
              <a:t>dag</a:t>
            </a:r>
            <a:r>
              <a:rPr lang="en-US" dirty="0"/>
              <a:t> 3 - </a:t>
            </a:r>
            <a:r>
              <a:rPr lang="en-US" dirty="0" err="1"/>
              <a:t>Automatiseret</a:t>
            </a:r>
            <a:r>
              <a:rPr lang="en-US" dirty="0"/>
              <a:t> </a:t>
            </a:r>
            <a:r>
              <a:rPr lang="en-US" dirty="0" err="1"/>
              <a:t>lagerinspektion</a:t>
            </a:r>
            <a:r>
              <a:rPr lang="en-US" dirty="0"/>
              <a:t> med droner</a:t>
            </a:r>
            <a:endParaRPr lang="en-US" dirty="0">
              <a:ea typeface="Calibri"/>
              <a:cs typeface="Calibri"/>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31</a:t>
            </a:fld>
            <a:endParaRPr lang="da-DK"/>
          </a:p>
        </p:txBody>
      </p:sp>
    </p:spTree>
    <p:extLst>
      <p:ext uri="{BB962C8B-B14F-4D97-AF65-F5344CB8AC3E}">
        <p14:creationId xmlns:p14="http://schemas.microsoft.com/office/powerpoint/2010/main" val="1127333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ea typeface="Calibri"/>
                <a:cs typeface="Calibri"/>
              </a:rPr>
              <a:t>Benyt </a:t>
            </a:r>
            <a:r>
              <a:rPr lang="en-US" dirty="0" err="1">
                <a:ea typeface="Calibri"/>
                <a:cs typeface="Calibri"/>
              </a:rPr>
              <a:t>evt</a:t>
            </a:r>
            <a:r>
              <a:rPr lang="en-US" dirty="0">
                <a:ea typeface="Calibri"/>
                <a:cs typeface="Calibri"/>
              </a:rPr>
              <a:t> </a:t>
            </a:r>
            <a:r>
              <a:rPr lang="en-US" dirty="0" err="1">
                <a:ea typeface="Calibri"/>
                <a:cs typeface="Calibri"/>
              </a:rPr>
              <a:t>opgave</a:t>
            </a:r>
            <a:r>
              <a:rPr lang="en-US" dirty="0">
                <a:ea typeface="Calibri"/>
                <a:cs typeface="Calibri"/>
              </a:rPr>
              <a:t> -&gt; </a:t>
            </a:r>
            <a:r>
              <a:rPr lang="en-US" dirty="0" err="1"/>
              <a:t>dag</a:t>
            </a:r>
            <a:r>
              <a:rPr lang="en-US" dirty="0"/>
              <a:t> 5 - </a:t>
            </a:r>
            <a:r>
              <a:rPr lang="en-US" dirty="0" err="1"/>
              <a:t>kompendie</a:t>
            </a:r>
            <a:r>
              <a:rPr lang="en-US" dirty="0"/>
              <a:t> med 10 </a:t>
            </a:r>
            <a:r>
              <a:rPr lang="en-US" dirty="0" err="1"/>
              <a:t>opgaver</a:t>
            </a:r>
            <a:r>
              <a:rPr lang="en-US" dirty="0"/>
              <a:t> - </a:t>
            </a:r>
            <a:r>
              <a:rPr lang="en-US" dirty="0" err="1"/>
              <a:t>aut</a:t>
            </a:r>
            <a:r>
              <a:rPr lang="en-US" dirty="0"/>
              <a:t>. </a:t>
            </a:r>
            <a:r>
              <a:rPr lang="en-US" dirty="0" err="1"/>
              <a:t>lagre</a:t>
            </a:r>
            <a:endParaRPr lang="en-US" dirty="0" err="1">
              <a:ea typeface="Calibri"/>
              <a:cs typeface="Calibri"/>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66</a:t>
            </a:fld>
            <a:endParaRPr lang="da-DK"/>
          </a:p>
        </p:txBody>
      </p:sp>
    </p:spTree>
    <p:extLst>
      <p:ext uri="{BB962C8B-B14F-4D97-AF65-F5344CB8AC3E}">
        <p14:creationId xmlns:p14="http://schemas.microsoft.com/office/powerpoint/2010/main" val="11608121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61499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332143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87553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44246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642926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057193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89346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535306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905208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4120938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975734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8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085214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891487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871055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87009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674937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554750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945487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40692628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426336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944126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6007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113233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4573355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806696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556689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5129"/>
            <a:ext cx="12218896" cy="6873129"/>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2381596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5129"/>
            <a:ext cx="12218896" cy="6873129"/>
          </a:xfrm>
          <a:prstGeom prst="rect">
            <a:avLst/>
          </a:prstGeom>
        </p:spPr>
      </p:pic>
      <p:sp>
        <p:nvSpPr>
          <p:cNvPr id="4" name="Titel 1">
            <a:extLst>
              <a:ext uri="{FF2B5EF4-FFF2-40B4-BE49-F238E27FC236}">
                <a16:creationId xmlns:a16="http://schemas.microsoft.com/office/drawing/2014/main" id="{A27A3665-ADD6-617B-93A3-4180AA9118C1}"/>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3D1E1721-382F-1EA7-F9E0-B1BD5029900A}"/>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525983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5129"/>
            <a:ext cx="12218896" cy="6873129"/>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821240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4344" y="-13695"/>
            <a:ext cx="12218896" cy="6873129"/>
          </a:xfrm>
          <a:prstGeom prst="rect">
            <a:avLst/>
          </a:prstGeom>
        </p:spPr>
      </p:pic>
      <p:sp>
        <p:nvSpPr>
          <p:cNvPr id="4" name="Titel 1">
            <a:extLst>
              <a:ext uri="{FF2B5EF4-FFF2-40B4-BE49-F238E27FC236}">
                <a16:creationId xmlns:a16="http://schemas.microsoft.com/office/drawing/2014/main" id="{A27A3665-ADD6-617B-93A3-4180AA9118C1}"/>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3D1E1721-382F-1EA7-F9E0-B1BD5029900A}"/>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442076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3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5129"/>
            <a:ext cx="12218896" cy="6873129"/>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81F1FF"/>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7531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5129"/>
            <a:ext cx="12218896" cy="6873129"/>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989390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5129"/>
            <a:ext cx="12218896" cy="6873129"/>
          </a:xfrm>
          <a:prstGeom prst="rect">
            <a:avLst/>
          </a:prstGeom>
        </p:spPr>
      </p:pic>
    </p:spTree>
    <p:extLst>
      <p:ext uri="{BB962C8B-B14F-4D97-AF65-F5344CB8AC3E}">
        <p14:creationId xmlns:p14="http://schemas.microsoft.com/office/powerpoint/2010/main" val="1514710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104189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Rediger teksttypografien i masteren
Andet niveau
Tredje niveau
Fjerde niveau
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09-12-2025</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2066441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pic>
        <p:nvPicPr>
          <p:cNvPr id="8" name="Billede 7" descr="Et billede, der indeholder Elektrisk blå, skærmbillede, blå/nedtrykt, Azurblå&#10;&#10;Automatisk genereret beskrivelse">
            <a:extLst>
              <a:ext uri="{FF2B5EF4-FFF2-40B4-BE49-F238E27FC236}">
                <a16:creationId xmlns:a16="http://schemas.microsoft.com/office/drawing/2014/main" id="{7D1809B6-AF2F-D0C5-FD3A-16E972056E63}"/>
              </a:ext>
            </a:extLst>
          </p:cNvPr>
          <p:cNvPicPr>
            <a:picLocks noChangeAspect="1"/>
          </p:cNvPicPr>
          <p:nvPr userDrawn="1"/>
        </p:nvPicPr>
        <p:blipFill>
          <a:blip r:embed="rId2"/>
          <a:stretch>
            <a:fillRect/>
          </a:stretch>
        </p:blipFill>
        <p:spPr>
          <a:xfrm>
            <a:off x="-20172" y="-13448"/>
            <a:ext cx="12212172" cy="6869347"/>
          </a:xfrm>
          <a:prstGeom prst="rect">
            <a:avLst/>
          </a:prstGeom>
        </p:spPr>
      </p:pic>
      <p:sp>
        <p:nvSpPr>
          <p:cNvPr id="2" name="Titel 1"/>
          <p:cNvSpPr>
            <a:spLocks noGrp="1"/>
          </p:cNvSpPr>
          <p:nvPr>
            <p:ph type="title"/>
          </p:nvPr>
        </p:nvSpPr>
        <p:spPr/>
        <p:txBody>
          <a:bodyPr/>
          <a:lstStyle>
            <a:lvl1pPr>
              <a:defRPr b="1" i="0" baseline="0">
                <a:solidFill>
                  <a:schemeClr val="bg1"/>
                </a:solidFill>
              </a:defRPr>
            </a:lvl1pPr>
          </a:lstStyle>
          <a:p>
            <a:r>
              <a:rPr lang="da-DK"/>
              <a:t>Klik for at redigere titeltypografien i masteren</a:t>
            </a:r>
          </a:p>
        </p:txBody>
      </p:sp>
      <p:sp>
        <p:nvSpPr>
          <p:cNvPr id="3" name="Pladsholder til indhold 2"/>
          <p:cNvSpPr>
            <a:spLocks noGrp="1"/>
          </p:cNvSpPr>
          <p:nvPr>
            <p:ph idx="1" hasCustomPrompt="1"/>
          </p:nvPr>
        </p:nvSpPr>
        <p:spPr/>
        <p:txBody>
          <a:bodyPr/>
          <a:lstStyle>
            <a:lvl1pPr>
              <a:defRPr baseline="0">
                <a:solidFill>
                  <a:schemeClr val="bg1"/>
                </a:solidFill>
              </a:defRPr>
            </a:lvl1pPr>
          </a:lstStyle>
          <a:p>
            <a:pPr lvl="0"/>
            <a:r>
              <a:rPr lang="da-DK"/>
              <a:t>Rediger teksttypografien i masteren
Andet niveau
Tredje niveau
Fjerde niveau
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09-12-2025</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rcRect/>
          <a:stretch/>
        </p:blipFill>
        <p:spPr>
          <a:xfrm>
            <a:off x="-20172" y="-13448"/>
            <a:ext cx="12215907" cy="6871448"/>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rcRect/>
          <a:stretch/>
        </p:blipFill>
        <p:spPr>
          <a:xfrm>
            <a:off x="-20172" y="-13448"/>
            <a:ext cx="12215907" cy="6871447"/>
          </a:xfrm>
          <a:prstGeom prst="rect">
            <a:avLst/>
          </a:prstGeom>
        </p:spPr>
      </p:pic>
    </p:spTree>
    <p:extLst>
      <p:ext uri="{BB962C8B-B14F-4D97-AF65-F5344CB8AC3E}">
        <p14:creationId xmlns:p14="http://schemas.microsoft.com/office/powerpoint/2010/main" val="1740198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462928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96485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2870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379286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srcRect/>
          <a:stretch/>
        </p:blipFill>
        <p:spPr>
          <a:xfrm>
            <a:off x="-26896" y="-13449"/>
            <a:ext cx="12218896" cy="6873129"/>
          </a:xfrm>
          <a:prstGeom prst="rect">
            <a:avLst/>
          </a:prstGeom>
        </p:spPr>
      </p:pic>
      <p:sp>
        <p:nvSpPr>
          <p:cNvPr id="4" name="Titel 1">
            <a:extLst>
              <a:ext uri="{FF2B5EF4-FFF2-40B4-BE49-F238E27FC236}">
                <a16:creationId xmlns:a16="http://schemas.microsoft.com/office/drawing/2014/main" id="{BCB9A08B-F631-58AC-67DD-B57D370E65DB}"/>
              </a:ext>
            </a:extLst>
          </p:cNvPr>
          <p:cNvSpPr>
            <a:spLocks noGrp="1"/>
          </p:cNvSpPr>
          <p:nvPr>
            <p:ph type="ctrTitle"/>
          </p:nvPr>
        </p:nvSpPr>
        <p:spPr>
          <a:xfrm>
            <a:off x="425505" y="2367558"/>
            <a:ext cx="7524962" cy="2659638"/>
          </a:xfrm>
        </p:spPr>
        <p:txBody>
          <a:bodyPr anchor="b">
            <a:normAutofit/>
          </a:bodyPr>
          <a:lstStyle>
            <a:lvl1pPr algn="l">
              <a:defRPr sz="5400" b="1" cap="none" baseline="0">
                <a:solidFill>
                  <a:schemeClr val="tx1"/>
                </a:solidFill>
              </a:defRPr>
            </a:lvl1pPr>
          </a:lstStyle>
          <a:p>
            <a:r>
              <a:rPr lang="da-DK"/>
              <a:t>Klik for at redigere titeltypografien i masteren</a:t>
            </a:r>
          </a:p>
        </p:txBody>
      </p:sp>
      <p:sp>
        <p:nvSpPr>
          <p:cNvPr id="5" name="Undertitel 2">
            <a:extLst>
              <a:ext uri="{FF2B5EF4-FFF2-40B4-BE49-F238E27FC236}">
                <a16:creationId xmlns:a16="http://schemas.microsoft.com/office/drawing/2014/main" id="{EE422374-888F-5A7F-F39C-AA7953315611}"/>
              </a:ext>
            </a:extLst>
          </p:cNvPr>
          <p:cNvSpPr>
            <a:spLocks noGrp="1"/>
          </p:cNvSpPr>
          <p:nvPr>
            <p:ph type="subTitle" idx="1"/>
          </p:nvPr>
        </p:nvSpPr>
        <p:spPr>
          <a:xfrm>
            <a:off x="425505" y="5506676"/>
            <a:ext cx="7524961" cy="614995"/>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Tree>
    <p:extLst>
      <p:ext uri="{BB962C8B-B14F-4D97-AF65-F5344CB8AC3E}">
        <p14:creationId xmlns:p14="http://schemas.microsoft.com/office/powerpoint/2010/main" val="15918538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45"/>
          <a:srcRect/>
          <a:stretch/>
        </p:blipFill>
        <p:spPr>
          <a:xfrm>
            <a:off x="-19883" y="-11184"/>
            <a:ext cx="12211882"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706" r:id="rId2"/>
    <p:sldLayoutId id="2147483705" r:id="rId3"/>
    <p:sldLayoutId id="2147483704" r:id="rId4"/>
    <p:sldLayoutId id="2147483703" r:id="rId5"/>
    <p:sldLayoutId id="2147483702" r:id="rId6"/>
    <p:sldLayoutId id="2147483701" r:id="rId7"/>
    <p:sldLayoutId id="2147483700" r:id="rId8"/>
    <p:sldLayoutId id="2147483699" r:id="rId9"/>
    <p:sldLayoutId id="2147483698" r:id="rId10"/>
    <p:sldLayoutId id="2147483697" r:id="rId11"/>
    <p:sldLayoutId id="2147483696" r:id="rId12"/>
    <p:sldLayoutId id="2147483695" r:id="rId13"/>
    <p:sldLayoutId id="2147483694" r:id="rId14"/>
    <p:sldLayoutId id="2147483693" r:id="rId15"/>
    <p:sldLayoutId id="2147483692" r:id="rId16"/>
    <p:sldLayoutId id="2147483691" r:id="rId17"/>
    <p:sldLayoutId id="2147483690" r:id="rId18"/>
    <p:sldLayoutId id="2147483689" r:id="rId19"/>
    <p:sldLayoutId id="2147483688" r:id="rId20"/>
    <p:sldLayoutId id="2147483687" r:id="rId21"/>
    <p:sldLayoutId id="2147483686" r:id="rId22"/>
    <p:sldLayoutId id="2147483685" r:id="rId23"/>
    <p:sldLayoutId id="2147483684" r:id="rId24"/>
    <p:sldLayoutId id="2147483683" r:id="rId25"/>
    <p:sldLayoutId id="2147483682" r:id="rId26"/>
    <p:sldLayoutId id="2147483681" r:id="rId27"/>
    <p:sldLayoutId id="2147483680" r:id="rId28"/>
    <p:sldLayoutId id="2147483679" r:id="rId29"/>
    <p:sldLayoutId id="2147483678" r:id="rId30"/>
    <p:sldLayoutId id="2147483677" r:id="rId31"/>
    <p:sldLayoutId id="2147483671" r:id="rId32"/>
    <p:sldLayoutId id="2147483667" r:id="rId33"/>
    <p:sldLayoutId id="2147483672" r:id="rId34"/>
    <p:sldLayoutId id="2147483668" r:id="rId35"/>
    <p:sldLayoutId id="2147483673" r:id="rId36"/>
    <p:sldLayoutId id="2147483669" r:id="rId37"/>
    <p:sldLayoutId id="2147483674" r:id="rId38"/>
    <p:sldLayoutId id="2147483670" r:id="rId39"/>
    <p:sldLayoutId id="2147483676" r:id="rId40"/>
    <p:sldLayoutId id="2147483650" r:id="rId41"/>
    <p:sldLayoutId id="2147483663" r:id="rId42"/>
    <p:sldLayoutId id="2147483675"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XWlQWgRfh6c" TargetMode="External"/><Relationship Id="rId2" Type="http://schemas.openxmlformats.org/officeDocument/2006/relationships/hyperlink" Target="https://www.youtube.com/watch?v=_x48tY5sfYM" TargetMode="Externa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NcJVlJsmw84" TargetMode="Externa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9GT-6abuJik" TargetMode="External"/><Relationship Id="rId2" Type="http://schemas.openxmlformats.org/officeDocument/2006/relationships/hyperlink" Target="https://www.youtube.com/watch?v=MCRpz_rQvLg" TargetMode="External"/><Relationship Id="rId1" Type="http://schemas.openxmlformats.org/officeDocument/2006/relationships/slideLayout" Target="../slideLayouts/slideLayout40.xml"/><Relationship Id="rId5" Type="http://schemas.openxmlformats.org/officeDocument/2006/relationships/hyperlink" Target="https://www.teknologisk.dk/ydelser/guide-saadan-vaelger-du-sikkerhedssensorer-til-din-robot/45325" TargetMode="External"/><Relationship Id="rId4" Type="http://schemas.openxmlformats.org/officeDocument/2006/relationships/hyperlink" Target="https://www.youtube.com/shorts/9qZm3A5lSh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hyperlink" Target="https://videnpunkt.dk/standard-effekt-krav/" TargetMode="Externa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YzVZRnFfAfs" TargetMode="External"/><Relationship Id="rId2" Type="http://schemas.openxmlformats.org/officeDocument/2006/relationships/hyperlink" Target="https://www.youtube.com/watch?v=NcJVlJsmw84" TargetMode="External"/><Relationship Id="rId1" Type="http://schemas.openxmlformats.org/officeDocument/2006/relationships/slideLayout" Target="../slideLayouts/slideLayout21.xml"/><Relationship Id="rId4" Type="http://schemas.openxmlformats.org/officeDocument/2006/relationships/hyperlink" Target="https://www.youtube.com/watch?v=tqLYhhV7u7Y"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br>
              <a:rPr lang="da-DK"/>
            </a:br>
            <a:r>
              <a:rPr lang="da-DK"/>
              <a:t>Lagermedarbejderens anvendelse af aut. Lagersystem</a:t>
            </a:r>
            <a:br>
              <a:rPr lang="da-DK"/>
            </a:br>
            <a:endParaRPr lang="da-DK"/>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a:t>Nummer: 23143</a:t>
            </a:r>
          </a:p>
        </p:txBody>
      </p:sp>
    </p:spTree>
    <p:extLst>
      <p:ext uri="{BB962C8B-B14F-4D97-AF65-F5344CB8AC3E}">
        <p14:creationId xmlns:p14="http://schemas.microsoft.com/office/powerpoint/2010/main" val="1817961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a:xfrm>
            <a:off x="425504" y="1388989"/>
            <a:ext cx="7524962" cy="1707137"/>
          </a:xfrm>
        </p:spPr>
        <p:txBody>
          <a:bodyPr/>
          <a:lstStyle/>
          <a:p>
            <a:r>
              <a:rPr lang="da-DK" dirty="0"/>
              <a:t>Dag 2: Lagerarbejde på automatiserede lagre</a:t>
            </a:r>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a:xfrm>
            <a:off x="425505" y="4414534"/>
            <a:ext cx="7524961" cy="1707137"/>
          </a:xfrm>
        </p:spPr>
        <p:txBody>
          <a:bodyPr>
            <a:normAutofit/>
          </a:bodyPr>
          <a:lstStyle/>
          <a:p>
            <a:r>
              <a:rPr lang="da-DK" dirty="0"/>
              <a:t>Formål: Forståelse for </a:t>
            </a:r>
            <a:r>
              <a:rPr lang="da-DK" dirty="0" err="1"/>
              <a:t>lagerflow</a:t>
            </a:r>
            <a:r>
              <a:rPr lang="da-DK" dirty="0"/>
              <a:t> og logistik i automatiserede lagre.</a:t>
            </a:r>
          </a:p>
          <a:p>
            <a:endParaRPr lang="da-DK" dirty="0"/>
          </a:p>
        </p:txBody>
      </p:sp>
    </p:spTree>
    <p:extLst>
      <p:ext uri="{BB962C8B-B14F-4D97-AF65-F5344CB8AC3E}">
        <p14:creationId xmlns:p14="http://schemas.microsoft.com/office/powerpoint/2010/main" val="3881044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BA4FF-7ABF-5FA1-9FD0-8798B84943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26405C-9367-46CA-7DB3-56033571E64F}"/>
              </a:ext>
            </a:extLst>
          </p:cNvPr>
          <p:cNvSpPr>
            <a:spLocks noGrp="1"/>
          </p:cNvSpPr>
          <p:nvPr>
            <p:ph type="ctrTitle"/>
          </p:nvPr>
        </p:nvSpPr>
        <p:spPr>
          <a:xfrm>
            <a:off x="425505" y="2367558"/>
            <a:ext cx="7524962" cy="2018912"/>
          </a:xfrm>
        </p:spPr>
        <p:txBody>
          <a:bodyPr>
            <a:normAutofit fontScale="90000"/>
          </a:bodyPr>
          <a:lstStyle/>
          <a:p>
            <a:r>
              <a:rPr lang="da-DK" b="0" dirty="0"/>
              <a:t>Gruppearbejde: Strukturering af observationer </a:t>
            </a:r>
            <a:endParaRPr lang="da-DK" dirty="0"/>
          </a:p>
        </p:txBody>
      </p:sp>
      <p:sp>
        <p:nvSpPr>
          <p:cNvPr id="3" name="Undertitel 2">
            <a:extLst>
              <a:ext uri="{FF2B5EF4-FFF2-40B4-BE49-F238E27FC236}">
                <a16:creationId xmlns:a16="http://schemas.microsoft.com/office/drawing/2014/main" id="{2A49D149-9CB4-055F-FAE5-0D63CE0145A5}"/>
              </a:ext>
            </a:extLst>
          </p:cNvPr>
          <p:cNvSpPr>
            <a:spLocks noGrp="1"/>
          </p:cNvSpPr>
          <p:nvPr>
            <p:ph type="subTitle" idx="1"/>
          </p:nvPr>
        </p:nvSpPr>
        <p:spPr>
          <a:xfrm>
            <a:off x="425505" y="5194852"/>
            <a:ext cx="7524961" cy="926819"/>
          </a:xfrm>
        </p:spPr>
        <p:txBody>
          <a:bodyPr>
            <a:normAutofit/>
          </a:bodyPr>
          <a:lstStyle/>
          <a:p>
            <a:r>
              <a:rPr lang="da-DK" dirty="0"/>
              <a:t>Formål:  </a:t>
            </a:r>
            <a:br>
              <a:rPr lang="da-DK" dirty="0"/>
            </a:br>
            <a:r>
              <a:rPr lang="da-DK" dirty="0"/>
              <a:t>Organisere de mange observationer i temaer. </a:t>
            </a:r>
          </a:p>
        </p:txBody>
      </p:sp>
    </p:spTree>
    <p:extLst>
      <p:ext uri="{BB962C8B-B14F-4D97-AF65-F5344CB8AC3E}">
        <p14:creationId xmlns:p14="http://schemas.microsoft.com/office/powerpoint/2010/main" val="3702193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833C4-1020-C37F-632E-917395D7FB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6D5122-44D6-A6EB-A1FE-96EDF75D32D9}"/>
              </a:ext>
            </a:extLst>
          </p:cNvPr>
          <p:cNvSpPr>
            <a:spLocks noGrp="1"/>
          </p:cNvSpPr>
          <p:nvPr>
            <p:ph type="title"/>
          </p:nvPr>
        </p:nvSpPr>
        <p:spPr/>
        <p:txBody>
          <a:bodyPr/>
          <a:lstStyle/>
          <a:p>
            <a:r>
              <a:rPr lang="da-DK" b="0" dirty="0"/>
              <a:t>Gruppearbejde: Strukturering af observationer </a:t>
            </a:r>
            <a:endParaRPr lang="da-DK" dirty="0"/>
          </a:p>
        </p:txBody>
      </p:sp>
      <p:sp>
        <p:nvSpPr>
          <p:cNvPr id="3" name="Pladsholder til indhold 2">
            <a:extLst>
              <a:ext uri="{FF2B5EF4-FFF2-40B4-BE49-F238E27FC236}">
                <a16:creationId xmlns:a16="http://schemas.microsoft.com/office/drawing/2014/main" id="{A33EF228-B2B9-F113-1C1B-45940BE96F7D}"/>
              </a:ext>
            </a:extLst>
          </p:cNvPr>
          <p:cNvSpPr>
            <a:spLocks noGrp="1"/>
          </p:cNvSpPr>
          <p:nvPr>
            <p:ph idx="1"/>
          </p:nvPr>
        </p:nvSpPr>
        <p:spPr/>
        <p:txBody>
          <a:bodyPr/>
          <a:lstStyle/>
          <a:p>
            <a:pPr fontAlgn="base"/>
            <a:r>
              <a:rPr lang="da-DK" dirty="0"/>
              <a:t>Metode:</a:t>
            </a:r>
          </a:p>
          <a:p>
            <a:pPr lvl="1" fontAlgn="base"/>
            <a:r>
              <a:rPr lang="da-DK" dirty="0"/>
              <a:t>Grupperne bruger observationsguiden fra dag 6 som ramme. </a:t>
            </a:r>
          </a:p>
          <a:p>
            <a:pPr fontAlgn="base"/>
            <a:r>
              <a:rPr lang="da-DK" dirty="0"/>
              <a:t>Arbejdsopgave: </a:t>
            </a:r>
          </a:p>
          <a:p>
            <a:pPr fontAlgn="base"/>
            <a:r>
              <a:rPr lang="da-DK" dirty="0"/>
              <a:t>Udvælg 2–3 hovedtemaer (eks. automatisering, flow, sikkerhed) og jeres fokuspunkt . </a:t>
            </a:r>
          </a:p>
          <a:p>
            <a:pPr fontAlgn="base"/>
            <a:r>
              <a:rPr lang="da-DK" dirty="0"/>
              <a:t>Diskutér og skriv, hvad I observerede, og hvad I lærte af det. </a:t>
            </a:r>
          </a:p>
          <a:p>
            <a:pPr fontAlgn="base"/>
            <a:r>
              <a:rPr lang="da-DK" dirty="0"/>
              <a:t>Notér eksempler og refleksioner, der viser koblingen mellem teori (dag 1–5) og observationer fra dag 6. </a:t>
            </a:r>
          </a:p>
          <a:p>
            <a:endParaRPr lang="da-DK" dirty="0"/>
          </a:p>
        </p:txBody>
      </p:sp>
    </p:spTree>
    <p:extLst>
      <p:ext uri="{BB962C8B-B14F-4D97-AF65-F5344CB8AC3E}">
        <p14:creationId xmlns:p14="http://schemas.microsoft.com/office/powerpoint/2010/main" val="25743639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CE5C-1078-34F4-7030-4F47EBEA3A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5C947A-E7AD-3E0B-EECF-2788D6F37BCC}"/>
              </a:ext>
            </a:extLst>
          </p:cNvPr>
          <p:cNvSpPr>
            <a:spLocks noGrp="1"/>
          </p:cNvSpPr>
          <p:nvPr>
            <p:ph type="ctrTitle"/>
          </p:nvPr>
        </p:nvSpPr>
        <p:spPr>
          <a:xfrm>
            <a:off x="425505" y="2367558"/>
            <a:ext cx="7524962" cy="2018912"/>
          </a:xfrm>
        </p:spPr>
        <p:txBody>
          <a:bodyPr>
            <a:normAutofit fontScale="90000"/>
          </a:bodyPr>
          <a:lstStyle/>
          <a:p>
            <a:r>
              <a:rPr lang="da-DK" b="0" dirty="0"/>
              <a:t>Gruppearbejde: Strukturering af observationer </a:t>
            </a:r>
            <a:endParaRPr lang="da-DK" dirty="0"/>
          </a:p>
        </p:txBody>
      </p:sp>
      <p:sp>
        <p:nvSpPr>
          <p:cNvPr id="3" name="Undertitel 2">
            <a:extLst>
              <a:ext uri="{FF2B5EF4-FFF2-40B4-BE49-F238E27FC236}">
                <a16:creationId xmlns:a16="http://schemas.microsoft.com/office/drawing/2014/main" id="{ED03ABAE-D1FB-C504-9190-4707888BE0FF}"/>
              </a:ext>
            </a:extLst>
          </p:cNvPr>
          <p:cNvSpPr>
            <a:spLocks noGrp="1"/>
          </p:cNvSpPr>
          <p:nvPr>
            <p:ph type="subTitle" idx="1"/>
          </p:nvPr>
        </p:nvSpPr>
        <p:spPr>
          <a:xfrm>
            <a:off x="425505" y="5194852"/>
            <a:ext cx="7524961" cy="926819"/>
          </a:xfrm>
        </p:spPr>
        <p:txBody>
          <a:bodyPr>
            <a:normAutofit/>
          </a:bodyPr>
          <a:lstStyle/>
          <a:p>
            <a:r>
              <a:rPr lang="da-DK" dirty="0"/>
              <a:t>Formål:  </a:t>
            </a:r>
            <a:br>
              <a:rPr lang="da-DK" dirty="0"/>
            </a:br>
            <a:r>
              <a:rPr lang="da-DK" dirty="0"/>
              <a:t>Producere et konkret produkt, der kan præsenteres dag 8. </a:t>
            </a:r>
          </a:p>
        </p:txBody>
      </p:sp>
    </p:spTree>
    <p:extLst>
      <p:ext uri="{BB962C8B-B14F-4D97-AF65-F5344CB8AC3E}">
        <p14:creationId xmlns:p14="http://schemas.microsoft.com/office/powerpoint/2010/main" val="26630246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644D-A4EA-3863-AE98-58AD6BBAFA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2EE65C-EC62-E61A-2AFA-AEE657932F3E}"/>
              </a:ext>
            </a:extLst>
          </p:cNvPr>
          <p:cNvSpPr>
            <a:spLocks noGrp="1"/>
          </p:cNvSpPr>
          <p:nvPr>
            <p:ph type="title"/>
          </p:nvPr>
        </p:nvSpPr>
        <p:spPr/>
        <p:txBody>
          <a:bodyPr>
            <a:normAutofit fontScale="90000"/>
          </a:bodyPr>
          <a:lstStyle/>
          <a:p>
            <a:r>
              <a:rPr lang="da-DK" b="0" dirty="0"/>
              <a:t>Gruppearbejde fortsat - Udarbejdelse af fremlæggelsesprodukt</a:t>
            </a:r>
            <a:endParaRPr lang="da-DK" dirty="0"/>
          </a:p>
        </p:txBody>
      </p:sp>
      <p:sp>
        <p:nvSpPr>
          <p:cNvPr id="3" name="Pladsholder til indhold 2">
            <a:extLst>
              <a:ext uri="{FF2B5EF4-FFF2-40B4-BE49-F238E27FC236}">
                <a16:creationId xmlns:a16="http://schemas.microsoft.com/office/drawing/2014/main" id="{4E1C3398-279F-AC1E-FD15-327C41553659}"/>
              </a:ext>
            </a:extLst>
          </p:cNvPr>
          <p:cNvSpPr>
            <a:spLocks noGrp="1"/>
          </p:cNvSpPr>
          <p:nvPr>
            <p:ph idx="1"/>
          </p:nvPr>
        </p:nvSpPr>
        <p:spPr/>
        <p:txBody>
          <a:bodyPr/>
          <a:lstStyle/>
          <a:p>
            <a:pPr fontAlgn="base"/>
            <a:r>
              <a:rPr lang="da-DK" dirty="0"/>
              <a:t>Indholdskrav til fremlæggelse: </a:t>
            </a:r>
          </a:p>
          <a:p>
            <a:pPr lvl="1" fontAlgn="base"/>
            <a:r>
              <a:rPr lang="da-DK" dirty="0"/>
              <a:t> Beskrivelse af virksomheden </a:t>
            </a:r>
          </a:p>
          <a:p>
            <a:pPr lvl="1" fontAlgn="base"/>
            <a:r>
              <a:rPr lang="da-DK" dirty="0"/>
              <a:t>Vigtigste observationer (med eksempler) </a:t>
            </a:r>
          </a:p>
          <a:p>
            <a:pPr fontAlgn="base"/>
            <a:r>
              <a:rPr lang="da-DK" dirty="0"/>
              <a:t>Udarbejde en procedurebeskrivelse i forbindelse med de observationer i har gjort jer herunder </a:t>
            </a:r>
          </a:p>
          <a:p>
            <a:pPr lvl="1" fontAlgn="base"/>
            <a:r>
              <a:rPr lang="da-DK" dirty="0"/>
              <a:t>At undgå rutinemæssige afvigelser </a:t>
            </a:r>
          </a:p>
          <a:p>
            <a:pPr fontAlgn="base"/>
            <a:r>
              <a:rPr lang="da-DK" dirty="0"/>
              <a:t>En vejledning til simple lagerrelateret omstillinger </a:t>
            </a:r>
          </a:p>
          <a:p>
            <a:pPr fontAlgn="base"/>
            <a:r>
              <a:rPr lang="da-DK" dirty="0"/>
              <a:t>Et kontrolskema til overvågning af et observeret automatisk lagersystem </a:t>
            </a:r>
          </a:p>
          <a:p>
            <a:pPr fontAlgn="base"/>
            <a:r>
              <a:rPr lang="da-DK" dirty="0"/>
              <a:t>Perspektiv: </a:t>
            </a:r>
          </a:p>
          <a:p>
            <a:pPr lvl="1" fontAlgn="base"/>
            <a:r>
              <a:rPr lang="da-DK" dirty="0"/>
              <a:t>Hvad kan vi tage med til vores egen arbejdsplads? </a:t>
            </a:r>
          </a:p>
        </p:txBody>
      </p:sp>
    </p:spTree>
    <p:extLst>
      <p:ext uri="{BB962C8B-B14F-4D97-AF65-F5344CB8AC3E}">
        <p14:creationId xmlns:p14="http://schemas.microsoft.com/office/powerpoint/2010/main" val="10616848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5F68-0034-4C28-DF9C-557DAD57E6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F264DD-43FA-ACB7-39A4-1E3F74A6B978}"/>
              </a:ext>
            </a:extLst>
          </p:cNvPr>
          <p:cNvSpPr>
            <a:spLocks noGrp="1"/>
          </p:cNvSpPr>
          <p:nvPr>
            <p:ph type="ctrTitle"/>
          </p:nvPr>
        </p:nvSpPr>
        <p:spPr>
          <a:xfrm>
            <a:off x="425505" y="2367558"/>
            <a:ext cx="7524962" cy="2018912"/>
          </a:xfrm>
        </p:spPr>
        <p:txBody>
          <a:bodyPr>
            <a:normAutofit/>
          </a:bodyPr>
          <a:lstStyle/>
          <a:p>
            <a:r>
              <a:rPr lang="da-DK" b="0" dirty="0"/>
              <a:t>Opsamling og status i plenum </a:t>
            </a:r>
            <a:endParaRPr lang="da-DK" dirty="0"/>
          </a:p>
        </p:txBody>
      </p:sp>
      <p:sp>
        <p:nvSpPr>
          <p:cNvPr id="3" name="Undertitel 2">
            <a:extLst>
              <a:ext uri="{FF2B5EF4-FFF2-40B4-BE49-F238E27FC236}">
                <a16:creationId xmlns:a16="http://schemas.microsoft.com/office/drawing/2014/main" id="{A2140E77-0F7C-0BD9-43B9-F2A0C528522D}"/>
              </a:ext>
            </a:extLst>
          </p:cNvPr>
          <p:cNvSpPr>
            <a:spLocks noGrp="1"/>
          </p:cNvSpPr>
          <p:nvPr>
            <p:ph type="subTitle" idx="1"/>
          </p:nvPr>
        </p:nvSpPr>
        <p:spPr>
          <a:xfrm>
            <a:off x="425505" y="5194852"/>
            <a:ext cx="7524961" cy="926819"/>
          </a:xfrm>
        </p:spPr>
        <p:txBody>
          <a:bodyPr vert="horz" lIns="91440" tIns="45720" rIns="91440" bIns="45720" rtlCol="0" anchor="t">
            <a:normAutofit fontScale="55000" lnSpcReduction="20000"/>
          </a:bodyPr>
          <a:lstStyle/>
          <a:p>
            <a:r>
              <a:rPr lang="da-DK" dirty="0"/>
              <a:t>Formål:  </a:t>
            </a:r>
            <a:br>
              <a:rPr lang="da-DK" dirty="0"/>
            </a:br>
            <a:r>
              <a:rPr lang="da-DK"/>
              <a:t>Sikre, at alle grupper er godt på vej og føler sig klar til dag 8.</a:t>
            </a:r>
          </a:p>
          <a:p>
            <a:r>
              <a:rPr lang="da-DK" sz="3500" dirty="0"/>
              <a:t>Hvordan hænger dine observationer sammen med kursets temaer?</a:t>
            </a:r>
            <a:r>
              <a:rPr lang="da-DK" dirty="0"/>
              <a:t> </a:t>
            </a:r>
            <a:endParaRPr lang="da-DK" dirty="0">
              <a:ea typeface="Calibri"/>
              <a:cs typeface="Calibri"/>
            </a:endParaRPr>
          </a:p>
          <a:p>
            <a:endParaRPr lang="da-DK" dirty="0">
              <a:ea typeface="Calibri"/>
              <a:cs typeface="Calibri"/>
            </a:endParaRPr>
          </a:p>
        </p:txBody>
      </p:sp>
    </p:spTree>
    <p:extLst>
      <p:ext uri="{BB962C8B-B14F-4D97-AF65-F5344CB8AC3E}">
        <p14:creationId xmlns:p14="http://schemas.microsoft.com/office/powerpoint/2010/main" val="879223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pPr fontAlgn="base"/>
            <a:br>
              <a:rPr lang="da-DK" b="0"/>
            </a:br>
            <a:r>
              <a:rPr lang="da-DK"/>
              <a:t>Titel:</a:t>
            </a:r>
            <a:r>
              <a:rPr lang="da-DK" b="0"/>
              <a:t> Lagermedarbejderens anvendelse af aut. Lagersystem </a:t>
            </a:r>
            <a:br>
              <a:rPr lang="da-DK" b="0"/>
            </a:br>
            <a:endParaRPr lang="da-DK"/>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a:t>Nummer: 23143 </a:t>
            </a:r>
          </a:p>
        </p:txBody>
      </p:sp>
    </p:spTree>
    <p:extLst>
      <p:ext uri="{BB962C8B-B14F-4D97-AF65-F5344CB8AC3E}">
        <p14:creationId xmlns:p14="http://schemas.microsoft.com/office/powerpoint/2010/main" val="30147205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p:txBody>
          <a:bodyPr/>
          <a:lstStyle/>
          <a:p>
            <a:r>
              <a:rPr lang="da-DK"/>
              <a:t>Dag 8: Fremlæggelser og evaluering</a:t>
            </a:r>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p:txBody>
          <a:bodyPr/>
          <a:lstStyle/>
          <a:p>
            <a:r>
              <a:rPr lang="da-DK"/>
              <a:t>Formål: Præsentere analyser og evaluere læringsudbytte.</a:t>
            </a:r>
          </a:p>
          <a:p>
            <a:endParaRPr lang="da-DK"/>
          </a:p>
        </p:txBody>
      </p:sp>
    </p:spTree>
    <p:extLst>
      <p:ext uri="{BB962C8B-B14F-4D97-AF65-F5344CB8AC3E}">
        <p14:creationId xmlns:p14="http://schemas.microsoft.com/office/powerpoint/2010/main" val="24229865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3329C-8978-05EE-7BD8-7D505B62BA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BC7D29-6D66-7EB3-0499-1DC5900D7DFD}"/>
              </a:ext>
            </a:extLst>
          </p:cNvPr>
          <p:cNvSpPr>
            <a:spLocks noGrp="1"/>
          </p:cNvSpPr>
          <p:nvPr>
            <p:ph type="title"/>
          </p:nvPr>
        </p:nvSpPr>
        <p:spPr/>
        <p:txBody>
          <a:bodyPr/>
          <a:lstStyle/>
          <a:p>
            <a:r>
              <a:rPr lang="da-DK"/>
              <a:t>Læringsmål for Dag 8</a:t>
            </a:r>
          </a:p>
        </p:txBody>
      </p:sp>
      <p:sp>
        <p:nvSpPr>
          <p:cNvPr id="3" name="Pladsholder til indhold 2">
            <a:extLst>
              <a:ext uri="{FF2B5EF4-FFF2-40B4-BE49-F238E27FC236}">
                <a16:creationId xmlns:a16="http://schemas.microsoft.com/office/drawing/2014/main" id="{58528B4D-3F0B-6CCA-B3EC-F12E01D7C5DA}"/>
              </a:ext>
            </a:extLst>
          </p:cNvPr>
          <p:cNvSpPr>
            <a:spLocks noGrp="1"/>
          </p:cNvSpPr>
          <p:nvPr>
            <p:ph idx="1"/>
          </p:nvPr>
        </p:nvSpPr>
        <p:spPr/>
        <p:txBody>
          <a:bodyPr/>
          <a:lstStyle/>
          <a:p>
            <a:pPr marL="0" indent="0">
              <a:buNone/>
            </a:pPr>
            <a:r>
              <a:rPr lang="da-DK"/>
              <a:t>Præsentere analyser og observationer</a:t>
            </a:r>
          </a:p>
          <a:p>
            <a:pPr marL="0" indent="0">
              <a:buNone/>
            </a:pPr>
            <a:r>
              <a:rPr lang="da-DK"/>
              <a:t>Reflektere over læringsudbytte</a:t>
            </a:r>
          </a:p>
          <a:p>
            <a:pPr marL="0" indent="0">
              <a:buNone/>
            </a:pPr>
            <a:r>
              <a:rPr lang="da-DK"/>
              <a:t>Evaluere kurset</a:t>
            </a:r>
          </a:p>
          <a:p>
            <a:endParaRPr lang="da-DK"/>
          </a:p>
        </p:txBody>
      </p:sp>
    </p:spTree>
    <p:extLst>
      <p:ext uri="{BB962C8B-B14F-4D97-AF65-F5344CB8AC3E}">
        <p14:creationId xmlns:p14="http://schemas.microsoft.com/office/powerpoint/2010/main" val="595633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r>
              <a:rPr lang="da-DK"/>
              <a:t>Program for Dag 8</a:t>
            </a:r>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vert="horz" lIns="91440" tIns="45720" rIns="91440" bIns="45720" rtlCol="0" anchor="t">
            <a:normAutofit/>
          </a:bodyPr>
          <a:lstStyle/>
          <a:p>
            <a:pPr marL="0" indent="0">
              <a:buNone/>
            </a:pPr>
            <a:r>
              <a:rPr lang="da-DK"/>
              <a:t>Opstart og færdiggørelse af produkter</a:t>
            </a:r>
          </a:p>
          <a:p>
            <a:pPr marL="0" indent="0">
              <a:buNone/>
            </a:pPr>
            <a:r>
              <a:rPr lang="da-DK"/>
              <a:t>Gruppefremlæggelser</a:t>
            </a:r>
          </a:p>
          <a:p>
            <a:pPr marL="0" indent="0">
              <a:buNone/>
            </a:pPr>
            <a:r>
              <a:rPr lang="da-DK"/>
              <a:t>Multiple </a:t>
            </a:r>
            <a:r>
              <a:rPr lang="da-DK" err="1"/>
              <a:t>choice</a:t>
            </a:r>
            <a:r>
              <a:rPr lang="da-DK"/>
              <a:t> test</a:t>
            </a:r>
          </a:p>
          <a:p>
            <a:pPr marL="0" indent="0">
              <a:buNone/>
            </a:pPr>
            <a:r>
              <a:rPr lang="da-DK">
                <a:ea typeface="Calibri"/>
                <a:cs typeface="Calibri"/>
              </a:rPr>
              <a:t>Vis kvalitet</a:t>
            </a:r>
            <a:endParaRPr lang="da-DK"/>
          </a:p>
          <a:p>
            <a:pPr marL="0" indent="0">
              <a:buNone/>
            </a:pPr>
            <a:r>
              <a:rPr lang="da-DK"/>
              <a:t>Opsamling og kursusevaluering</a:t>
            </a:r>
          </a:p>
        </p:txBody>
      </p:sp>
    </p:spTree>
    <p:extLst>
      <p:ext uri="{BB962C8B-B14F-4D97-AF65-F5344CB8AC3E}">
        <p14:creationId xmlns:p14="http://schemas.microsoft.com/office/powerpoint/2010/main" val="23438251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E3003-40E3-9954-9725-D7497A8F1B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C924E4-4DC5-6B4E-D057-2BB94484515C}"/>
              </a:ext>
            </a:extLst>
          </p:cNvPr>
          <p:cNvSpPr>
            <a:spLocks noGrp="1"/>
          </p:cNvSpPr>
          <p:nvPr>
            <p:ph type="ctrTitle"/>
          </p:nvPr>
        </p:nvSpPr>
        <p:spPr/>
        <p:txBody>
          <a:bodyPr/>
          <a:lstStyle/>
          <a:p>
            <a:r>
              <a:rPr lang="da-DK" b="0"/>
              <a:t>Opstart og færdiggørelse af produkter </a:t>
            </a:r>
            <a:endParaRPr lang="da-DK"/>
          </a:p>
        </p:txBody>
      </p:sp>
      <p:sp>
        <p:nvSpPr>
          <p:cNvPr id="3" name="Undertitel 2">
            <a:extLst>
              <a:ext uri="{FF2B5EF4-FFF2-40B4-BE49-F238E27FC236}">
                <a16:creationId xmlns:a16="http://schemas.microsoft.com/office/drawing/2014/main" id="{90221A46-5515-3239-4B3F-C9B45DBF4C0B}"/>
              </a:ext>
            </a:extLst>
          </p:cNvPr>
          <p:cNvSpPr>
            <a:spLocks noGrp="1"/>
          </p:cNvSpPr>
          <p:nvPr>
            <p:ph type="subTitle" idx="1"/>
          </p:nvPr>
        </p:nvSpPr>
        <p:spPr/>
        <p:txBody>
          <a:bodyPr>
            <a:normAutofit fontScale="92500" lnSpcReduction="20000"/>
          </a:bodyPr>
          <a:lstStyle/>
          <a:p>
            <a:r>
              <a:rPr lang="da-DK"/>
              <a:t>Formål:  </a:t>
            </a:r>
            <a:br>
              <a:rPr lang="da-DK"/>
            </a:br>
            <a:r>
              <a:rPr lang="da-DK"/>
              <a:t>Give grupperne tid til at færdiggøre deres præsentationer. </a:t>
            </a:r>
          </a:p>
        </p:txBody>
      </p:sp>
    </p:spTree>
    <p:extLst>
      <p:ext uri="{BB962C8B-B14F-4D97-AF65-F5344CB8AC3E}">
        <p14:creationId xmlns:p14="http://schemas.microsoft.com/office/powerpoint/2010/main" val="2945373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2D737-BAFA-70CF-BF4E-0FF348279E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0BCAD8-9705-F199-FC8C-3D144352E91E}"/>
              </a:ext>
            </a:extLst>
          </p:cNvPr>
          <p:cNvSpPr>
            <a:spLocks noGrp="1"/>
          </p:cNvSpPr>
          <p:nvPr>
            <p:ph type="ctrTitle"/>
          </p:nvPr>
        </p:nvSpPr>
        <p:spPr>
          <a:xfrm>
            <a:off x="233000" y="1116273"/>
            <a:ext cx="7524962" cy="1061442"/>
          </a:xfrm>
        </p:spPr>
        <p:txBody>
          <a:bodyPr/>
          <a:lstStyle/>
          <a:p>
            <a:r>
              <a:rPr lang="da-DK" dirty="0"/>
              <a:t>Læringsmål for Dag 2</a:t>
            </a:r>
          </a:p>
        </p:txBody>
      </p:sp>
      <p:sp>
        <p:nvSpPr>
          <p:cNvPr id="3" name="Undertitel 2">
            <a:extLst>
              <a:ext uri="{FF2B5EF4-FFF2-40B4-BE49-F238E27FC236}">
                <a16:creationId xmlns:a16="http://schemas.microsoft.com/office/drawing/2014/main" id="{827A2234-43FF-5DA4-EBC5-A92AEA7E4BB5}"/>
              </a:ext>
            </a:extLst>
          </p:cNvPr>
          <p:cNvSpPr>
            <a:spLocks noGrp="1"/>
          </p:cNvSpPr>
          <p:nvPr>
            <p:ph type="subTitle" idx="1"/>
          </p:nvPr>
        </p:nvSpPr>
        <p:spPr>
          <a:xfrm>
            <a:off x="425505" y="2177716"/>
            <a:ext cx="7524961" cy="3943956"/>
          </a:xfrm>
        </p:spPr>
        <p:txBody>
          <a:bodyPr>
            <a:normAutofit/>
          </a:bodyPr>
          <a:lstStyle/>
          <a:p>
            <a:r>
              <a:rPr lang="da-DK" dirty="0"/>
              <a:t>Forstå og forklare de tre hovedprocesser: </a:t>
            </a:r>
            <a:r>
              <a:rPr lang="da-DK" dirty="0" err="1"/>
              <a:t>inbound</a:t>
            </a:r>
            <a:r>
              <a:rPr lang="da-DK" dirty="0"/>
              <a:t>, </a:t>
            </a:r>
            <a:r>
              <a:rPr lang="da-DK" dirty="0" err="1"/>
              <a:t>pick</a:t>
            </a:r>
            <a:r>
              <a:rPr lang="da-DK" dirty="0"/>
              <a:t> &amp; </a:t>
            </a:r>
            <a:r>
              <a:rPr lang="da-DK" dirty="0" err="1"/>
              <a:t>pack</a:t>
            </a:r>
            <a:r>
              <a:rPr lang="da-DK" dirty="0"/>
              <a:t> og </a:t>
            </a:r>
            <a:r>
              <a:rPr lang="da-DK" dirty="0" err="1"/>
              <a:t>outbound</a:t>
            </a:r>
            <a:endParaRPr lang="da-DK" dirty="0"/>
          </a:p>
          <a:p>
            <a:r>
              <a:rPr lang="da-DK" dirty="0"/>
              <a:t>Analysere en værdikæde i relation til lagerarbejde</a:t>
            </a:r>
          </a:p>
          <a:p>
            <a:r>
              <a:rPr lang="da-DK" dirty="0"/>
              <a:t>Identificere flaskehalse og forbedringsmuligheder i </a:t>
            </a:r>
            <a:r>
              <a:rPr lang="da-DK" dirty="0" err="1"/>
              <a:t>lagerflow</a:t>
            </a:r>
            <a:endParaRPr lang="da-DK" dirty="0"/>
          </a:p>
          <a:p>
            <a:r>
              <a:rPr lang="da-DK" dirty="0"/>
              <a:t>Reflektere over egne erfaringer i forhold til logistik og flow</a:t>
            </a:r>
          </a:p>
          <a:p>
            <a:endParaRPr lang="da-DK" dirty="0"/>
          </a:p>
        </p:txBody>
      </p:sp>
    </p:spTree>
    <p:extLst>
      <p:ext uri="{BB962C8B-B14F-4D97-AF65-F5344CB8AC3E}">
        <p14:creationId xmlns:p14="http://schemas.microsoft.com/office/powerpoint/2010/main" val="3675057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FD65C-500F-2738-3392-8B5DB3C0494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594F6E-E319-DE7C-CDE6-52662724E498}"/>
              </a:ext>
            </a:extLst>
          </p:cNvPr>
          <p:cNvSpPr>
            <a:spLocks noGrp="1"/>
          </p:cNvSpPr>
          <p:nvPr>
            <p:ph type="title"/>
          </p:nvPr>
        </p:nvSpPr>
        <p:spPr/>
        <p:txBody>
          <a:bodyPr/>
          <a:lstStyle/>
          <a:p>
            <a:r>
              <a:rPr lang="da-DK" b="0"/>
              <a:t>Opstart og færdiggørelse af produkter </a:t>
            </a:r>
            <a:endParaRPr lang="da-DK"/>
          </a:p>
        </p:txBody>
      </p:sp>
      <p:sp>
        <p:nvSpPr>
          <p:cNvPr id="3" name="Pladsholder til indhold 2">
            <a:extLst>
              <a:ext uri="{FF2B5EF4-FFF2-40B4-BE49-F238E27FC236}">
                <a16:creationId xmlns:a16="http://schemas.microsoft.com/office/drawing/2014/main" id="{9A5A1784-92A6-C5BE-0A02-86D65375F053}"/>
              </a:ext>
            </a:extLst>
          </p:cNvPr>
          <p:cNvSpPr>
            <a:spLocks noGrp="1"/>
          </p:cNvSpPr>
          <p:nvPr>
            <p:ph idx="1"/>
          </p:nvPr>
        </p:nvSpPr>
        <p:spPr/>
        <p:txBody>
          <a:bodyPr/>
          <a:lstStyle/>
          <a:p>
            <a:pPr fontAlgn="base"/>
            <a:r>
              <a:rPr lang="da-DK"/>
              <a:t>Output:  </a:t>
            </a:r>
            <a:br>
              <a:rPr lang="da-DK"/>
            </a:br>
            <a:r>
              <a:rPr lang="da-DK"/>
              <a:t>Et færdigt fremlæggelsesprodukt (PowerPoint, plakat, video, rapport etc.). </a:t>
            </a:r>
          </a:p>
          <a:p>
            <a:pPr fontAlgn="base"/>
            <a:r>
              <a:rPr lang="da-DK"/>
              <a:t> </a:t>
            </a:r>
          </a:p>
          <a:p>
            <a:endParaRPr lang="da-DK"/>
          </a:p>
        </p:txBody>
      </p:sp>
    </p:spTree>
    <p:extLst>
      <p:ext uri="{BB962C8B-B14F-4D97-AF65-F5344CB8AC3E}">
        <p14:creationId xmlns:p14="http://schemas.microsoft.com/office/powerpoint/2010/main" val="15634292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DB36B-0FDF-B60E-925E-3A8BB73141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B687EDE-6BBA-6FEF-5E2C-D548C5B60EA2}"/>
              </a:ext>
            </a:extLst>
          </p:cNvPr>
          <p:cNvSpPr>
            <a:spLocks noGrp="1"/>
          </p:cNvSpPr>
          <p:nvPr>
            <p:ph type="title"/>
          </p:nvPr>
        </p:nvSpPr>
        <p:spPr/>
        <p:txBody>
          <a:bodyPr/>
          <a:lstStyle/>
          <a:p>
            <a:r>
              <a:rPr lang="da-DK" b="0"/>
              <a:t>Opstart og færdiggørelse af produkter </a:t>
            </a:r>
            <a:endParaRPr lang="da-DK"/>
          </a:p>
        </p:txBody>
      </p:sp>
      <p:sp>
        <p:nvSpPr>
          <p:cNvPr id="3" name="Pladsholder til indhold 2">
            <a:extLst>
              <a:ext uri="{FF2B5EF4-FFF2-40B4-BE49-F238E27FC236}">
                <a16:creationId xmlns:a16="http://schemas.microsoft.com/office/drawing/2014/main" id="{1DDBA5D1-BDE2-D71E-AFEF-0A7E2431A9AB}"/>
              </a:ext>
            </a:extLst>
          </p:cNvPr>
          <p:cNvSpPr>
            <a:spLocks noGrp="1"/>
          </p:cNvSpPr>
          <p:nvPr>
            <p:ph idx="1"/>
          </p:nvPr>
        </p:nvSpPr>
        <p:spPr/>
        <p:txBody>
          <a:bodyPr>
            <a:normAutofit/>
          </a:bodyPr>
          <a:lstStyle/>
          <a:p>
            <a:pPr fontAlgn="base"/>
            <a:r>
              <a:rPr lang="da-DK"/>
              <a:t>Indholdskrav til fremlæggelse: </a:t>
            </a:r>
            <a:r>
              <a:rPr lang="en-US"/>
              <a:t>​</a:t>
            </a:r>
          </a:p>
          <a:p>
            <a:pPr lvl="1" fontAlgn="base"/>
            <a:r>
              <a:rPr lang="da-DK"/>
              <a:t>Beskrivelse af virksomheden </a:t>
            </a:r>
            <a:r>
              <a:rPr lang="en-US"/>
              <a:t>​</a:t>
            </a:r>
          </a:p>
          <a:p>
            <a:pPr fontAlgn="base"/>
            <a:r>
              <a:rPr lang="da-DK"/>
              <a:t>Vigtigste observationer (med eksempler) </a:t>
            </a:r>
            <a:r>
              <a:rPr lang="en-US"/>
              <a:t>​</a:t>
            </a:r>
          </a:p>
          <a:p>
            <a:pPr lvl="1" fontAlgn="base"/>
            <a:r>
              <a:rPr lang="da-DK"/>
              <a:t>Udarbejde en procedurebeskrivelse i forbindelse med de observationer i har gjort jer herunder </a:t>
            </a:r>
            <a:r>
              <a:rPr lang="en-US"/>
              <a:t>​</a:t>
            </a:r>
          </a:p>
          <a:p>
            <a:pPr lvl="1" fontAlgn="base"/>
            <a:r>
              <a:rPr lang="da-DK"/>
              <a:t>At undgå rutinemæssige afvigelser </a:t>
            </a:r>
            <a:r>
              <a:rPr lang="en-US"/>
              <a:t>​</a:t>
            </a:r>
          </a:p>
          <a:p>
            <a:pPr fontAlgn="base"/>
            <a:r>
              <a:rPr lang="da-DK"/>
              <a:t>En vejledning til simple lagerrelateret omstillinger </a:t>
            </a:r>
            <a:r>
              <a:rPr lang="en-US"/>
              <a:t>​</a:t>
            </a:r>
          </a:p>
          <a:p>
            <a:pPr fontAlgn="base"/>
            <a:r>
              <a:rPr lang="da-DK"/>
              <a:t>Et kontrolskema til overvågning af et observeret automatisk lagersystem </a:t>
            </a:r>
            <a:r>
              <a:rPr lang="en-US"/>
              <a:t>​</a:t>
            </a:r>
          </a:p>
          <a:p>
            <a:pPr fontAlgn="base"/>
            <a:r>
              <a:rPr lang="da-DK"/>
              <a:t>Perspektiv: </a:t>
            </a:r>
            <a:r>
              <a:rPr lang="en-US"/>
              <a:t>​</a:t>
            </a:r>
          </a:p>
          <a:p>
            <a:pPr fontAlgn="base"/>
            <a:r>
              <a:rPr lang="da-DK"/>
              <a:t>Hvad kan vi tage med til vores egen arbejdsplads? </a:t>
            </a:r>
            <a:endParaRPr lang="en-US"/>
          </a:p>
          <a:p>
            <a:endParaRPr lang="da-DK"/>
          </a:p>
        </p:txBody>
      </p:sp>
    </p:spTree>
    <p:extLst>
      <p:ext uri="{BB962C8B-B14F-4D97-AF65-F5344CB8AC3E}">
        <p14:creationId xmlns:p14="http://schemas.microsoft.com/office/powerpoint/2010/main" val="26610508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0F6D1-3869-9AEE-5BCC-0ABB889767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6D8172-B977-7999-262C-D460BF33C886}"/>
              </a:ext>
            </a:extLst>
          </p:cNvPr>
          <p:cNvSpPr>
            <a:spLocks noGrp="1"/>
          </p:cNvSpPr>
          <p:nvPr>
            <p:ph type="ctrTitle"/>
          </p:nvPr>
        </p:nvSpPr>
        <p:spPr/>
        <p:txBody>
          <a:bodyPr/>
          <a:lstStyle/>
          <a:p>
            <a:r>
              <a:rPr lang="da-DK" b="0"/>
              <a:t>Gruppefremlæggelser </a:t>
            </a:r>
            <a:endParaRPr lang="da-DK"/>
          </a:p>
        </p:txBody>
      </p:sp>
      <p:sp>
        <p:nvSpPr>
          <p:cNvPr id="3" name="Undertitel 2">
            <a:extLst>
              <a:ext uri="{FF2B5EF4-FFF2-40B4-BE49-F238E27FC236}">
                <a16:creationId xmlns:a16="http://schemas.microsoft.com/office/drawing/2014/main" id="{B1DB7A4C-FDC9-54EE-7787-A9DE098FA1E3}"/>
              </a:ext>
            </a:extLst>
          </p:cNvPr>
          <p:cNvSpPr>
            <a:spLocks noGrp="1"/>
          </p:cNvSpPr>
          <p:nvPr>
            <p:ph type="subTitle" idx="1"/>
          </p:nvPr>
        </p:nvSpPr>
        <p:spPr>
          <a:xfrm>
            <a:off x="425505" y="5141844"/>
            <a:ext cx="7524961" cy="979828"/>
          </a:xfrm>
        </p:spPr>
        <p:txBody>
          <a:bodyPr>
            <a:normAutofit fontScale="92500" lnSpcReduction="10000"/>
          </a:bodyPr>
          <a:lstStyle/>
          <a:p>
            <a:r>
              <a:rPr lang="da-DK"/>
              <a:t>Formål:  </a:t>
            </a:r>
            <a:br>
              <a:rPr lang="da-DK"/>
            </a:br>
            <a:r>
              <a:rPr lang="da-DK"/>
              <a:t>Deltagerne præsenterer deres analyser, observationer og refleksioner fra virksomhedsbesøget. </a:t>
            </a:r>
          </a:p>
        </p:txBody>
      </p:sp>
    </p:spTree>
    <p:extLst>
      <p:ext uri="{BB962C8B-B14F-4D97-AF65-F5344CB8AC3E}">
        <p14:creationId xmlns:p14="http://schemas.microsoft.com/office/powerpoint/2010/main" val="31996482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715BC-8719-EA0A-94EA-2EFE355D3E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150B9AD-E4FD-6624-933C-A8E6171BB41C}"/>
              </a:ext>
            </a:extLst>
          </p:cNvPr>
          <p:cNvSpPr>
            <a:spLocks noGrp="1"/>
          </p:cNvSpPr>
          <p:nvPr>
            <p:ph type="title"/>
          </p:nvPr>
        </p:nvSpPr>
        <p:spPr/>
        <p:txBody>
          <a:bodyPr/>
          <a:lstStyle/>
          <a:p>
            <a:r>
              <a:rPr lang="da-DK" b="0"/>
              <a:t>Gruppefremlæggelser </a:t>
            </a:r>
            <a:endParaRPr lang="da-DK"/>
          </a:p>
        </p:txBody>
      </p:sp>
      <p:sp>
        <p:nvSpPr>
          <p:cNvPr id="3" name="Pladsholder til indhold 2">
            <a:extLst>
              <a:ext uri="{FF2B5EF4-FFF2-40B4-BE49-F238E27FC236}">
                <a16:creationId xmlns:a16="http://schemas.microsoft.com/office/drawing/2014/main" id="{F4EB5E7A-AAFB-7DEA-961B-04947891D49C}"/>
              </a:ext>
            </a:extLst>
          </p:cNvPr>
          <p:cNvSpPr>
            <a:spLocks noGrp="1"/>
          </p:cNvSpPr>
          <p:nvPr>
            <p:ph idx="1"/>
          </p:nvPr>
        </p:nvSpPr>
        <p:spPr/>
        <p:txBody>
          <a:bodyPr>
            <a:normAutofit/>
          </a:bodyPr>
          <a:lstStyle/>
          <a:p>
            <a:pPr fontAlgn="base"/>
            <a:r>
              <a:rPr lang="da-DK"/>
              <a:t>Metode: </a:t>
            </a:r>
          </a:p>
          <a:p>
            <a:pPr lvl="1" fontAlgn="base"/>
            <a:r>
              <a:rPr lang="da-DK"/>
              <a:t>Hver gruppe cirka 20 minutter til fremlæggelse. </a:t>
            </a:r>
          </a:p>
          <a:p>
            <a:pPr lvl="1" fontAlgn="base"/>
            <a:r>
              <a:rPr lang="da-DK"/>
              <a:t>5 minutters spørgsmål fra de andre opponent grupper og underviseren. </a:t>
            </a:r>
          </a:p>
          <a:p>
            <a:pPr fontAlgn="base"/>
            <a:r>
              <a:rPr lang="da-DK"/>
              <a:t>Indholdskrav til præsentationen: </a:t>
            </a:r>
          </a:p>
          <a:p>
            <a:pPr lvl="1" fontAlgn="base"/>
            <a:r>
              <a:rPr lang="da-DK"/>
              <a:t>Kort præsentation af virksomheden. </a:t>
            </a:r>
          </a:p>
          <a:p>
            <a:pPr fontAlgn="base"/>
            <a:r>
              <a:rPr lang="da-DK"/>
              <a:t>Vigtigste observationer. </a:t>
            </a:r>
          </a:p>
          <a:p>
            <a:pPr lvl="1" fontAlgn="base"/>
            <a:r>
              <a:rPr lang="da-DK"/>
              <a:t>Kobling til kursets temaer (automatisering, flow, stamdata, sikkerhed, kvalitet). </a:t>
            </a:r>
          </a:p>
          <a:p>
            <a:pPr fontAlgn="base"/>
            <a:r>
              <a:rPr lang="da-DK"/>
              <a:t>Refleksion: </a:t>
            </a:r>
          </a:p>
          <a:p>
            <a:pPr lvl="1" fontAlgn="base"/>
            <a:r>
              <a:rPr lang="da-DK"/>
              <a:t>Hvad lærte vi, og hvad kan vi tage med til egen arbejdsplads? </a:t>
            </a:r>
            <a:br>
              <a:rPr lang="da-DK"/>
            </a:br>
            <a:endParaRPr lang="da-DK"/>
          </a:p>
          <a:p>
            <a:endParaRPr lang="da-DK"/>
          </a:p>
        </p:txBody>
      </p:sp>
    </p:spTree>
    <p:extLst>
      <p:ext uri="{BB962C8B-B14F-4D97-AF65-F5344CB8AC3E}">
        <p14:creationId xmlns:p14="http://schemas.microsoft.com/office/powerpoint/2010/main" val="30903422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A8665-B4AA-F571-6FAC-2E873B3ED0C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7B7B27-EFA6-7D12-8120-BFB589E00752}"/>
              </a:ext>
            </a:extLst>
          </p:cNvPr>
          <p:cNvSpPr>
            <a:spLocks noGrp="1"/>
          </p:cNvSpPr>
          <p:nvPr>
            <p:ph type="ctrTitle"/>
          </p:nvPr>
        </p:nvSpPr>
        <p:spPr/>
        <p:txBody>
          <a:bodyPr/>
          <a:lstStyle/>
          <a:p>
            <a:r>
              <a:rPr lang="da-DK" b="0"/>
              <a:t>Multiple </a:t>
            </a:r>
            <a:r>
              <a:rPr lang="da-DK" b="0" err="1"/>
              <a:t>choice</a:t>
            </a:r>
            <a:r>
              <a:rPr lang="da-DK" b="0"/>
              <a:t> test </a:t>
            </a:r>
            <a:endParaRPr lang="da-DK"/>
          </a:p>
        </p:txBody>
      </p:sp>
      <p:sp>
        <p:nvSpPr>
          <p:cNvPr id="3" name="Undertitel 2">
            <a:extLst>
              <a:ext uri="{FF2B5EF4-FFF2-40B4-BE49-F238E27FC236}">
                <a16:creationId xmlns:a16="http://schemas.microsoft.com/office/drawing/2014/main" id="{F883D737-A9B2-6384-A17D-EA41C3F66DF7}"/>
              </a:ext>
            </a:extLst>
          </p:cNvPr>
          <p:cNvSpPr>
            <a:spLocks noGrp="1"/>
          </p:cNvSpPr>
          <p:nvPr>
            <p:ph type="subTitle" idx="1"/>
          </p:nvPr>
        </p:nvSpPr>
        <p:spPr/>
        <p:txBody>
          <a:bodyPr>
            <a:normAutofit fontScale="92500" lnSpcReduction="20000"/>
          </a:bodyPr>
          <a:lstStyle/>
          <a:p>
            <a:r>
              <a:rPr lang="da-DK"/>
              <a:t>Formål:  </a:t>
            </a:r>
            <a:br>
              <a:rPr lang="da-DK"/>
            </a:br>
            <a:r>
              <a:rPr lang="da-DK"/>
              <a:t>Individuel evaluering af faglig viden. </a:t>
            </a:r>
          </a:p>
        </p:txBody>
      </p:sp>
    </p:spTree>
    <p:extLst>
      <p:ext uri="{BB962C8B-B14F-4D97-AF65-F5344CB8AC3E}">
        <p14:creationId xmlns:p14="http://schemas.microsoft.com/office/powerpoint/2010/main" val="26633482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608DA-4ACE-CB3F-DAFE-F0AA43885F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C9040B-8FC0-3351-47E0-4D79742F52A5}"/>
              </a:ext>
            </a:extLst>
          </p:cNvPr>
          <p:cNvSpPr>
            <a:spLocks noGrp="1"/>
          </p:cNvSpPr>
          <p:nvPr>
            <p:ph type="title"/>
          </p:nvPr>
        </p:nvSpPr>
        <p:spPr/>
        <p:txBody>
          <a:bodyPr/>
          <a:lstStyle/>
          <a:p>
            <a:r>
              <a:rPr lang="da-DK" b="0"/>
              <a:t>Multiple </a:t>
            </a:r>
            <a:r>
              <a:rPr lang="da-DK" b="0" err="1"/>
              <a:t>choice</a:t>
            </a:r>
            <a:r>
              <a:rPr lang="da-DK" b="0"/>
              <a:t> test </a:t>
            </a:r>
            <a:endParaRPr lang="da-DK"/>
          </a:p>
        </p:txBody>
      </p:sp>
      <p:sp>
        <p:nvSpPr>
          <p:cNvPr id="3" name="Pladsholder til indhold 2">
            <a:extLst>
              <a:ext uri="{FF2B5EF4-FFF2-40B4-BE49-F238E27FC236}">
                <a16:creationId xmlns:a16="http://schemas.microsoft.com/office/drawing/2014/main" id="{7646DB4F-E671-1FE2-B464-AFB04EA78293}"/>
              </a:ext>
            </a:extLst>
          </p:cNvPr>
          <p:cNvSpPr>
            <a:spLocks noGrp="1"/>
          </p:cNvSpPr>
          <p:nvPr>
            <p:ph idx="1"/>
          </p:nvPr>
        </p:nvSpPr>
        <p:spPr/>
        <p:txBody>
          <a:bodyPr/>
          <a:lstStyle/>
          <a:p>
            <a:pPr fontAlgn="base"/>
            <a:r>
              <a:rPr lang="da-DK"/>
              <a:t>Fokusområder: </a:t>
            </a:r>
          </a:p>
          <a:p>
            <a:pPr fontAlgn="base"/>
            <a:r>
              <a:rPr lang="da-DK"/>
              <a:t>Automatiseringstyper og teknologier. </a:t>
            </a:r>
          </a:p>
          <a:p>
            <a:pPr fontAlgn="base"/>
            <a:r>
              <a:rPr lang="da-DK"/>
              <a:t>Flow (</a:t>
            </a:r>
            <a:r>
              <a:rPr lang="da-DK" err="1"/>
              <a:t>inbound</a:t>
            </a:r>
            <a:r>
              <a:rPr lang="da-DK"/>
              <a:t>, </a:t>
            </a:r>
            <a:r>
              <a:rPr lang="da-DK" err="1"/>
              <a:t>pick</a:t>
            </a:r>
            <a:r>
              <a:rPr lang="da-DK"/>
              <a:t> &amp; </a:t>
            </a:r>
            <a:r>
              <a:rPr lang="da-DK" err="1"/>
              <a:t>pack</a:t>
            </a:r>
            <a:r>
              <a:rPr lang="da-DK"/>
              <a:t>, </a:t>
            </a:r>
            <a:r>
              <a:rPr lang="da-DK" err="1"/>
              <a:t>outbound</a:t>
            </a:r>
            <a:r>
              <a:rPr lang="da-DK"/>
              <a:t>). </a:t>
            </a:r>
          </a:p>
          <a:p>
            <a:pPr fontAlgn="base"/>
            <a:r>
              <a:rPr lang="da-DK"/>
              <a:t>Stamdatas rolle og betydning. </a:t>
            </a:r>
          </a:p>
          <a:p>
            <a:pPr fontAlgn="base"/>
            <a:r>
              <a:rPr lang="da-DK"/>
              <a:t>Sikkerhed, kvalitet og miljø. </a:t>
            </a:r>
          </a:p>
          <a:p>
            <a:pPr fontAlgn="base"/>
            <a:r>
              <a:rPr lang="da-DK"/>
              <a:t>Virksomhedsbesøgets læringspointer. </a:t>
            </a:r>
          </a:p>
          <a:p>
            <a:pPr marL="0" indent="0">
              <a:buNone/>
            </a:pPr>
            <a:endParaRPr lang="da-DK"/>
          </a:p>
        </p:txBody>
      </p:sp>
    </p:spTree>
    <p:extLst>
      <p:ext uri="{BB962C8B-B14F-4D97-AF65-F5344CB8AC3E}">
        <p14:creationId xmlns:p14="http://schemas.microsoft.com/office/powerpoint/2010/main" val="39486351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DFBBA-8C6F-3A08-17CF-BD3C1B7E5A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826C84-E0B0-BBF9-F888-9F5DCE65CE91}"/>
              </a:ext>
            </a:extLst>
          </p:cNvPr>
          <p:cNvSpPr>
            <a:spLocks noGrp="1"/>
          </p:cNvSpPr>
          <p:nvPr>
            <p:ph type="ctrTitle"/>
          </p:nvPr>
        </p:nvSpPr>
        <p:spPr/>
        <p:txBody>
          <a:bodyPr/>
          <a:lstStyle/>
          <a:p>
            <a:r>
              <a:rPr lang="da-DK" b="0"/>
              <a:t>Opsamling og kursusevaluering </a:t>
            </a:r>
            <a:endParaRPr lang="da-DK"/>
          </a:p>
        </p:txBody>
      </p:sp>
      <p:sp>
        <p:nvSpPr>
          <p:cNvPr id="3" name="Undertitel 2">
            <a:extLst>
              <a:ext uri="{FF2B5EF4-FFF2-40B4-BE49-F238E27FC236}">
                <a16:creationId xmlns:a16="http://schemas.microsoft.com/office/drawing/2014/main" id="{BEC985F0-C0EE-2BA1-E597-B9D2BC1E9DCC}"/>
              </a:ext>
            </a:extLst>
          </p:cNvPr>
          <p:cNvSpPr>
            <a:spLocks noGrp="1"/>
          </p:cNvSpPr>
          <p:nvPr>
            <p:ph type="subTitle" idx="1"/>
          </p:nvPr>
        </p:nvSpPr>
        <p:spPr/>
        <p:txBody>
          <a:bodyPr>
            <a:normAutofit fontScale="92500" lnSpcReduction="20000"/>
          </a:bodyPr>
          <a:lstStyle/>
          <a:p>
            <a:r>
              <a:rPr lang="da-DK"/>
              <a:t>Formål:  </a:t>
            </a:r>
            <a:br>
              <a:rPr lang="da-DK"/>
            </a:br>
            <a:r>
              <a:rPr lang="da-DK"/>
              <a:t>Afslutte forløbet med refleksion og feedback. </a:t>
            </a:r>
          </a:p>
        </p:txBody>
      </p:sp>
    </p:spTree>
    <p:extLst>
      <p:ext uri="{BB962C8B-B14F-4D97-AF65-F5344CB8AC3E}">
        <p14:creationId xmlns:p14="http://schemas.microsoft.com/office/powerpoint/2010/main" val="19877132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EF05-D6B2-700E-3FC8-46D30E40BA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DB40D2-1F4B-470D-9E8E-E82B7413BAA2}"/>
              </a:ext>
            </a:extLst>
          </p:cNvPr>
          <p:cNvSpPr>
            <a:spLocks noGrp="1"/>
          </p:cNvSpPr>
          <p:nvPr>
            <p:ph type="title"/>
          </p:nvPr>
        </p:nvSpPr>
        <p:spPr/>
        <p:txBody>
          <a:bodyPr/>
          <a:lstStyle/>
          <a:p>
            <a:r>
              <a:rPr lang="da-DK" b="0"/>
              <a:t>Opsamling og kursusevaluering </a:t>
            </a:r>
            <a:endParaRPr lang="da-DK"/>
          </a:p>
        </p:txBody>
      </p:sp>
      <p:sp>
        <p:nvSpPr>
          <p:cNvPr id="3" name="Pladsholder til indhold 2">
            <a:extLst>
              <a:ext uri="{FF2B5EF4-FFF2-40B4-BE49-F238E27FC236}">
                <a16:creationId xmlns:a16="http://schemas.microsoft.com/office/drawing/2014/main" id="{74FE1420-F8BD-2687-E9D8-38C77D5CEB05}"/>
              </a:ext>
            </a:extLst>
          </p:cNvPr>
          <p:cNvSpPr>
            <a:spLocks noGrp="1"/>
          </p:cNvSpPr>
          <p:nvPr>
            <p:ph idx="1"/>
          </p:nvPr>
        </p:nvSpPr>
        <p:spPr/>
        <p:txBody>
          <a:bodyPr vert="horz" lIns="91440" tIns="45720" rIns="91440" bIns="45720" rtlCol="0" anchor="t">
            <a:normAutofit/>
          </a:bodyPr>
          <a:lstStyle/>
          <a:p>
            <a:pPr fontAlgn="base"/>
            <a:r>
              <a:rPr lang="da-DK"/>
              <a:t>Afrunding:  </a:t>
            </a:r>
          </a:p>
          <a:p>
            <a:pPr lvl="1" fontAlgn="base"/>
            <a:r>
              <a:rPr lang="da-DK"/>
              <a:t>Brug et spørgeskema (vis kvalitet) til at evaluere forløbet </a:t>
            </a:r>
            <a:br>
              <a:rPr lang="da-DK"/>
            </a:br>
            <a:r>
              <a:rPr lang="da-DK"/>
              <a:t>Underviseren binder en rød tråd tilbage til læringsmålene og takker af. </a:t>
            </a:r>
          </a:p>
          <a:p>
            <a:pPr marL="0" indent="0" fontAlgn="base">
              <a:buNone/>
            </a:pPr>
            <a:endParaRPr lang="da-DK"/>
          </a:p>
          <a:p>
            <a:endParaRPr lang="da-DK"/>
          </a:p>
        </p:txBody>
      </p:sp>
    </p:spTree>
    <p:extLst>
      <p:ext uri="{BB962C8B-B14F-4D97-AF65-F5344CB8AC3E}">
        <p14:creationId xmlns:p14="http://schemas.microsoft.com/office/powerpoint/2010/main" val="3343235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4D5E8-42C8-A747-E484-33EDEAC1194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81C7DF-6062-D77C-37E0-FBC0DDDC0507}"/>
              </a:ext>
            </a:extLst>
          </p:cNvPr>
          <p:cNvSpPr>
            <a:spLocks noGrp="1"/>
          </p:cNvSpPr>
          <p:nvPr>
            <p:ph type="ctrTitle"/>
          </p:nvPr>
        </p:nvSpPr>
        <p:spPr>
          <a:xfrm>
            <a:off x="425505" y="2367557"/>
            <a:ext cx="7524962" cy="3295305"/>
          </a:xfrm>
        </p:spPr>
        <p:txBody>
          <a:bodyPr>
            <a:noAutofit/>
          </a:bodyPr>
          <a:lstStyle/>
          <a:p>
            <a:r>
              <a:rPr lang="da-DK" sz="2800" dirty="0"/>
              <a:t>Opsamling fra dag 1</a:t>
            </a:r>
            <a:br>
              <a:rPr lang="da-DK" sz="2800" dirty="0"/>
            </a:br>
            <a:br>
              <a:rPr lang="da-DK" sz="2800" dirty="0"/>
            </a:br>
            <a:r>
              <a:rPr lang="da-DK" sz="2800" dirty="0"/>
              <a:t>Gennemgang af </a:t>
            </a:r>
            <a:r>
              <a:rPr lang="da-DK" sz="2800" dirty="0" err="1"/>
              <a:t>inbound</a:t>
            </a:r>
            <a:r>
              <a:rPr lang="da-DK" sz="2800" dirty="0"/>
              <a:t>, </a:t>
            </a:r>
            <a:r>
              <a:rPr lang="da-DK" sz="2800" dirty="0" err="1"/>
              <a:t>pick</a:t>
            </a:r>
            <a:r>
              <a:rPr lang="da-DK" sz="2800" dirty="0"/>
              <a:t> &amp; </a:t>
            </a:r>
            <a:r>
              <a:rPr lang="da-DK" sz="2800" dirty="0" err="1"/>
              <a:t>pack</a:t>
            </a:r>
            <a:r>
              <a:rPr lang="da-DK" sz="2800" dirty="0"/>
              <a:t> og </a:t>
            </a:r>
            <a:r>
              <a:rPr lang="da-DK" sz="2800" dirty="0" err="1"/>
              <a:t>outbound</a:t>
            </a:r>
            <a:br>
              <a:rPr lang="da-DK" sz="2800" dirty="0"/>
            </a:br>
            <a:br>
              <a:rPr lang="da-DK" sz="2800" dirty="0"/>
            </a:br>
            <a:r>
              <a:rPr lang="da-DK" sz="2800" dirty="0"/>
              <a:t>Præsentation og analyse af værdikæde</a:t>
            </a:r>
            <a:br>
              <a:rPr lang="da-DK" sz="2800" dirty="0"/>
            </a:br>
            <a:br>
              <a:rPr lang="da-DK" sz="2800" dirty="0"/>
            </a:br>
            <a:r>
              <a:rPr lang="da-DK" sz="2800" dirty="0"/>
              <a:t>Øvelse: Identificér flaskehalse</a:t>
            </a:r>
            <a:br>
              <a:rPr lang="da-DK" sz="2800" dirty="0"/>
            </a:br>
            <a:br>
              <a:rPr lang="da-DK" sz="2800" dirty="0"/>
            </a:br>
            <a:r>
              <a:rPr lang="da-DK" sz="2800" dirty="0"/>
              <a:t>Gruppearbejde: Lager og logistik i jeres egen hverdag</a:t>
            </a:r>
            <a:br>
              <a:rPr lang="da-DK" sz="2800" dirty="0"/>
            </a:br>
            <a:endParaRPr lang="da-DK" sz="2800" dirty="0"/>
          </a:p>
        </p:txBody>
      </p:sp>
      <p:sp>
        <p:nvSpPr>
          <p:cNvPr id="3" name="Undertitel 2">
            <a:extLst>
              <a:ext uri="{FF2B5EF4-FFF2-40B4-BE49-F238E27FC236}">
                <a16:creationId xmlns:a16="http://schemas.microsoft.com/office/drawing/2014/main" id="{C36FB88E-6D28-3386-331E-922991E594E9}"/>
              </a:ext>
            </a:extLst>
          </p:cNvPr>
          <p:cNvSpPr>
            <a:spLocks noGrp="1"/>
          </p:cNvSpPr>
          <p:nvPr>
            <p:ph type="subTitle" idx="1"/>
          </p:nvPr>
        </p:nvSpPr>
        <p:spPr>
          <a:xfrm>
            <a:off x="425505" y="5843560"/>
            <a:ext cx="7524961" cy="614995"/>
          </a:xfrm>
        </p:spPr>
        <p:txBody>
          <a:bodyPr/>
          <a:lstStyle/>
          <a:p>
            <a:endParaRPr lang="da-DK" dirty="0"/>
          </a:p>
        </p:txBody>
      </p:sp>
    </p:spTree>
    <p:extLst>
      <p:ext uri="{BB962C8B-B14F-4D97-AF65-F5344CB8AC3E}">
        <p14:creationId xmlns:p14="http://schemas.microsoft.com/office/powerpoint/2010/main" val="166246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a:lstStyle/>
          <a:p>
            <a:pPr marL="0" indent="0">
              <a:buNone/>
            </a:pPr>
            <a:r>
              <a:rPr lang="da-DK" dirty="0"/>
              <a:t>Hvilke teknologier mødte vi i går (transportbånd, robotter, WMS)? </a:t>
            </a:r>
            <a:br>
              <a:rPr lang="da-DK" dirty="0"/>
            </a:br>
            <a:endParaRPr lang="da-DK" dirty="0"/>
          </a:p>
          <a:p>
            <a:pPr marL="0" indent="0">
              <a:buNone/>
            </a:pPr>
            <a:r>
              <a:rPr lang="da-DK" dirty="0"/>
              <a:t>Hvordan hænger automatisering sammen med </a:t>
            </a:r>
            <a:r>
              <a:rPr lang="da-DK" dirty="0" err="1"/>
              <a:t>logistikflow</a:t>
            </a:r>
            <a:r>
              <a:rPr lang="da-DK" dirty="0"/>
              <a:t>?</a:t>
            </a:r>
          </a:p>
        </p:txBody>
      </p:sp>
    </p:spTree>
    <p:extLst>
      <p:ext uri="{BB962C8B-B14F-4D97-AF65-F5344CB8AC3E}">
        <p14:creationId xmlns:p14="http://schemas.microsoft.com/office/powerpoint/2010/main" val="20545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4CD23-9428-400D-E286-BBB5180665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EE2156-2B06-0CE2-E738-C672D6D19399}"/>
              </a:ext>
            </a:extLst>
          </p:cNvPr>
          <p:cNvSpPr>
            <a:spLocks noGrp="1"/>
          </p:cNvSpPr>
          <p:nvPr>
            <p:ph type="ctrTitle"/>
          </p:nvPr>
        </p:nvSpPr>
        <p:spPr>
          <a:xfrm>
            <a:off x="425504" y="1183105"/>
            <a:ext cx="7524962" cy="1598196"/>
          </a:xfrm>
        </p:spPr>
        <p:txBody>
          <a:bodyPr/>
          <a:lstStyle/>
          <a:p>
            <a:r>
              <a:rPr lang="da-DK" b="0" dirty="0"/>
              <a:t>Gennemgang af </a:t>
            </a:r>
            <a:r>
              <a:rPr lang="da-DK" b="0" dirty="0" err="1"/>
              <a:t>inbound</a:t>
            </a:r>
            <a:r>
              <a:rPr lang="da-DK" b="0" dirty="0"/>
              <a:t>, </a:t>
            </a:r>
            <a:r>
              <a:rPr lang="da-DK" b="0" dirty="0" err="1"/>
              <a:t>pick</a:t>
            </a:r>
            <a:r>
              <a:rPr lang="da-DK" b="0" dirty="0"/>
              <a:t> &amp; </a:t>
            </a:r>
            <a:r>
              <a:rPr lang="da-DK" b="0" dirty="0" err="1"/>
              <a:t>pack</a:t>
            </a:r>
            <a:r>
              <a:rPr lang="da-DK" b="0" dirty="0"/>
              <a:t> og </a:t>
            </a:r>
            <a:r>
              <a:rPr lang="da-DK" b="0" dirty="0" err="1"/>
              <a:t>outbound</a:t>
            </a:r>
            <a:r>
              <a:rPr lang="da-DK" dirty="0"/>
              <a:t> </a:t>
            </a:r>
          </a:p>
        </p:txBody>
      </p:sp>
      <p:sp>
        <p:nvSpPr>
          <p:cNvPr id="3" name="Undertitel 2">
            <a:extLst>
              <a:ext uri="{FF2B5EF4-FFF2-40B4-BE49-F238E27FC236}">
                <a16:creationId xmlns:a16="http://schemas.microsoft.com/office/drawing/2014/main" id="{53D42D08-442A-7A5E-CF4A-E1B0B452D419}"/>
              </a:ext>
            </a:extLst>
          </p:cNvPr>
          <p:cNvSpPr>
            <a:spLocks noGrp="1"/>
          </p:cNvSpPr>
          <p:nvPr>
            <p:ph type="subTitle" idx="1"/>
          </p:nvPr>
        </p:nvSpPr>
        <p:spPr>
          <a:xfrm>
            <a:off x="425505" y="2951747"/>
            <a:ext cx="7524961" cy="3169925"/>
          </a:xfrm>
        </p:spPr>
        <p:txBody>
          <a:bodyPr>
            <a:normAutofit lnSpcReduction="10000"/>
          </a:bodyPr>
          <a:lstStyle/>
          <a:p>
            <a:r>
              <a:rPr lang="da-DK" dirty="0" err="1"/>
              <a:t>Inbound</a:t>
            </a:r>
            <a:r>
              <a:rPr lang="da-DK" dirty="0"/>
              <a:t>: Modtagelse af varer, kontrol og registrering. (fx scanning af stregkode, placering på lokation). </a:t>
            </a:r>
            <a:br>
              <a:rPr lang="da-DK" dirty="0"/>
            </a:br>
            <a:endParaRPr lang="da-DK" dirty="0"/>
          </a:p>
          <a:p>
            <a:r>
              <a:rPr lang="da-DK" dirty="0" err="1"/>
              <a:t>Pick</a:t>
            </a:r>
            <a:r>
              <a:rPr lang="da-DK" dirty="0"/>
              <a:t> &amp; Pack: Pluk af varer fra lokationer, pakning til kundeordre. (fx </a:t>
            </a:r>
            <a:r>
              <a:rPr lang="da-DK" dirty="0" err="1"/>
              <a:t>AutoStore</a:t>
            </a:r>
            <a:r>
              <a:rPr lang="da-DK" dirty="0"/>
              <a:t>-robotter leverer kasser til plukkestation). </a:t>
            </a:r>
            <a:br>
              <a:rPr lang="da-DK" dirty="0"/>
            </a:br>
            <a:endParaRPr lang="da-DK" dirty="0"/>
          </a:p>
          <a:p>
            <a:r>
              <a:rPr lang="da-DK" dirty="0" err="1"/>
              <a:t>Outbound</a:t>
            </a:r>
            <a:r>
              <a:rPr lang="da-DK" dirty="0"/>
              <a:t>: Forsendelse, lastning, distribution. (fx pakkesystemer, sorteringsanlæg, last mile-levering).</a:t>
            </a:r>
          </a:p>
        </p:txBody>
      </p:sp>
    </p:spTree>
    <p:extLst>
      <p:ext uri="{BB962C8B-B14F-4D97-AF65-F5344CB8AC3E}">
        <p14:creationId xmlns:p14="http://schemas.microsoft.com/office/powerpoint/2010/main" val="1309167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A4EA6-4082-65B0-C2F4-AB091AD092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A3EED3-4CBB-6F36-B400-8198C0690F25}"/>
              </a:ext>
            </a:extLst>
          </p:cNvPr>
          <p:cNvSpPr>
            <a:spLocks noGrp="1"/>
          </p:cNvSpPr>
          <p:nvPr>
            <p:ph type="title"/>
          </p:nvPr>
        </p:nvSpPr>
        <p:spPr/>
        <p:txBody>
          <a:bodyPr/>
          <a:lstStyle/>
          <a:p>
            <a:r>
              <a:rPr lang="da-DK" dirty="0"/>
              <a:t>Værdikæder med automatisering</a:t>
            </a:r>
          </a:p>
        </p:txBody>
      </p:sp>
      <p:sp>
        <p:nvSpPr>
          <p:cNvPr id="3" name="Pladsholder til indhold 2">
            <a:extLst>
              <a:ext uri="{FF2B5EF4-FFF2-40B4-BE49-F238E27FC236}">
                <a16:creationId xmlns:a16="http://schemas.microsoft.com/office/drawing/2014/main" id="{22080214-4736-0E86-11F5-C640D391AAF2}"/>
              </a:ext>
            </a:extLst>
          </p:cNvPr>
          <p:cNvSpPr>
            <a:spLocks noGrp="1"/>
          </p:cNvSpPr>
          <p:nvPr>
            <p:ph idx="1"/>
          </p:nvPr>
        </p:nvSpPr>
        <p:spPr/>
        <p:txBody>
          <a:bodyPr/>
          <a:lstStyle/>
          <a:p>
            <a:r>
              <a:rPr lang="da-DK" dirty="0"/>
              <a:t>Amazon: </a:t>
            </a:r>
            <a:r>
              <a:rPr lang="da-DK" dirty="0" err="1"/>
              <a:t>Fulfilment</a:t>
            </a:r>
            <a:r>
              <a:rPr lang="da-DK" dirty="0"/>
              <a:t> centre med automatiserede plukkestationer. </a:t>
            </a:r>
          </a:p>
          <a:p>
            <a:pPr marL="0" indent="0">
              <a:buNone/>
            </a:pPr>
            <a:r>
              <a:rPr lang="da-DK" dirty="0">
                <a:hlinkClick r:id="rId2"/>
              </a:rPr>
              <a:t>https://www.youtube.com/watch?v=_x48tY5sfYM</a:t>
            </a:r>
            <a:r>
              <a:rPr lang="da-DK" dirty="0"/>
              <a:t> </a:t>
            </a:r>
            <a:br>
              <a:rPr lang="da-DK" dirty="0"/>
            </a:br>
            <a:endParaRPr lang="da-DK" dirty="0"/>
          </a:p>
          <a:p>
            <a:endParaRPr lang="da-DK" dirty="0"/>
          </a:p>
          <a:p>
            <a:r>
              <a:rPr lang="da-DK" dirty="0"/>
              <a:t>Logistik flow med AI robotter</a:t>
            </a:r>
          </a:p>
          <a:p>
            <a:r>
              <a:rPr lang="da-DK" dirty="0">
                <a:hlinkClick r:id="rId3"/>
              </a:rPr>
              <a:t>https://www.youtube.com/watch?v=XWlQWgRfh6c</a:t>
            </a:r>
            <a:r>
              <a:rPr lang="da-DK" dirty="0"/>
              <a:t> </a:t>
            </a:r>
          </a:p>
          <a:p>
            <a:endParaRPr lang="da-DK" dirty="0"/>
          </a:p>
          <a:p>
            <a:r>
              <a:rPr lang="da-DK" dirty="0"/>
              <a:t>Hvor i denne proces arbejder I selv mest?</a:t>
            </a:r>
          </a:p>
          <a:p>
            <a:r>
              <a:rPr lang="da-DK" dirty="0"/>
              <a:t>Hvilke udfordringer oplever I dér?</a:t>
            </a:r>
          </a:p>
        </p:txBody>
      </p:sp>
    </p:spTree>
    <p:extLst>
      <p:ext uri="{BB962C8B-B14F-4D97-AF65-F5344CB8AC3E}">
        <p14:creationId xmlns:p14="http://schemas.microsoft.com/office/powerpoint/2010/main" val="4150310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8138F-7F2E-B08C-12DC-6A2E66ACC2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A80299-C18C-BFEA-4612-D9C0C9635240}"/>
              </a:ext>
            </a:extLst>
          </p:cNvPr>
          <p:cNvSpPr>
            <a:spLocks noGrp="1"/>
          </p:cNvSpPr>
          <p:nvPr>
            <p:ph type="title"/>
          </p:nvPr>
        </p:nvSpPr>
        <p:spPr/>
        <p:txBody>
          <a:bodyPr/>
          <a:lstStyle/>
          <a:p>
            <a:r>
              <a:rPr lang="da-DK" dirty="0"/>
              <a:t>Værdikæder med automatisering</a:t>
            </a:r>
          </a:p>
        </p:txBody>
      </p:sp>
      <p:sp>
        <p:nvSpPr>
          <p:cNvPr id="3" name="Pladsholder til indhold 2">
            <a:extLst>
              <a:ext uri="{FF2B5EF4-FFF2-40B4-BE49-F238E27FC236}">
                <a16:creationId xmlns:a16="http://schemas.microsoft.com/office/drawing/2014/main" id="{8A48E718-0F43-9EF1-6207-F58C71EAA856}"/>
              </a:ext>
            </a:extLst>
          </p:cNvPr>
          <p:cNvSpPr>
            <a:spLocks noGrp="1"/>
          </p:cNvSpPr>
          <p:nvPr>
            <p:ph idx="1"/>
          </p:nvPr>
        </p:nvSpPr>
        <p:spPr>
          <a:xfrm>
            <a:off x="320984" y="1153663"/>
            <a:ext cx="11550032" cy="4907271"/>
          </a:xfrm>
        </p:spPr>
        <p:txBody>
          <a:bodyPr>
            <a:normAutofit lnSpcReduction="10000"/>
          </a:bodyPr>
          <a:lstStyle/>
          <a:p>
            <a:r>
              <a:rPr lang="da-DK" dirty="0"/>
              <a:t>Værdikæden fra leverandør → indkøb → lager → produktion → distribution → kunde. </a:t>
            </a:r>
          </a:p>
          <a:p>
            <a:pPr marL="0" indent="0">
              <a:buNone/>
            </a:pPr>
            <a:br>
              <a:rPr lang="da-DK" dirty="0"/>
            </a:br>
            <a:r>
              <a:rPr lang="da-DK" dirty="0"/>
              <a:t>Hvordan kan automatisering øge hastighed, reducere fejl og forbedre sporbarhed. </a:t>
            </a:r>
          </a:p>
          <a:p>
            <a:pPr marL="0" indent="0">
              <a:buNone/>
            </a:pPr>
            <a:endParaRPr lang="da-DK" dirty="0"/>
          </a:p>
          <a:p>
            <a:pPr marL="0" indent="0">
              <a:buNone/>
            </a:pPr>
            <a:r>
              <a:rPr lang="da-DK" dirty="0"/>
              <a:t>Video fra Proshop</a:t>
            </a:r>
          </a:p>
          <a:p>
            <a:pPr marL="0" indent="0">
              <a:buNone/>
            </a:pPr>
            <a:r>
              <a:rPr lang="da-DK" dirty="0">
                <a:hlinkClick r:id="rId2"/>
              </a:rPr>
              <a:t>https://www.youtube.com/watch?v=NcJVlJsmw84</a:t>
            </a:r>
            <a:r>
              <a:rPr lang="da-DK" dirty="0"/>
              <a:t> </a:t>
            </a:r>
          </a:p>
          <a:p>
            <a:pPr marL="0" indent="0">
              <a:buNone/>
            </a:pPr>
            <a:endParaRPr lang="da-DK" dirty="0"/>
          </a:p>
          <a:p>
            <a:pPr marL="0" indent="0">
              <a:buNone/>
            </a:pPr>
            <a:r>
              <a:rPr lang="da-DK" dirty="0"/>
              <a:t>Lav en hurtig øvelse, hvor deltagerne tegner deres egen arbejdsplads’ værdikæde i 4-5 trin.</a:t>
            </a:r>
          </a:p>
        </p:txBody>
      </p:sp>
    </p:spTree>
    <p:extLst>
      <p:ext uri="{BB962C8B-B14F-4D97-AF65-F5344CB8AC3E}">
        <p14:creationId xmlns:p14="http://schemas.microsoft.com/office/powerpoint/2010/main" val="2274284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75559-9821-25FB-A0F8-9ACB85417ED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565586-BAFB-0ADB-3881-FC5D55490552}"/>
              </a:ext>
            </a:extLst>
          </p:cNvPr>
          <p:cNvSpPr>
            <a:spLocks noGrp="1"/>
          </p:cNvSpPr>
          <p:nvPr>
            <p:ph type="ctrTitle"/>
          </p:nvPr>
        </p:nvSpPr>
        <p:spPr>
          <a:xfrm>
            <a:off x="425504" y="1183105"/>
            <a:ext cx="7524962" cy="1598196"/>
          </a:xfrm>
        </p:spPr>
        <p:txBody>
          <a:bodyPr/>
          <a:lstStyle/>
          <a:p>
            <a:r>
              <a:rPr lang="da-DK" dirty="0"/>
              <a:t>Identificér flaskehalse</a:t>
            </a:r>
          </a:p>
        </p:txBody>
      </p:sp>
      <p:sp>
        <p:nvSpPr>
          <p:cNvPr id="3" name="Undertitel 2">
            <a:extLst>
              <a:ext uri="{FF2B5EF4-FFF2-40B4-BE49-F238E27FC236}">
                <a16:creationId xmlns:a16="http://schemas.microsoft.com/office/drawing/2014/main" id="{CF0C8E23-0202-2938-9042-FAF74C60F4B8}"/>
              </a:ext>
            </a:extLst>
          </p:cNvPr>
          <p:cNvSpPr>
            <a:spLocks noGrp="1"/>
          </p:cNvSpPr>
          <p:nvPr>
            <p:ph type="subTitle" idx="1"/>
          </p:nvPr>
        </p:nvSpPr>
        <p:spPr>
          <a:xfrm>
            <a:off x="425505" y="2951747"/>
            <a:ext cx="7524961" cy="3169925"/>
          </a:xfrm>
        </p:spPr>
        <p:txBody>
          <a:bodyPr>
            <a:normAutofit lnSpcReduction="10000"/>
          </a:bodyPr>
          <a:lstStyle/>
          <a:p>
            <a:r>
              <a:rPr lang="da-DK" dirty="0"/>
              <a:t>En virksomhed oplever, at </a:t>
            </a:r>
            <a:r>
              <a:rPr lang="da-DK" dirty="0" err="1"/>
              <a:t>outbound</a:t>
            </a:r>
            <a:r>
              <a:rPr lang="da-DK" dirty="0"/>
              <a:t>-processen altid er forsinket → grupperne analyserer: Er det manglende kapacitet på transportbåndet, for få scannere, fejl i stamdata, bemanding eller trucktrafik?</a:t>
            </a:r>
          </a:p>
          <a:p>
            <a:endParaRPr lang="da-DK" dirty="0"/>
          </a:p>
          <a:p>
            <a:r>
              <a:rPr lang="da-DK" dirty="0"/>
              <a:t>- Kapacitet (maskiner kører ikke hurtigt nok). </a:t>
            </a:r>
            <a:br>
              <a:rPr lang="da-DK" dirty="0"/>
            </a:br>
            <a:r>
              <a:rPr lang="da-DK" dirty="0"/>
              <a:t>- Bemanding (for få ressourcer på et skifte). </a:t>
            </a:r>
            <a:br>
              <a:rPr lang="da-DK" dirty="0"/>
            </a:br>
            <a:r>
              <a:rPr lang="da-DK" dirty="0"/>
              <a:t>- Teknologi (fejl i scanner eller system). </a:t>
            </a:r>
            <a:br>
              <a:rPr lang="da-DK" dirty="0"/>
            </a:br>
            <a:r>
              <a:rPr lang="da-DK" dirty="0"/>
              <a:t>- Data (forkerte lokationer eller ordrer).</a:t>
            </a:r>
          </a:p>
        </p:txBody>
      </p:sp>
    </p:spTree>
    <p:extLst>
      <p:ext uri="{BB962C8B-B14F-4D97-AF65-F5344CB8AC3E}">
        <p14:creationId xmlns:p14="http://schemas.microsoft.com/office/powerpoint/2010/main" val="74342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A79A4-45BF-03EC-EC6E-0A94338DEC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9EA15A8-F14A-C1A9-450F-769E61B1AD69}"/>
              </a:ext>
            </a:extLst>
          </p:cNvPr>
          <p:cNvSpPr>
            <a:spLocks noGrp="1"/>
          </p:cNvSpPr>
          <p:nvPr>
            <p:ph type="title"/>
          </p:nvPr>
        </p:nvSpPr>
        <p:spPr/>
        <p:txBody>
          <a:bodyPr/>
          <a:lstStyle/>
          <a:p>
            <a:r>
              <a:rPr lang="da-DK" dirty="0"/>
              <a:t>Identificér flaskehalse</a:t>
            </a:r>
          </a:p>
        </p:txBody>
      </p:sp>
      <p:sp>
        <p:nvSpPr>
          <p:cNvPr id="3" name="Pladsholder til indhold 2">
            <a:extLst>
              <a:ext uri="{FF2B5EF4-FFF2-40B4-BE49-F238E27FC236}">
                <a16:creationId xmlns:a16="http://schemas.microsoft.com/office/drawing/2014/main" id="{B6A72B23-1265-53AA-16B2-FEC4FAECB38D}"/>
              </a:ext>
            </a:extLst>
          </p:cNvPr>
          <p:cNvSpPr>
            <a:spLocks noGrp="1"/>
          </p:cNvSpPr>
          <p:nvPr>
            <p:ph idx="1"/>
          </p:nvPr>
        </p:nvSpPr>
        <p:spPr/>
        <p:txBody>
          <a:bodyPr/>
          <a:lstStyle/>
          <a:p>
            <a:pPr fontAlgn="base"/>
            <a:r>
              <a:rPr lang="da-DK" dirty="0"/>
              <a:t>Grupperne laver en plakat/flipover med deres løsning. Og fremlægger med en kort præsentation i plenum</a:t>
            </a:r>
          </a:p>
          <a:p>
            <a:pPr marL="0" indent="0" fontAlgn="base">
              <a:buNone/>
            </a:pPr>
            <a:br>
              <a:rPr lang="da-DK" dirty="0"/>
            </a:br>
            <a:r>
              <a:rPr lang="da-DK" dirty="0"/>
              <a:t>Afslut med en afstemning i plenum: Hvilken løsning virker mest realistisk? </a:t>
            </a:r>
          </a:p>
          <a:p>
            <a:endParaRPr lang="da-DK" dirty="0"/>
          </a:p>
        </p:txBody>
      </p:sp>
    </p:spTree>
    <p:extLst>
      <p:ext uri="{BB962C8B-B14F-4D97-AF65-F5344CB8AC3E}">
        <p14:creationId xmlns:p14="http://schemas.microsoft.com/office/powerpoint/2010/main" val="3184983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1DB3-86E5-2A29-A481-E5BC288274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2DCD7D-78A8-50B3-7DBE-41B744E23345}"/>
              </a:ext>
            </a:extLst>
          </p:cNvPr>
          <p:cNvSpPr>
            <a:spLocks noGrp="1"/>
          </p:cNvSpPr>
          <p:nvPr>
            <p:ph type="ctrTitle"/>
          </p:nvPr>
        </p:nvSpPr>
        <p:spPr>
          <a:xfrm>
            <a:off x="425504" y="1183105"/>
            <a:ext cx="7524962" cy="1598196"/>
          </a:xfrm>
        </p:spPr>
        <p:txBody>
          <a:bodyPr/>
          <a:lstStyle/>
          <a:p>
            <a:r>
              <a:rPr lang="da-DK" dirty="0"/>
              <a:t>Lager og logistik i jeres egen hverdag</a:t>
            </a:r>
          </a:p>
        </p:txBody>
      </p:sp>
      <p:sp>
        <p:nvSpPr>
          <p:cNvPr id="3" name="Undertitel 2">
            <a:extLst>
              <a:ext uri="{FF2B5EF4-FFF2-40B4-BE49-F238E27FC236}">
                <a16:creationId xmlns:a16="http://schemas.microsoft.com/office/drawing/2014/main" id="{BA393DB8-AA55-58BA-845F-AF0E91365DCE}"/>
              </a:ext>
            </a:extLst>
          </p:cNvPr>
          <p:cNvSpPr>
            <a:spLocks noGrp="1"/>
          </p:cNvSpPr>
          <p:nvPr>
            <p:ph type="subTitle" idx="1"/>
          </p:nvPr>
        </p:nvSpPr>
        <p:spPr>
          <a:xfrm>
            <a:off x="425505" y="2951747"/>
            <a:ext cx="7524961" cy="3169925"/>
          </a:xfrm>
        </p:spPr>
        <p:txBody>
          <a:bodyPr>
            <a:normAutofit fontScale="92500" lnSpcReduction="10000"/>
          </a:bodyPr>
          <a:lstStyle/>
          <a:p>
            <a:pPr fontAlgn="base"/>
            <a:r>
              <a:rPr lang="da-DK" dirty="0"/>
              <a:t>Opgave: </a:t>
            </a:r>
            <a:br>
              <a:rPr lang="da-DK" dirty="0"/>
            </a:br>
            <a:r>
              <a:rPr lang="da-DK" dirty="0"/>
              <a:t>Kortlæg jeres eget flow: </a:t>
            </a:r>
            <a:r>
              <a:rPr lang="da-DK" dirty="0" err="1"/>
              <a:t>inbound</a:t>
            </a:r>
            <a:r>
              <a:rPr lang="da-DK" dirty="0"/>
              <a:t>, pluk, </a:t>
            </a:r>
            <a:r>
              <a:rPr lang="da-DK" dirty="0" err="1"/>
              <a:t>outbound</a:t>
            </a:r>
            <a:r>
              <a:rPr lang="da-DK" dirty="0"/>
              <a:t>. </a:t>
            </a:r>
            <a:br>
              <a:rPr lang="da-DK" dirty="0"/>
            </a:br>
            <a:r>
              <a:rPr lang="da-DK" dirty="0"/>
              <a:t>Vælge enten den virksomhed i er tilknyttet eller skab et fiktivt</a:t>
            </a:r>
          </a:p>
          <a:p>
            <a:pPr fontAlgn="base"/>
            <a:r>
              <a:rPr lang="da-DK" dirty="0"/>
              <a:t>Diskutér i grupperne:  </a:t>
            </a:r>
            <a:br>
              <a:rPr lang="da-DK" dirty="0"/>
            </a:br>
            <a:r>
              <a:rPr lang="da-DK" dirty="0"/>
              <a:t>Hvor er udfordringerne, og hvordan kan I forbedre dem? </a:t>
            </a:r>
          </a:p>
          <a:p>
            <a:pPr fontAlgn="base"/>
            <a:br>
              <a:rPr lang="da-DK" dirty="0"/>
            </a:br>
            <a:r>
              <a:rPr lang="da-DK" dirty="0"/>
              <a:t>Eksempler fra hverdagen: </a:t>
            </a:r>
            <a:br>
              <a:rPr lang="da-DK" dirty="0"/>
            </a:br>
            <a:r>
              <a:rPr lang="da-DK" dirty="0"/>
              <a:t>Manglende scanner → forsinkelser i registrering. </a:t>
            </a:r>
            <a:br>
              <a:rPr lang="da-DK" dirty="0"/>
            </a:br>
            <a:r>
              <a:rPr lang="da-DK" dirty="0"/>
              <a:t>Fejl i placering af varer → længere plukketid. </a:t>
            </a:r>
            <a:br>
              <a:rPr lang="da-DK" dirty="0"/>
            </a:br>
            <a:r>
              <a:rPr lang="da-DK" dirty="0"/>
              <a:t>Lange køer ved lastning → flaskehals i </a:t>
            </a:r>
            <a:r>
              <a:rPr lang="da-DK" dirty="0" err="1"/>
              <a:t>outbound</a:t>
            </a:r>
            <a:r>
              <a:rPr lang="da-DK" dirty="0"/>
              <a:t>.</a:t>
            </a:r>
          </a:p>
        </p:txBody>
      </p:sp>
    </p:spTree>
    <p:extLst>
      <p:ext uri="{BB962C8B-B14F-4D97-AF65-F5344CB8AC3E}">
        <p14:creationId xmlns:p14="http://schemas.microsoft.com/office/powerpoint/2010/main" val="280263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a:xfrm>
            <a:off x="425505" y="1542928"/>
            <a:ext cx="7524962" cy="2659638"/>
          </a:xfrm>
        </p:spPr>
        <p:txBody>
          <a:bodyPr vert="horz" lIns="91440" tIns="45720" rIns="91440" bIns="45720" rtlCol="0" anchor="b">
            <a:noAutofit/>
          </a:bodyPr>
          <a:lstStyle/>
          <a:p>
            <a:r>
              <a:rPr lang="da-DK" sz="4400" b="0"/>
              <a:t>Introduktion og forståelse af Lagermedarbejderens anvendelse af automatiske lagersystemer AMU-fag 23143 </a:t>
            </a:r>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p:txBody>
          <a:bodyPr>
            <a:normAutofit fontScale="92500" lnSpcReduction="20000"/>
          </a:bodyPr>
          <a:lstStyle/>
          <a:p>
            <a:r>
              <a:rPr lang="da-DK"/>
              <a:t>Formål: Skabe en grundlæggende forståelse af automatiserede lagre og deres betydning for arbejdspladsen.</a:t>
            </a:r>
          </a:p>
          <a:p>
            <a:endParaRPr lang="da-DK"/>
          </a:p>
        </p:txBody>
      </p:sp>
    </p:spTree>
    <p:extLst>
      <p:ext uri="{BB962C8B-B14F-4D97-AF65-F5344CB8AC3E}">
        <p14:creationId xmlns:p14="http://schemas.microsoft.com/office/powerpoint/2010/main" val="372685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9B796-68FB-5100-31A1-1A9641D3C1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A04095-5A8B-88D4-A3D6-B45CD060931F}"/>
              </a:ext>
            </a:extLst>
          </p:cNvPr>
          <p:cNvSpPr>
            <a:spLocks noGrp="1"/>
          </p:cNvSpPr>
          <p:nvPr>
            <p:ph type="title"/>
          </p:nvPr>
        </p:nvSpPr>
        <p:spPr/>
        <p:txBody>
          <a:bodyPr/>
          <a:lstStyle/>
          <a:p>
            <a:r>
              <a:rPr lang="da-DK" b="0" dirty="0"/>
              <a:t>Plenum og refleksion</a:t>
            </a:r>
            <a:r>
              <a:rPr lang="da-DK" dirty="0"/>
              <a:t> </a:t>
            </a:r>
          </a:p>
        </p:txBody>
      </p:sp>
      <p:sp>
        <p:nvSpPr>
          <p:cNvPr id="3" name="Pladsholder til indhold 2">
            <a:extLst>
              <a:ext uri="{FF2B5EF4-FFF2-40B4-BE49-F238E27FC236}">
                <a16:creationId xmlns:a16="http://schemas.microsoft.com/office/drawing/2014/main" id="{82FF8E2A-BAC5-EA40-F5EE-F435288DAB7F}"/>
              </a:ext>
            </a:extLst>
          </p:cNvPr>
          <p:cNvSpPr>
            <a:spLocks noGrp="1"/>
          </p:cNvSpPr>
          <p:nvPr>
            <p:ph idx="1"/>
          </p:nvPr>
        </p:nvSpPr>
        <p:spPr/>
        <p:txBody>
          <a:bodyPr vert="horz" lIns="91440" tIns="45720" rIns="91440" bIns="45720" rtlCol="0" anchor="t">
            <a:normAutofit/>
          </a:bodyPr>
          <a:lstStyle/>
          <a:p>
            <a:pPr marL="0" indent="0">
              <a:buNone/>
            </a:pPr>
            <a:endParaRPr lang="da-DK" dirty="0">
              <a:ea typeface="Calibri"/>
              <a:cs typeface="Calibri"/>
            </a:endParaRPr>
          </a:p>
          <a:p>
            <a:r>
              <a:rPr lang="da-DK" dirty="0"/>
              <a:t>Hvilke erfaringer kan overføres fra jeres virksomhed til automatiserede lagre?</a:t>
            </a:r>
          </a:p>
          <a:p>
            <a:r>
              <a:rPr lang="da-DK">
                <a:ea typeface="Calibri" panose="020F0502020204030204"/>
                <a:cs typeface="Calibri" panose="020F0502020204030204"/>
              </a:rPr>
              <a:t>Hvor oplevede du en flaskehals sidst på dit arbejde?</a:t>
            </a:r>
            <a:endParaRPr lang="da-DK" dirty="0">
              <a:ea typeface="Calibri" panose="020F0502020204030204"/>
              <a:cs typeface="Calibri" panose="020F0502020204030204"/>
            </a:endParaRPr>
          </a:p>
          <a:p>
            <a:endParaRPr lang="da-DK" dirty="0"/>
          </a:p>
          <a:p>
            <a:endParaRPr lang="da-DK" dirty="0"/>
          </a:p>
          <a:p>
            <a:r>
              <a:rPr lang="da-DK" dirty="0"/>
              <a:t>Hvad tager i særligt med fra dagen i dag? Alle skal bidrage med mindst 1 emne</a:t>
            </a:r>
          </a:p>
          <a:p>
            <a:endParaRPr lang="da-DK" dirty="0"/>
          </a:p>
        </p:txBody>
      </p:sp>
    </p:spTree>
    <p:extLst>
      <p:ext uri="{BB962C8B-B14F-4D97-AF65-F5344CB8AC3E}">
        <p14:creationId xmlns:p14="http://schemas.microsoft.com/office/powerpoint/2010/main" val="2334874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br>
              <a:rPr lang="da-DK" dirty="0"/>
            </a:br>
            <a:r>
              <a:rPr lang="da-DK" dirty="0"/>
              <a:t>Lagermedarbejderens anvendelse af aut. Lagersystem</a:t>
            </a:r>
            <a:br>
              <a:rPr lang="da-DK" dirty="0"/>
            </a:br>
            <a:endParaRPr lang="da-DK" dirty="0"/>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dirty="0"/>
              <a:t>Nummer:	23143</a:t>
            </a:r>
          </a:p>
        </p:txBody>
      </p:sp>
    </p:spTree>
    <p:extLst>
      <p:ext uri="{BB962C8B-B14F-4D97-AF65-F5344CB8AC3E}">
        <p14:creationId xmlns:p14="http://schemas.microsoft.com/office/powerpoint/2010/main" val="181022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a:xfrm>
            <a:off x="569883" y="1244611"/>
            <a:ext cx="7524962" cy="2184389"/>
          </a:xfrm>
        </p:spPr>
        <p:txBody>
          <a:bodyPr>
            <a:noAutofit/>
          </a:bodyPr>
          <a:lstStyle/>
          <a:p>
            <a:r>
              <a:rPr lang="da-DK" sz="4400" dirty="0"/>
              <a:t>Dag 3: Lagermedarbejderens anvendelse af automatiserede lagersystemer</a:t>
            </a:r>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a:xfrm>
            <a:off x="425505" y="4604084"/>
            <a:ext cx="7524961" cy="1517587"/>
          </a:xfrm>
        </p:spPr>
        <p:txBody>
          <a:bodyPr>
            <a:normAutofit/>
          </a:bodyPr>
          <a:lstStyle/>
          <a:p>
            <a:r>
              <a:rPr lang="da-DK" dirty="0"/>
              <a:t>Formål: Viden om stamdata og datas betydning i automatiserede systemer.</a:t>
            </a:r>
          </a:p>
          <a:p>
            <a:endParaRPr lang="da-DK" dirty="0"/>
          </a:p>
        </p:txBody>
      </p:sp>
    </p:spTree>
    <p:extLst>
      <p:ext uri="{BB962C8B-B14F-4D97-AF65-F5344CB8AC3E}">
        <p14:creationId xmlns:p14="http://schemas.microsoft.com/office/powerpoint/2010/main" val="1753057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CAED3-7314-BC39-1C6E-7E4A9006BD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9EAE34A-B301-0668-DE50-13C68221A684}"/>
              </a:ext>
            </a:extLst>
          </p:cNvPr>
          <p:cNvSpPr>
            <a:spLocks noGrp="1"/>
          </p:cNvSpPr>
          <p:nvPr>
            <p:ph type="ctrTitle"/>
          </p:nvPr>
        </p:nvSpPr>
        <p:spPr>
          <a:xfrm>
            <a:off x="425505" y="1052106"/>
            <a:ext cx="7524962" cy="1225874"/>
          </a:xfrm>
        </p:spPr>
        <p:txBody>
          <a:bodyPr/>
          <a:lstStyle/>
          <a:p>
            <a:r>
              <a:rPr lang="da-DK" dirty="0"/>
              <a:t>Læringsmål for Dag 3</a:t>
            </a:r>
          </a:p>
        </p:txBody>
      </p:sp>
      <p:sp>
        <p:nvSpPr>
          <p:cNvPr id="3" name="Undertitel 2">
            <a:extLst>
              <a:ext uri="{FF2B5EF4-FFF2-40B4-BE49-F238E27FC236}">
                <a16:creationId xmlns:a16="http://schemas.microsoft.com/office/drawing/2014/main" id="{C881BEE3-6C69-76E5-5FCF-41A3C29B2A33}"/>
              </a:ext>
            </a:extLst>
          </p:cNvPr>
          <p:cNvSpPr>
            <a:spLocks noGrp="1"/>
          </p:cNvSpPr>
          <p:nvPr>
            <p:ph type="subTitle" idx="1"/>
          </p:nvPr>
        </p:nvSpPr>
        <p:spPr>
          <a:xfrm>
            <a:off x="425505" y="2277980"/>
            <a:ext cx="7524961" cy="3843691"/>
          </a:xfrm>
        </p:spPr>
        <p:txBody>
          <a:bodyPr>
            <a:normAutofit/>
          </a:bodyPr>
          <a:lstStyle/>
          <a:p>
            <a:r>
              <a:rPr lang="da-DK" dirty="0"/>
              <a:t>Forstå stamdatas rolle i automatiserede systemer</a:t>
            </a:r>
          </a:p>
          <a:p>
            <a:endParaRPr lang="da-DK" dirty="0"/>
          </a:p>
          <a:p>
            <a:r>
              <a:rPr lang="da-DK" dirty="0"/>
              <a:t>Forklare hvordan WMS og ERP anvender stamdata</a:t>
            </a:r>
          </a:p>
          <a:p>
            <a:endParaRPr lang="da-DK" dirty="0"/>
          </a:p>
          <a:p>
            <a:r>
              <a:rPr lang="da-DK" dirty="0"/>
              <a:t>Identificere datafejl og deres konsekvenser</a:t>
            </a:r>
          </a:p>
          <a:p>
            <a:endParaRPr lang="da-DK" dirty="0"/>
          </a:p>
          <a:p>
            <a:r>
              <a:rPr lang="da-DK" dirty="0"/>
              <a:t>Reflektere over egne erfaringer med data i lagerdrift</a:t>
            </a:r>
          </a:p>
          <a:p>
            <a:endParaRPr lang="da-DK" dirty="0"/>
          </a:p>
        </p:txBody>
      </p:sp>
    </p:spTree>
    <p:extLst>
      <p:ext uri="{BB962C8B-B14F-4D97-AF65-F5344CB8AC3E}">
        <p14:creationId xmlns:p14="http://schemas.microsoft.com/office/powerpoint/2010/main" val="3077482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9F531-4448-C5EC-F8A6-DDD677534F4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889AAD0-AC78-FD10-7B8B-3F3D91BABF31}"/>
              </a:ext>
            </a:extLst>
          </p:cNvPr>
          <p:cNvSpPr>
            <a:spLocks noGrp="1"/>
          </p:cNvSpPr>
          <p:nvPr>
            <p:ph type="ctrTitle"/>
          </p:nvPr>
        </p:nvSpPr>
        <p:spPr>
          <a:xfrm>
            <a:off x="425505" y="1283368"/>
            <a:ext cx="7524962" cy="926432"/>
          </a:xfrm>
        </p:spPr>
        <p:txBody>
          <a:bodyPr/>
          <a:lstStyle/>
          <a:p>
            <a:r>
              <a:rPr lang="da-DK" dirty="0"/>
              <a:t>Program for Dag 3</a:t>
            </a:r>
          </a:p>
        </p:txBody>
      </p:sp>
      <p:sp>
        <p:nvSpPr>
          <p:cNvPr id="3" name="Undertitel 2">
            <a:extLst>
              <a:ext uri="{FF2B5EF4-FFF2-40B4-BE49-F238E27FC236}">
                <a16:creationId xmlns:a16="http://schemas.microsoft.com/office/drawing/2014/main" id="{00F26934-EAD2-6270-B139-FC28E486FE48}"/>
              </a:ext>
            </a:extLst>
          </p:cNvPr>
          <p:cNvSpPr>
            <a:spLocks noGrp="1"/>
          </p:cNvSpPr>
          <p:nvPr>
            <p:ph type="subTitle" idx="1"/>
          </p:nvPr>
        </p:nvSpPr>
        <p:spPr>
          <a:xfrm>
            <a:off x="425505" y="2919664"/>
            <a:ext cx="7524961" cy="3202008"/>
          </a:xfrm>
        </p:spPr>
        <p:txBody>
          <a:bodyPr>
            <a:normAutofit/>
          </a:bodyPr>
          <a:lstStyle/>
          <a:p>
            <a:r>
              <a:rPr lang="da-DK" dirty="0"/>
              <a:t>Opsamling fra dag 2</a:t>
            </a:r>
          </a:p>
          <a:p>
            <a:r>
              <a:rPr lang="da-DK" dirty="0"/>
              <a:t>Gennemgang af stamdata- og systemfejls betydning</a:t>
            </a:r>
          </a:p>
          <a:p>
            <a:r>
              <a:rPr lang="da-DK" dirty="0"/>
              <a:t>Mini-case: Fejl i stamdata</a:t>
            </a:r>
          </a:p>
          <a:p>
            <a:r>
              <a:rPr lang="da-DK" dirty="0"/>
              <a:t>Øvelse: Identificér datafejl</a:t>
            </a:r>
          </a:p>
          <a:p>
            <a:r>
              <a:rPr lang="da-DK" dirty="0" err="1"/>
              <a:t>Hands-on</a:t>
            </a:r>
            <a:r>
              <a:rPr lang="da-DK" dirty="0"/>
              <a:t> arbejde med simuleret WMS</a:t>
            </a:r>
          </a:p>
          <a:p>
            <a:endParaRPr lang="da-DK" dirty="0"/>
          </a:p>
        </p:txBody>
      </p:sp>
    </p:spTree>
    <p:extLst>
      <p:ext uri="{BB962C8B-B14F-4D97-AF65-F5344CB8AC3E}">
        <p14:creationId xmlns:p14="http://schemas.microsoft.com/office/powerpoint/2010/main" val="4092869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9FD2A-4746-A45F-829B-E46F5069EE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F0D2C8C-CC00-7132-24AF-3BADFA8162C0}"/>
              </a:ext>
            </a:extLst>
          </p:cNvPr>
          <p:cNvSpPr>
            <a:spLocks noGrp="1"/>
          </p:cNvSpPr>
          <p:nvPr>
            <p:ph type="ctrTitle"/>
          </p:nvPr>
        </p:nvSpPr>
        <p:spPr>
          <a:xfrm>
            <a:off x="297168" y="1299410"/>
            <a:ext cx="7524962" cy="1032712"/>
          </a:xfrm>
        </p:spPr>
        <p:txBody>
          <a:bodyPr/>
          <a:lstStyle/>
          <a:p>
            <a:r>
              <a:rPr lang="da-DK" dirty="0"/>
              <a:t>Opsamling fra dag 2 </a:t>
            </a:r>
          </a:p>
        </p:txBody>
      </p:sp>
      <p:sp>
        <p:nvSpPr>
          <p:cNvPr id="3" name="Undertitel 2">
            <a:extLst>
              <a:ext uri="{FF2B5EF4-FFF2-40B4-BE49-F238E27FC236}">
                <a16:creationId xmlns:a16="http://schemas.microsoft.com/office/drawing/2014/main" id="{BA9AAD56-90A8-B637-8586-58271E63FC67}"/>
              </a:ext>
            </a:extLst>
          </p:cNvPr>
          <p:cNvSpPr>
            <a:spLocks noGrp="1"/>
          </p:cNvSpPr>
          <p:nvPr>
            <p:ph type="subTitle" idx="1"/>
          </p:nvPr>
        </p:nvSpPr>
        <p:spPr>
          <a:xfrm>
            <a:off x="297168" y="4218381"/>
            <a:ext cx="7524961" cy="1032712"/>
          </a:xfrm>
        </p:spPr>
        <p:txBody>
          <a:bodyPr>
            <a:normAutofit/>
          </a:bodyPr>
          <a:lstStyle/>
          <a:p>
            <a:r>
              <a:rPr lang="da-DK" dirty="0"/>
              <a:t>Hvilke teknologier mødte vi i går (</a:t>
            </a:r>
            <a:r>
              <a:rPr lang="da-DK" dirty="0" err="1"/>
              <a:t>inbound</a:t>
            </a:r>
            <a:r>
              <a:rPr lang="da-DK" dirty="0"/>
              <a:t>, </a:t>
            </a:r>
            <a:r>
              <a:rPr lang="da-DK" dirty="0" err="1"/>
              <a:t>pick</a:t>
            </a:r>
            <a:r>
              <a:rPr lang="da-DK" dirty="0"/>
              <a:t> &amp; </a:t>
            </a:r>
            <a:r>
              <a:rPr lang="da-DK" dirty="0" err="1"/>
              <a:t>pack</a:t>
            </a:r>
            <a:r>
              <a:rPr lang="da-DK" dirty="0"/>
              <a:t> og </a:t>
            </a:r>
            <a:r>
              <a:rPr lang="da-DK" dirty="0" err="1"/>
              <a:t>outbound</a:t>
            </a:r>
            <a:r>
              <a:rPr lang="da-DK" dirty="0"/>
              <a:t>)?</a:t>
            </a:r>
          </a:p>
        </p:txBody>
      </p:sp>
    </p:spTree>
    <p:extLst>
      <p:ext uri="{BB962C8B-B14F-4D97-AF65-F5344CB8AC3E}">
        <p14:creationId xmlns:p14="http://schemas.microsoft.com/office/powerpoint/2010/main" val="437524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D01B-3789-3E24-DE00-7A1F610190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118457-8510-904F-4CBC-0FD8DF0168A1}"/>
              </a:ext>
            </a:extLst>
          </p:cNvPr>
          <p:cNvSpPr>
            <a:spLocks noGrp="1"/>
          </p:cNvSpPr>
          <p:nvPr>
            <p:ph type="ctrTitle"/>
          </p:nvPr>
        </p:nvSpPr>
        <p:spPr>
          <a:xfrm>
            <a:off x="425504" y="1068147"/>
            <a:ext cx="7524962" cy="1466505"/>
          </a:xfrm>
        </p:spPr>
        <p:txBody>
          <a:bodyPr>
            <a:normAutofit fontScale="90000"/>
          </a:bodyPr>
          <a:lstStyle/>
          <a:p>
            <a:r>
              <a:rPr lang="da-DK" b="0" dirty="0"/>
              <a:t>Gennemgang af stamdata- og systemfejls betydning</a:t>
            </a:r>
            <a:r>
              <a:rPr lang="da-DK" dirty="0"/>
              <a:t> </a:t>
            </a:r>
          </a:p>
        </p:txBody>
      </p:sp>
      <p:sp>
        <p:nvSpPr>
          <p:cNvPr id="3" name="Undertitel 2">
            <a:extLst>
              <a:ext uri="{FF2B5EF4-FFF2-40B4-BE49-F238E27FC236}">
                <a16:creationId xmlns:a16="http://schemas.microsoft.com/office/drawing/2014/main" id="{A8E9050F-4202-5FDD-FD52-6E31FB1F80E9}"/>
              </a:ext>
            </a:extLst>
          </p:cNvPr>
          <p:cNvSpPr>
            <a:spLocks noGrp="1"/>
          </p:cNvSpPr>
          <p:nvPr>
            <p:ph type="subTitle" idx="1"/>
          </p:nvPr>
        </p:nvSpPr>
        <p:spPr>
          <a:xfrm>
            <a:off x="425505" y="3429000"/>
            <a:ext cx="7524961" cy="2692671"/>
          </a:xfrm>
        </p:spPr>
        <p:txBody>
          <a:bodyPr>
            <a:normAutofit/>
          </a:bodyPr>
          <a:lstStyle/>
          <a:p>
            <a:pPr fontAlgn="base"/>
            <a:r>
              <a:rPr lang="da-DK" dirty="0"/>
              <a:t>Stamdata om varer: varenummer, varenavn, mål, vægt, stregkode/GTIN. </a:t>
            </a:r>
          </a:p>
          <a:p>
            <a:pPr fontAlgn="base"/>
            <a:r>
              <a:rPr lang="da-DK" dirty="0"/>
              <a:t>Stamdata om lokationer: reoler, zoner, plukområder. </a:t>
            </a:r>
          </a:p>
          <a:p>
            <a:pPr fontAlgn="base"/>
            <a:r>
              <a:rPr lang="da-DK" dirty="0"/>
              <a:t>Kobling til WMS(Warehouse Management System) lagerstyringssystem og ERP(Enterprise Resource Planning): hvordan data anvendes til at styre hele flowet. </a:t>
            </a:r>
          </a:p>
          <a:p>
            <a:endParaRPr lang="da-DK" dirty="0"/>
          </a:p>
        </p:txBody>
      </p:sp>
    </p:spTree>
    <p:extLst>
      <p:ext uri="{BB962C8B-B14F-4D97-AF65-F5344CB8AC3E}">
        <p14:creationId xmlns:p14="http://schemas.microsoft.com/office/powerpoint/2010/main" val="321041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8022-B2B5-0054-9E09-FEFC6140A9C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B00FC4-07AC-4ED9-9138-47523AC05CEC}"/>
              </a:ext>
            </a:extLst>
          </p:cNvPr>
          <p:cNvSpPr>
            <a:spLocks noGrp="1"/>
          </p:cNvSpPr>
          <p:nvPr>
            <p:ph type="title"/>
          </p:nvPr>
        </p:nvSpPr>
        <p:spPr/>
        <p:txBody>
          <a:bodyPr/>
          <a:lstStyle/>
          <a:p>
            <a:r>
              <a:rPr lang="da-DK" b="0" dirty="0"/>
              <a:t>stamdata- og systemfejls betydning</a:t>
            </a:r>
            <a:r>
              <a:rPr lang="da-DK" dirty="0"/>
              <a:t> </a:t>
            </a:r>
          </a:p>
        </p:txBody>
      </p:sp>
      <p:sp>
        <p:nvSpPr>
          <p:cNvPr id="3" name="Pladsholder til indhold 2">
            <a:extLst>
              <a:ext uri="{FF2B5EF4-FFF2-40B4-BE49-F238E27FC236}">
                <a16:creationId xmlns:a16="http://schemas.microsoft.com/office/drawing/2014/main" id="{7FD80BD2-FC30-C7E1-B954-869F4262376A}"/>
              </a:ext>
            </a:extLst>
          </p:cNvPr>
          <p:cNvSpPr>
            <a:spLocks noGrp="1"/>
          </p:cNvSpPr>
          <p:nvPr>
            <p:ph idx="1"/>
          </p:nvPr>
        </p:nvSpPr>
        <p:spPr/>
        <p:txBody>
          <a:bodyPr/>
          <a:lstStyle/>
          <a:p>
            <a:endParaRPr lang="da-DK" dirty="0"/>
          </a:p>
          <a:p>
            <a:r>
              <a:rPr lang="da-DK" dirty="0"/>
              <a:t>Eksempel:  </a:t>
            </a:r>
            <a:br>
              <a:rPr lang="da-DK" dirty="0"/>
            </a:br>
            <a:r>
              <a:rPr lang="da-DK" dirty="0"/>
              <a:t>Fejl i varenummer eller lagerføringen kan medføre, at forkerte varer sendes ud – fejl i lokation kan betyde, at varer "forsvinder" i systemet. </a:t>
            </a:r>
          </a:p>
          <a:p>
            <a:endParaRPr lang="da-DK" dirty="0"/>
          </a:p>
          <a:p>
            <a:r>
              <a:rPr lang="da-DK" dirty="0"/>
              <a:t>Lav en omtælling på lageret, her kan der anvendes drone til lokationer oppe i reoler, eller lav en optællingsliste til </a:t>
            </a:r>
            <a:r>
              <a:rPr lang="da-DK" dirty="0" err="1"/>
              <a:t>kardexmaskine</a:t>
            </a:r>
            <a:endParaRPr lang="da-DK" dirty="0"/>
          </a:p>
        </p:txBody>
      </p:sp>
    </p:spTree>
    <p:extLst>
      <p:ext uri="{BB962C8B-B14F-4D97-AF65-F5344CB8AC3E}">
        <p14:creationId xmlns:p14="http://schemas.microsoft.com/office/powerpoint/2010/main" val="412785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A1939-24E8-DF0B-F0EB-E5EA1349F6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0A1BA4-9C97-83C2-EF02-2272CD53915E}"/>
              </a:ext>
            </a:extLst>
          </p:cNvPr>
          <p:cNvSpPr>
            <a:spLocks noGrp="1"/>
          </p:cNvSpPr>
          <p:nvPr>
            <p:ph type="title"/>
          </p:nvPr>
        </p:nvSpPr>
        <p:spPr/>
        <p:txBody>
          <a:bodyPr/>
          <a:lstStyle/>
          <a:p>
            <a:r>
              <a:rPr lang="da-DK" b="0" dirty="0"/>
              <a:t>Mini-case: Fejl i stamdata</a:t>
            </a:r>
            <a:r>
              <a:rPr lang="da-DK" dirty="0"/>
              <a:t> </a:t>
            </a:r>
          </a:p>
        </p:txBody>
      </p:sp>
      <p:sp>
        <p:nvSpPr>
          <p:cNvPr id="3" name="Pladsholder til indhold 2">
            <a:extLst>
              <a:ext uri="{FF2B5EF4-FFF2-40B4-BE49-F238E27FC236}">
                <a16:creationId xmlns:a16="http://schemas.microsoft.com/office/drawing/2014/main" id="{890CE2FC-39CF-9368-173C-CF4B81C1EB98}"/>
              </a:ext>
            </a:extLst>
          </p:cNvPr>
          <p:cNvSpPr>
            <a:spLocks noGrp="1"/>
          </p:cNvSpPr>
          <p:nvPr>
            <p:ph idx="1"/>
          </p:nvPr>
        </p:nvSpPr>
        <p:spPr/>
        <p:txBody>
          <a:bodyPr/>
          <a:lstStyle/>
          <a:p>
            <a:pPr fontAlgn="base"/>
            <a:r>
              <a:rPr lang="da-DK" dirty="0" err="1"/>
              <a:t>Caseeksempler</a:t>
            </a:r>
            <a:r>
              <a:rPr lang="da-DK" dirty="0"/>
              <a:t>: </a:t>
            </a:r>
          </a:p>
          <a:p>
            <a:pPr fontAlgn="base"/>
            <a:r>
              <a:rPr lang="da-DK" dirty="0"/>
              <a:t>En vare registreres med forkert vægt → forsendelsesomkostninger eksploderer. </a:t>
            </a:r>
          </a:p>
          <a:p>
            <a:pPr fontAlgn="base"/>
            <a:r>
              <a:rPr lang="da-DK" dirty="0"/>
              <a:t>Forkerte dimensionsmål → varen kan ikke pakkes på transportbåndet. </a:t>
            </a:r>
          </a:p>
          <a:p>
            <a:pPr fontAlgn="base"/>
            <a:r>
              <a:rPr lang="da-DK" dirty="0"/>
              <a:t>Kundeadresse er forkert → levering mislykkes, ny fragt skal betales. </a:t>
            </a:r>
          </a:p>
          <a:p>
            <a:pPr fontAlgn="base"/>
            <a:r>
              <a:rPr lang="da-DK" dirty="0"/>
              <a:t>En kasses dimensioner i varedata er fejltastet, hvilket udfordring kan dette skabe? </a:t>
            </a:r>
          </a:p>
          <a:p>
            <a:endParaRPr lang="da-DK" dirty="0"/>
          </a:p>
        </p:txBody>
      </p:sp>
    </p:spTree>
    <p:extLst>
      <p:ext uri="{BB962C8B-B14F-4D97-AF65-F5344CB8AC3E}">
        <p14:creationId xmlns:p14="http://schemas.microsoft.com/office/powerpoint/2010/main" val="901501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9849-2A60-2706-6067-78A249327E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03A2F4-AC7C-586A-97E7-6C4A9D67E2F3}"/>
              </a:ext>
            </a:extLst>
          </p:cNvPr>
          <p:cNvSpPr>
            <a:spLocks noGrp="1"/>
          </p:cNvSpPr>
          <p:nvPr>
            <p:ph type="title"/>
          </p:nvPr>
        </p:nvSpPr>
        <p:spPr/>
        <p:txBody>
          <a:bodyPr>
            <a:normAutofit fontScale="90000"/>
          </a:bodyPr>
          <a:lstStyle/>
          <a:p>
            <a:r>
              <a:rPr lang="da-DK" b="0" dirty="0"/>
              <a:t>Mini-case: Fejl i stamdata</a:t>
            </a:r>
            <a:r>
              <a:rPr lang="da-DK" dirty="0"/>
              <a:t> - Plenum</a:t>
            </a:r>
            <a:br>
              <a:rPr lang="da-DK" dirty="0"/>
            </a:br>
            <a:endParaRPr lang="da-DK" dirty="0"/>
          </a:p>
        </p:txBody>
      </p:sp>
      <p:sp>
        <p:nvSpPr>
          <p:cNvPr id="3" name="Pladsholder til indhold 2">
            <a:extLst>
              <a:ext uri="{FF2B5EF4-FFF2-40B4-BE49-F238E27FC236}">
                <a16:creationId xmlns:a16="http://schemas.microsoft.com/office/drawing/2014/main" id="{9BBAFCD6-CB66-3694-C193-79844E4CDC52}"/>
              </a:ext>
            </a:extLst>
          </p:cNvPr>
          <p:cNvSpPr>
            <a:spLocks noGrp="1"/>
          </p:cNvSpPr>
          <p:nvPr>
            <p:ph idx="1"/>
          </p:nvPr>
        </p:nvSpPr>
        <p:spPr/>
        <p:txBody>
          <a:bodyPr/>
          <a:lstStyle/>
          <a:p>
            <a:pPr fontAlgn="base"/>
            <a:r>
              <a:rPr lang="da-DK" dirty="0"/>
              <a:t>Hvad er konsekvensen? (tid, penge, kundetilfredshed). </a:t>
            </a:r>
          </a:p>
          <a:p>
            <a:pPr fontAlgn="base"/>
            <a:r>
              <a:rPr lang="da-DK" dirty="0"/>
              <a:t>Hvordan kunne fejl være undgået? </a:t>
            </a:r>
          </a:p>
          <a:p>
            <a:pPr fontAlgn="base"/>
            <a:r>
              <a:rPr lang="da-DK" dirty="0"/>
              <a:t>Hvilke procedurer sikrer kvalitet i stamdata? </a:t>
            </a:r>
          </a:p>
          <a:p>
            <a:pPr fontAlgn="base"/>
            <a:r>
              <a:rPr lang="da-DK" dirty="0"/>
              <a:t>Hvilke procedurer sikrer systemers normal drift? </a:t>
            </a:r>
          </a:p>
          <a:p>
            <a:endParaRPr lang="da-DK" dirty="0"/>
          </a:p>
        </p:txBody>
      </p:sp>
    </p:spTree>
    <p:extLst>
      <p:ext uri="{BB962C8B-B14F-4D97-AF65-F5344CB8AC3E}">
        <p14:creationId xmlns:p14="http://schemas.microsoft.com/office/powerpoint/2010/main" val="663675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76A4D-930B-811B-EE1E-02AC51E9F36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13C4CA8-3299-D516-8ADE-E51938EABA08}"/>
              </a:ext>
            </a:extLst>
          </p:cNvPr>
          <p:cNvSpPr>
            <a:spLocks noGrp="1"/>
          </p:cNvSpPr>
          <p:nvPr>
            <p:ph type="ctrTitle"/>
          </p:nvPr>
        </p:nvSpPr>
        <p:spPr>
          <a:xfrm>
            <a:off x="425505" y="1052105"/>
            <a:ext cx="7524962" cy="856905"/>
          </a:xfrm>
        </p:spPr>
        <p:txBody>
          <a:bodyPr/>
          <a:lstStyle/>
          <a:p>
            <a:r>
              <a:rPr lang="da-DK"/>
              <a:t>Program for Dag 1</a:t>
            </a:r>
          </a:p>
        </p:txBody>
      </p:sp>
      <p:sp>
        <p:nvSpPr>
          <p:cNvPr id="3" name="Undertitel 2">
            <a:extLst>
              <a:ext uri="{FF2B5EF4-FFF2-40B4-BE49-F238E27FC236}">
                <a16:creationId xmlns:a16="http://schemas.microsoft.com/office/drawing/2014/main" id="{265CB382-0572-F9E8-E6A0-FD85FA330A2D}"/>
              </a:ext>
            </a:extLst>
          </p:cNvPr>
          <p:cNvSpPr>
            <a:spLocks noGrp="1"/>
          </p:cNvSpPr>
          <p:nvPr>
            <p:ph type="subTitle" idx="1"/>
          </p:nvPr>
        </p:nvSpPr>
        <p:spPr>
          <a:xfrm>
            <a:off x="425505" y="2454442"/>
            <a:ext cx="7524961" cy="3667229"/>
          </a:xfrm>
        </p:spPr>
        <p:txBody>
          <a:bodyPr>
            <a:normAutofit/>
          </a:bodyPr>
          <a:lstStyle/>
          <a:p>
            <a:r>
              <a:rPr lang="da-DK"/>
              <a:t>- Velkomst og præsentation</a:t>
            </a:r>
          </a:p>
          <a:p>
            <a:r>
              <a:rPr lang="da-DK"/>
              <a:t>- Gennemgang af læringsmål og forventninger</a:t>
            </a:r>
          </a:p>
          <a:p>
            <a:r>
              <a:rPr lang="da-DK"/>
              <a:t>- Introduktion til automatiserede lagertyper</a:t>
            </a:r>
          </a:p>
          <a:p>
            <a:r>
              <a:rPr lang="da-DK"/>
              <a:t>- Video og oplæg</a:t>
            </a:r>
          </a:p>
          <a:p>
            <a:r>
              <a:rPr lang="da-DK"/>
              <a:t>- </a:t>
            </a:r>
            <a:r>
              <a:rPr lang="da-DK" err="1"/>
              <a:t>Casebaseret</a:t>
            </a:r>
            <a:r>
              <a:rPr lang="da-DK"/>
              <a:t> gruppearbejde</a:t>
            </a:r>
          </a:p>
          <a:p>
            <a:r>
              <a:rPr lang="da-DK"/>
              <a:t>- Opsamling og refleksion</a:t>
            </a:r>
          </a:p>
          <a:p>
            <a:endParaRPr lang="da-DK"/>
          </a:p>
        </p:txBody>
      </p:sp>
    </p:spTree>
    <p:extLst>
      <p:ext uri="{BB962C8B-B14F-4D97-AF65-F5344CB8AC3E}">
        <p14:creationId xmlns:p14="http://schemas.microsoft.com/office/powerpoint/2010/main" val="2379640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30CE4-400D-3851-1FBB-6DE8D55592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BF5BBEF-B0D7-9E3E-4036-6576A7BA9BE2}"/>
              </a:ext>
            </a:extLst>
          </p:cNvPr>
          <p:cNvSpPr>
            <a:spLocks noGrp="1"/>
          </p:cNvSpPr>
          <p:nvPr>
            <p:ph type="title"/>
          </p:nvPr>
        </p:nvSpPr>
        <p:spPr/>
        <p:txBody>
          <a:bodyPr>
            <a:normAutofit fontScale="90000"/>
          </a:bodyPr>
          <a:lstStyle/>
          <a:p>
            <a:r>
              <a:rPr lang="da-DK" b="0" dirty="0"/>
              <a:t>Mini-case: Fejl i stamdata</a:t>
            </a:r>
            <a:r>
              <a:rPr lang="da-DK" dirty="0"/>
              <a:t> - Plenum</a:t>
            </a:r>
            <a:br>
              <a:rPr lang="da-DK" dirty="0"/>
            </a:br>
            <a:endParaRPr lang="da-DK" dirty="0"/>
          </a:p>
        </p:txBody>
      </p:sp>
      <p:sp>
        <p:nvSpPr>
          <p:cNvPr id="3" name="Pladsholder til indhold 2">
            <a:extLst>
              <a:ext uri="{FF2B5EF4-FFF2-40B4-BE49-F238E27FC236}">
                <a16:creationId xmlns:a16="http://schemas.microsoft.com/office/drawing/2014/main" id="{85103331-009B-4E5E-FC62-01EE649CF65B}"/>
              </a:ext>
            </a:extLst>
          </p:cNvPr>
          <p:cNvSpPr>
            <a:spLocks noGrp="1"/>
          </p:cNvSpPr>
          <p:nvPr>
            <p:ph idx="1"/>
          </p:nvPr>
        </p:nvSpPr>
        <p:spPr/>
        <p:txBody>
          <a:bodyPr/>
          <a:lstStyle/>
          <a:p>
            <a:pPr fontAlgn="base"/>
            <a:r>
              <a:rPr lang="da-DK" dirty="0"/>
              <a:t>Hvad er konsekvensen? (tid, penge, kundetilfredshed). </a:t>
            </a:r>
          </a:p>
          <a:p>
            <a:pPr fontAlgn="base"/>
            <a:r>
              <a:rPr lang="da-DK" dirty="0"/>
              <a:t>Hvordan kunne fejl være undgået? </a:t>
            </a:r>
          </a:p>
          <a:p>
            <a:pPr fontAlgn="base"/>
            <a:r>
              <a:rPr lang="da-DK" dirty="0"/>
              <a:t>Hvilke procedurer sikrer kvalitet i stamdata? </a:t>
            </a:r>
          </a:p>
          <a:p>
            <a:pPr fontAlgn="base"/>
            <a:r>
              <a:rPr lang="da-DK" dirty="0"/>
              <a:t>Hvilke procedurer sikrer systemers normal drift? </a:t>
            </a:r>
          </a:p>
          <a:p>
            <a:endParaRPr lang="da-DK" dirty="0"/>
          </a:p>
        </p:txBody>
      </p:sp>
    </p:spTree>
    <p:extLst>
      <p:ext uri="{BB962C8B-B14F-4D97-AF65-F5344CB8AC3E}">
        <p14:creationId xmlns:p14="http://schemas.microsoft.com/office/powerpoint/2010/main" val="1586975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B922E-8AB7-593F-185F-6B4804E66F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E51200-46A7-4883-BE70-2BAE53029188}"/>
              </a:ext>
            </a:extLst>
          </p:cNvPr>
          <p:cNvSpPr>
            <a:spLocks noGrp="1"/>
          </p:cNvSpPr>
          <p:nvPr>
            <p:ph type="title"/>
          </p:nvPr>
        </p:nvSpPr>
        <p:spPr/>
        <p:txBody>
          <a:bodyPr/>
          <a:lstStyle/>
          <a:p>
            <a:r>
              <a:rPr lang="da-DK" b="0" dirty="0"/>
              <a:t>Øvelse: Identificér datafejl</a:t>
            </a:r>
            <a:r>
              <a:rPr lang="da-DK" dirty="0"/>
              <a:t> </a:t>
            </a:r>
          </a:p>
        </p:txBody>
      </p:sp>
      <p:sp>
        <p:nvSpPr>
          <p:cNvPr id="3" name="Pladsholder til indhold 2">
            <a:extLst>
              <a:ext uri="{FF2B5EF4-FFF2-40B4-BE49-F238E27FC236}">
                <a16:creationId xmlns:a16="http://schemas.microsoft.com/office/drawing/2014/main" id="{D49A899A-1B1B-0142-DED0-4972F0494978}"/>
              </a:ext>
            </a:extLst>
          </p:cNvPr>
          <p:cNvSpPr>
            <a:spLocks noGrp="1"/>
          </p:cNvSpPr>
          <p:nvPr>
            <p:ph idx="1"/>
          </p:nvPr>
        </p:nvSpPr>
        <p:spPr/>
        <p:txBody>
          <a:bodyPr>
            <a:normAutofit lnSpcReduction="10000"/>
          </a:bodyPr>
          <a:lstStyle/>
          <a:p>
            <a:pPr fontAlgn="base"/>
            <a:r>
              <a:rPr lang="da-DK" dirty="0"/>
              <a:t>Case: </a:t>
            </a:r>
          </a:p>
          <a:p>
            <a:pPr fontAlgn="base"/>
            <a:r>
              <a:rPr lang="da-DK" dirty="0"/>
              <a:t>En vare er registreret på to lokationer. </a:t>
            </a:r>
          </a:p>
          <a:p>
            <a:pPr fontAlgn="base"/>
            <a:r>
              <a:rPr lang="da-DK" dirty="0"/>
              <a:t>En kunde er registreret med forkert adresse. </a:t>
            </a:r>
          </a:p>
          <a:p>
            <a:pPr fontAlgn="base"/>
            <a:r>
              <a:rPr lang="da-DK" dirty="0"/>
              <a:t>En vare mangler vægtangivelse. </a:t>
            </a:r>
          </a:p>
          <a:p>
            <a:pPr fontAlgn="base"/>
            <a:r>
              <a:rPr lang="da-DK" dirty="0"/>
              <a:t>En leverandør har ikke mærket med korrekt PO-nummer (produktions nummer) </a:t>
            </a:r>
          </a:p>
          <a:p>
            <a:endParaRPr lang="da-DK" dirty="0"/>
          </a:p>
          <a:p>
            <a:r>
              <a:rPr lang="da-DK" dirty="0"/>
              <a:t>Grupperne diskuterer: Hvad sker der i praksis, når disse fejl opstår? Hvilke konsekvenser kan de have?</a:t>
            </a:r>
          </a:p>
          <a:p>
            <a:r>
              <a:rPr lang="da-DK" dirty="0"/>
              <a:t>Hver gruppe fremlægger deres svar på 3-5 min.</a:t>
            </a:r>
          </a:p>
        </p:txBody>
      </p:sp>
    </p:spTree>
    <p:extLst>
      <p:ext uri="{BB962C8B-B14F-4D97-AF65-F5344CB8AC3E}">
        <p14:creationId xmlns:p14="http://schemas.microsoft.com/office/powerpoint/2010/main" val="4145001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6DCF2-B8B1-63EF-E6E7-37B7F11B33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51357B-3D19-0E3A-AFFA-3958164AFD05}"/>
              </a:ext>
            </a:extLst>
          </p:cNvPr>
          <p:cNvSpPr>
            <a:spLocks noGrp="1"/>
          </p:cNvSpPr>
          <p:nvPr>
            <p:ph type="ctrTitle"/>
          </p:nvPr>
        </p:nvSpPr>
        <p:spPr/>
        <p:txBody>
          <a:bodyPr/>
          <a:lstStyle/>
          <a:p>
            <a:r>
              <a:rPr lang="da-DK" b="0" dirty="0" err="1"/>
              <a:t>Hands-on</a:t>
            </a:r>
            <a:r>
              <a:rPr lang="da-DK" b="0" dirty="0"/>
              <a:t> arbejde med simuleret Automatisering</a:t>
            </a:r>
            <a:endParaRPr lang="da-DK" dirty="0"/>
          </a:p>
        </p:txBody>
      </p:sp>
      <p:sp>
        <p:nvSpPr>
          <p:cNvPr id="3" name="Undertitel 2">
            <a:extLst>
              <a:ext uri="{FF2B5EF4-FFF2-40B4-BE49-F238E27FC236}">
                <a16:creationId xmlns:a16="http://schemas.microsoft.com/office/drawing/2014/main" id="{2EEAC88B-6417-00A4-288D-A361E7E95E6E}"/>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65326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04B78-BD48-8CD5-33B0-CE750AA8A9F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57CC5F-5E12-7A00-FCA0-54974A35D152}"/>
              </a:ext>
            </a:extLst>
          </p:cNvPr>
          <p:cNvSpPr>
            <a:spLocks noGrp="1"/>
          </p:cNvSpPr>
          <p:nvPr>
            <p:ph type="title"/>
          </p:nvPr>
        </p:nvSpPr>
        <p:spPr/>
        <p:txBody>
          <a:bodyPr/>
          <a:lstStyle/>
          <a:p>
            <a:r>
              <a:rPr lang="da-DK" b="0" dirty="0" err="1"/>
              <a:t>Hands-on</a:t>
            </a:r>
            <a:r>
              <a:rPr lang="da-DK" b="0" dirty="0"/>
              <a:t> arbejde med simuleret Automatisering</a:t>
            </a:r>
            <a:endParaRPr lang="da-DK" dirty="0"/>
          </a:p>
        </p:txBody>
      </p:sp>
      <p:sp>
        <p:nvSpPr>
          <p:cNvPr id="3" name="Pladsholder til indhold 2">
            <a:extLst>
              <a:ext uri="{FF2B5EF4-FFF2-40B4-BE49-F238E27FC236}">
                <a16:creationId xmlns:a16="http://schemas.microsoft.com/office/drawing/2014/main" id="{A79EA8EC-EB2E-4AA7-0007-DDAF507C2EA0}"/>
              </a:ext>
            </a:extLst>
          </p:cNvPr>
          <p:cNvSpPr>
            <a:spLocks noGrp="1"/>
          </p:cNvSpPr>
          <p:nvPr>
            <p:ph idx="1"/>
          </p:nvPr>
        </p:nvSpPr>
        <p:spPr/>
        <p:txBody>
          <a:bodyPr/>
          <a:lstStyle/>
          <a:p>
            <a:pPr fontAlgn="base"/>
            <a:r>
              <a:rPr lang="da-DK" i="1" dirty="0">
                <a:solidFill>
                  <a:srgbClr val="FF0000"/>
                </a:solidFill>
              </a:rPr>
              <a:t>Evt. På lagerautomat, transportbånd, </a:t>
            </a:r>
            <a:r>
              <a:rPr lang="da-DK" i="1" dirty="0" err="1">
                <a:solidFill>
                  <a:srgbClr val="FF0000"/>
                </a:solidFill>
              </a:rPr>
              <a:t>Dobot</a:t>
            </a:r>
            <a:r>
              <a:rPr lang="da-DK" i="1" dirty="0">
                <a:solidFill>
                  <a:srgbClr val="FF0000"/>
                </a:solidFill>
              </a:rPr>
              <a:t>, </a:t>
            </a:r>
            <a:r>
              <a:rPr lang="da-DK" i="1" dirty="0" err="1">
                <a:solidFill>
                  <a:srgbClr val="FF0000"/>
                </a:solidFill>
              </a:rPr>
              <a:t>palomat</a:t>
            </a:r>
            <a:r>
              <a:rPr lang="da-DK" i="1" dirty="0">
                <a:solidFill>
                  <a:srgbClr val="FF0000"/>
                </a:solidFill>
              </a:rPr>
              <a:t> mv.</a:t>
            </a:r>
          </a:p>
          <a:p>
            <a:pPr fontAlgn="base"/>
            <a:r>
              <a:rPr lang="da-DK" dirty="0"/>
              <a:t>Registrer en ny vare med varenummer, dimensioner, lokation. </a:t>
            </a:r>
          </a:p>
          <a:p>
            <a:pPr fontAlgn="base"/>
            <a:r>
              <a:rPr lang="da-DK" dirty="0"/>
              <a:t>Udfør en </a:t>
            </a:r>
            <a:r>
              <a:rPr lang="da-DK" dirty="0" err="1"/>
              <a:t>indlagring</a:t>
            </a:r>
            <a:r>
              <a:rPr lang="da-DK" dirty="0"/>
              <a:t> af varer.  </a:t>
            </a:r>
          </a:p>
          <a:p>
            <a:pPr fontAlgn="base"/>
            <a:r>
              <a:rPr lang="da-DK" dirty="0"/>
              <a:t>Pluk og flyt en vare – og registrér handlingen. </a:t>
            </a:r>
          </a:p>
          <a:p>
            <a:pPr fontAlgn="base"/>
            <a:r>
              <a:rPr lang="da-DK" dirty="0"/>
              <a:t>Introducer et bevidst system (eks. sensorfejl) eller datafejl (eks. forkert varenummer) og lad kursisten opdage konsekvensen. </a:t>
            </a:r>
          </a:p>
          <a:p>
            <a:pPr fontAlgn="base"/>
            <a:r>
              <a:rPr lang="da-DK" dirty="0"/>
              <a:t>Refleksion undervejs:  </a:t>
            </a:r>
            <a:br>
              <a:rPr lang="da-DK" dirty="0"/>
            </a:br>
            <a:r>
              <a:rPr lang="da-DK" dirty="0"/>
              <a:t>Spørg: </a:t>
            </a:r>
            <a:r>
              <a:rPr lang="da-DK" i="1" dirty="0"/>
              <a:t>“Hvad ville der ske, hvis dette var i et rigtigt lager?”</a:t>
            </a:r>
            <a:r>
              <a:rPr lang="da-DK" dirty="0"/>
              <a:t> </a:t>
            </a:r>
          </a:p>
          <a:p>
            <a:endParaRPr lang="da-DK" dirty="0"/>
          </a:p>
        </p:txBody>
      </p:sp>
    </p:spTree>
    <p:extLst>
      <p:ext uri="{BB962C8B-B14F-4D97-AF65-F5344CB8AC3E}">
        <p14:creationId xmlns:p14="http://schemas.microsoft.com/office/powerpoint/2010/main" val="1816446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AC2F7-56C0-DF49-87F5-F48AD7A743B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ECEAFE-4040-1286-4EDF-4097625A1447}"/>
              </a:ext>
            </a:extLst>
          </p:cNvPr>
          <p:cNvSpPr>
            <a:spLocks noGrp="1"/>
          </p:cNvSpPr>
          <p:nvPr>
            <p:ph type="ctrTitle"/>
          </p:nvPr>
        </p:nvSpPr>
        <p:spPr/>
        <p:txBody>
          <a:bodyPr>
            <a:normAutofit fontScale="90000"/>
          </a:bodyPr>
          <a:lstStyle/>
          <a:p>
            <a:r>
              <a:rPr lang="da-DK" b="0" dirty="0"/>
              <a:t>Gruppearbejde:</a:t>
            </a:r>
            <a:br>
              <a:rPr lang="da-DK" b="0" dirty="0"/>
            </a:br>
            <a:r>
              <a:rPr lang="da-DK" sz="4900" b="0" dirty="0"/>
              <a:t>Arbejder med kontrol- og afvigelsesskema for at opnå normal drift af automatiserede lagersystemer</a:t>
            </a:r>
            <a:r>
              <a:rPr lang="da-DK" sz="4900" dirty="0"/>
              <a:t> </a:t>
            </a:r>
            <a:endParaRPr lang="da-DK" dirty="0"/>
          </a:p>
        </p:txBody>
      </p:sp>
      <p:sp>
        <p:nvSpPr>
          <p:cNvPr id="3" name="Undertitel 2">
            <a:extLst>
              <a:ext uri="{FF2B5EF4-FFF2-40B4-BE49-F238E27FC236}">
                <a16:creationId xmlns:a16="http://schemas.microsoft.com/office/drawing/2014/main" id="{8B908D54-5311-C4A3-D14F-37CC671C1246}"/>
              </a:ext>
            </a:extLst>
          </p:cNvPr>
          <p:cNvSpPr>
            <a:spLocks noGrp="1"/>
          </p:cNvSpPr>
          <p:nvPr>
            <p:ph type="subTitle" idx="1"/>
          </p:nvPr>
        </p:nvSpPr>
        <p:spPr/>
        <p:txBody>
          <a:bodyPr/>
          <a:lstStyle/>
          <a:p>
            <a:endParaRPr lang="da-DK" dirty="0"/>
          </a:p>
        </p:txBody>
      </p:sp>
    </p:spTree>
    <p:extLst>
      <p:ext uri="{BB962C8B-B14F-4D97-AF65-F5344CB8AC3E}">
        <p14:creationId xmlns:p14="http://schemas.microsoft.com/office/powerpoint/2010/main" val="2353696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r>
              <a:rPr lang="da-DK" dirty="0"/>
              <a:t>Gruppearbejde</a:t>
            </a:r>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a:normAutofit fontScale="92500" lnSpcReduction="20000"/>
          </a:bodyPr>
          <a:lstStyle/>
          <a:p>
            <a:pPr fontAlgn="base"/>
            <a:r>
              <a:rPr lang="da-DK" dirty="0"/>
              <a:t>Vælg én af følgende opgaver i gruppen: </a:t>
            </a:r>
          </a:p>
          <a:p>
            <a:pPr fontAlgn="base"/>
            <a:r>
              <a:rPr lang="da-DK" dirty="0"/>
              <a:t>Lav en liste over de vigtigste stamdata, I bruger i jeres daglige arbejde. </a:t>
            </a:r>
          </a:p>
          <a:p>
            <a:pPr fontAlgn="base"/>
            <a:r>
              <a:rPr lang="da-DK" dirty="0"/>
              <a:t>Diskuter: Hvad sker der, hvis de data er forkerte eller mangler? </a:t>
            </a:r>
          </a:p>
          <a:p>
            <a:pPr fontAlgn="base"/>
            <a:r>
              <a:rPr lang="da-DK" dirty="0"/>
              <a:t>Fremlæg jeres arbejde med en procedure </a:t>
            </a:r>
          </a:p>
          <a:p>
            <a:pPr fontAlgn="base"/>
            <a:r>
              <a:rPr lang="da-DK" dirty="0"/>
              <a:t>--------------- </a:t>
            </a:r>
          </a:p>
          <a:p>
            <a:pPr fontAlgn="base"/>
            <a:r>
              <a:rPr lang="da-DK" dirty="0"/>
              <a:t>Udarbejd et kontrolskema, en SOP eller vejledning i forbindelse med et systemfejl. </a:t>
            </a:r>
          </a:p>
          <a:p>
            <a:pPr fontAlgn="base"/>
            <a:r>
              <a:rPr lang="da-DK" dirty="0"/>
              <a:t>Diskuter hvilke udfordringer systemfejl kan medføre </a:t>
            </a:r>
          </a:p>
          <a:p>
            <a:pPr fontAlgn="base"/>
            <a:r>
              <a:rPr lang="da-DK" dirty="0"/>
              <a:t>Fremlæg jeres arbejde med en procedure </a:t>
            </a:r>
          </a:p>
          <a:p>
            <a:pPr marL="0" indent="0" fontAlgn="base">
              <a:buNone/>
            </a:pPr>
            <a:endParaRPr lang="da-DK" dirty="0"/>
          </a:p>
          <a:p>
            <a:pPr fontAlgn="base"/>
            <a:r>
              <a:rPr lang="da-DK" dirty="0"/>
              <a:t>Hver gruppe laver en SOP (standard operation procedure) i forbindelse med driftstop på et automatiseret system</a:t>
            </a:r>
          </a:p>
          <a:p>
            <a:endParaRPr lang="da-DK" dirty="0"/>
          </a:p>
        </p:txBody>
      </p:sp>
    </p:spTree>
    <p:extLst>
      <p:ext uri="{BB962C8B-B14F-4D97-AF65-F5344CB8AC3E}">
        <p14:creationId xmlns:p14="http://schemas.microsoft.com/office/powerpoint/2010/main" val="3252391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17CD6-C665-7477-E9F7-BB973E3AFA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493FEAA-C91F-C031-6DEE-C55BC2220DE7}"/>
              </a:ext>
            </a:extLst>
          </p:cNvPr>
          <p:cNvSpPr>
            <a:spLocks noGrp="1"/>
          </p:cNvSpPr>
          <p:nvPr>
            <p:ph type="ctrTitle"/>
          </p:nvPr>
        </p:nvSpPr>
        <p:spPr>
          <a:xfrm>
            <a:off x="265084" y="1411705"/>
            <a:ext cx="7524962" cy="2332122"/>
          </a:xfrm>
        </p:spPr>
        <p:txBody>
          <a:bodyPr/>
          <a:lstStyle/>
          <a:p>
            <a:r>
              <a:rPr lang="da-DK" b="0" dirty="0"/>
              <a:t>Evaluering af læringsudbytte</a:t>
            </a:r>
            <a:r>
              <a:rPr lang="da-DK" dirty="0"/>
              <a:t> </a:t>
            </a:r>
          </a:p>
        </p:txBody>
      </p:sp>
      <p:sp>
        <p:nvSpPr>
          <p:cNvPr id="3" name="Undertitel 2">
            <a:extLst>
              <a:ext uri="{FF2B5EF4-FFF2-40B4-BE49-F238E27FC236}">
                <a16:creationId xmlns:a16="http://schemas.microsoft.com/office/drawing/2014/main" id="{3C8ADB0D-D0B7-B2BF-6E99-303B08D147AD}"/>
              </a:ext>
            </a:extLst>
          </p:cNvPr>
          <p:cNvSpPr>
            <a:spLocks noGrp="1"/>
          </p:cNvSpPr>
          <p:nvPr>
            <p:ph type="subTitle" idx="1"/>
          </p:nvPr>
        </p:nvSpPr>
        <p:spPr>
          <a:xfrm>
            <a:off x="425505" y="4299284"/>
            <a:ext cx="7524961" cy="1822387"/>
          </a:xfrm>
        </p:spPr>
        <p:txBody>
          <a:bodyPr>
            <a:normAutofit/>
          </a:bodyPr>
          <a:lstStyle/>
          <a:p>
            <a:r>
              <a:rPr lang="da-DK" dirty="0"/>
              <a:t>Hvordan påvirker stamdata dit arbejde i hverdagen?  </a:t>
            </a:r>
          </a:p>
          <a:p>
            <a:br>
              <a:rPr lang="da-DK" dirty="0"/>
            </a:br>
            <a:r>
              <a:rPr lang="da-DK" dirty="0"/>
              <a:t>Hvordan kan I minimere de fejl som opstår?</a:t>
            </a:r>
          </a:p>
        </p:txBody>
      </p:sp>
    </p:spTree>
    <p:extLst>
      <p:ext uri="{BB962C8B-B14F-4D97-AF65-F5344CB8AC3E}">
        <p14:creationId xmlns:p14="http://schemas.microsoft.com/office/powerpoint/2010/main" val="3750446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pPr fontAlgn="base"/>
            <a:r>
              <a:rPr lang="da-DK" b="0" dirty="0"/>
              <a:t>Lagermedarbejderens anvendelse af aut. Lagersystem </a:t>
            </a:r>
            <a:br>
              <a:rPr lang="da-DK" b="0" dirty="0"/>
            </a:br>
            <a:endParaRPr lang="da-DK" dirty="0"/>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dirty="0"/>
              <a:t>Nummer: 23143 </a:t>
            </a:r>
          </a:p>
        </p:txBody>
      </p:sp>
    </p:spTree>
    <p:extLst>
      <p:ext uri="{BB962C8B-B14F-4D97-AF65-F5344CB8AC3E}">
        <p14:creationId xmlns:p14="http://schemas.microsoft.com/office/powerpoint/2010/main" val="2284870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AF79A-8001-65A5-A782-37867FEDFB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BB3E6B-9B97-DC53-94B7-B0887A626B80}"/>
              </a:ext>
            </a:extLst>
          </p:cNvPr>
          <p:cNvSpPr>
            <a:spLocks noGrp="1"/>
          </p:cNvSpPr>
          <p:nvPr>
            <p:ph type="ctrTitle"/>
          </p:nvPr>
        </p:nvSpPr>
        <p:spPr>
          <a:xfrm>
            <a:off x="425504" y="1108602"/>
            <a:ext cx="7524962" cy="2659638"/>
          </a:xfrm>
        </p:spPr>
        <p:txBody>
          <a:bodyPr/>
          <a:lstStyle/>
          <a:p>
            <a:r>
              <a:rPr lang="da-DK" dirty="0"/>
              <a:t>Dag 4: Sikkerhed, kvalitet og miljø i automatiserede lagre</a:t>
            </a:r>
          </a:p>
        </p:txBody>
      </p:sp>
      <p:sp>
        <p:nvSpPr>
          <p:cNvPr id="3" name="Undertitel 2">
            <a:extLst>
              <a:ext uri="{FF2B5EF4-FFF2-40B4-BE49-F238E27FC236}">
                <a16:creationId xmlns:a16="http://schemas.microsoft.com/office/drawing/2014/main" id="{78D717F4-4C60-BBFA-8DCD-F71F50627803}"/>
              </a:ext>
            </a:extLst>
          </p:cNvPr>
          <p:cNvSpPr>
            <a:spLocks noGrp="1"/>
          </p:cNvSpPr>
          <p:nvPr>
            <p:ph type="subTitle" idx="1"/>
          </p:nvPr>
        </p:nvSpPr>
        <p:spPr>
          <a:xfrm>
            <a:off x="425505" y="4452730"/>
            <a:ext cx="7524961" cy="1668941"/>
          </a:xfrm>
        </p:spPr>
        <p:txBody>
          <a:bodyPr>
            <a:normAutofit/>
          </a:bodyPr>
          <a:lstStyle/>
          <a:p>
            <a:r>
              <a:rPr lang="da-DK" dirty="0"/>
              <a:t>Formål: Lære at anvende instruktioner og procedurer for at sikre både mennesker og anlæg.</a:t>
            </a:r>
          </a:p>
          <a:p>
            <a:endParaRPr lang="da-DK" dirty="0"/>
          </a:p>
        </p:txBody>
      </p:sp>
    </p:spTree>
    <p:extLst>
      <p:ext uri="{BB962C8B-B14F-4D97-AF65-F5344CB8AC3E}">
        <p14:creationId xmlns:p14="http://schemas.microsoft.com/office/powerpoint/2010/main" val="362358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r>
              <a:rPr lang="da-DK" dirty="0"/>
              <a:t>Læringsmål for Dag 4</a:t>
            </a:r>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a:lstStyle/>
          <a:p>
            <a:pPr marL="0" indent="0">
              <a:buNone/>
            </a:pPr>
            <a:endParaRPr lang="da-DK" dirty="0"/>
          </a:p>
          <a:p>
            <a:pPr marL="0" indent="0">
              <a:buNone/>
            </a:pPr>
            <a:r>
              <a:rPr lang="da-DK" dirty="0"/>
              <a:t>Anvende sikkerhedsprocedurer ved automatiserede anlæg</a:t>
            </a:r>
          </a:p>
          <a:p>
            <a:pPr marL="0" indent="0">
              <a:buNone/>
            </a:pPr>
            <a:endParaRPr lang="da-DK" dirty="0"/>
          </a:p>
          <a:p>
            <a:pPr marL="0" indent="0">
              <a:buNone/>
            </a:pPr>
            <a:r>
              <a:rPr lang="da-DK" dirty="0"/>
              <a:t>Forklare betydningen af kvalitetssikring og miljøprocedurer</a:t>
            </a:r>
          </a:p>
          <a:p>
            <a:pPr marL="0" indent="0">
              <a:buNone/>
            </a:pPr>
            <a:endParaRPr lang="da-DK" dirty="0"/>
          </a:p>
          <a:p>
            <a:pPr marL="0" indent="0">
              <a:buNone/>
            </a:pPr>
            <a:r>
              <a:rPr lang="da-DK" dirty="0"/>
              <a:t>Identificere årsager til ulykker og foreslå forebyggende tiltag</a:t>
            </a:r>
          </a:p>
          <a:p>
            <a:pPr marL="0" indent="0">
              <a:buNone/>
            </a:pPr>
            <a:endParaRPr lang="da-DK" dirty="0"/>
          </a:p>
          <a:p>
            <a:pPr marL="0" indent="0">
              <a:buNone/>
            </a:pPr>
            <a:r>
              <a:rPr lang="da-DK" dirty="0"/>
              <a:t>Reflektere over egen rolle i forhold til sikkerhed og kvalitet</a:t>
            </a:r>
          </a:p>
          <a:p>
            <a:endParaRPr lang="da-DK" dirty="0"/>
          </a:p>
        </p:txBody>
      </p:sp>
    </p:spTree>
    <p:extLst>
      <p:ext uri="{BB962C8B-B14F-4D97-AF65-F5344CB8AC3E}">
        <p14:creationId xmlns:p14="http://schemas.microsoft.com/office/powerpoint/2010/main" val="2310196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5C131-13D5-FDBB-3908-3858E53DEB0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0F0536-6AD8-FDEE-46B8-D07FEDD0C61C}"/>
              </a:ext>
            </a:extLst>
          </p:cNvPr>
          <p:cNvSpPr>
            <a:spLocks noGrp="1"/>
          </p:cNvSpPr>
          <p:nvPr>
            <p:ph type="ctrTitle"/>
          </p:nvPr>
        </p:nvSpPr>
        <p:spPr>
          <a:xfrm>
            <a:off x="425505" y="1386132"/>
            <a:ext cx="7378825" cy="856905"/>
          </a:xfrm>
        </p:spPr>
        <p:txBody>
          <a:bodyPr>
            <a:normAutofit fontScale="90000"/>
          </a:bodyPr>
          <a:lstStyle/>
          <a:p>
            <a:r>
              <a:rPr lang="da-DK" sz="2800" b="0">
                <a:latin typeface="Calibri"/>
                <a:ea typeface="Calibri"/>
                <a:cs typeface="Calibri"/>
              </a:rPr>
              <a:t>Gennemgang af læringsmål for AMU-fag 23143</a:t>
            </a:r>
            <a:br>
              <a:rPr lang="da-DK" sz="2800" b="0">
                <a:latin typeface="Calibri"/>
                <a:ea typeface="Calibri"/>
                <a:cs typeface="Calibri"/>
              </a:rPr>
            </a:br>
            <a:r>
              <a:rPr lang="da-DK" sz="2800" b="0">
                <a:latin typeface="Calibri"/>
                <a:ea typeface="Calibri"/>
                <a:cs typeface="Calibri"/>
              </a:rPr>
              <a:t>Lagermedarbejderens anvendelse af aut. lagersystem</a:t>
            </a:r>
            <a:endParaRPr lang="da-DK" sz="2800">
              <a:latin typeface="Calibri Light"/>
              <a:ea typeface="Calibri Light"/>
              <a:cs typeface="Calibri Light"/>
            </a:endParaRPr>
          </a:p>
          <a:p>
            <a:endParaRPr lang="da-DK" sz="2800" b="0">
              <a:latin typeface="Calibri"/>
              <a:ea typeface="Calibri"/>
              <a:cs typeface="Calibri"/>
            </a:endParaRPr>
          </a:p>
        </p:txBody>
      </p:sp>
      <p:sp>
        <p:nvSpPr>
          <p:cNvPr id="3" name="Undertitel 2">
            <a:extLst>
              <a:ext uri="{FF2B5EF4-FFF2-40B4-BE49-F238E27FC236}">
                <a16:creationId xmlns:a16="http://schemas.microsoft.com/office/drawing/2014/main" id="{6BFEDF3E-1864-B035-E3DF-78210BD09726}"/>
              </a:ext>
            </a:extLst>
          </p:cNvPr>
          <p:cNvSpPr>
            <a:spLocks noGrp="1"/>
          </p:cNvSpPr>
          <p:nvPr>
            <p:ph type="subTitle" idx="1"/>
          </p:nvPr>
        </p:nvSpPr>
        <p:spPr>
          <a:xfrm>
            <a:off x="425505" y="2120415"/>
            <a:ext cx="7524961" cy="4001256"/>
          </a:xfrm>
        </p:spPr>
        <p:txBody>
          <a:bodyPr vert="horz" lIns="91440" tIns="45720" rIns="91440" bIns="45720" rtlCol="0" anchor="t">
            <a:normAutofit/>
          </a:bodyPr>
          <a:lstStyle/>
          <a:p>
            <a:r>
              <a:rPr lang="da-DK" sz="1600" b="1">
                <a:latin typeface="Calibri Light"/>
                <a:ea typeface="Calibri Light"/>
                <a:cs typeface="Times New Roman"/>
              </a:rPr>
              <a:t>Mål:</a:t>
            </a:r>
            <a:endParaRPr lang="da-DK" sz="1600" b="1">
              <a:latin typeface="Calibri Light"/>
              <a:ea typeface="Calibri Light"/>
              <a:cs typeface="Calibri Light"/>
            </a:endParaRPr>
          </a:p>
          <a:p>
            <a:r>
              <a:rPr lang="da-DK" sz="1600">
                <a:latin typeface="Calibri Light"/>
                <a:ea typeface="Calibri Light"/>
                <a:cs typeface="Times New Roman"/>
              </a:rPr>
              <a:t>Deltageren kan anvende sit kendskab til normale lagerrelaterede arbejdsopgaver ved: </a:t>
            </a:r>
            <a:endParaRPr lang="da-DK" sz="1600">
              <a:latin typeface="Calibri Light"/>
              <a:ea typeface="Calibri Light"/>
              <a:cs typeface="Calibri Light"/>
            </a:endParaRPr>
          </a:p>
          <a:p>
            <a:pPr marL="285750" indent="-285750">
              <a:buChar char="•"/>
            </a:pPr>
            <a:r>
              <a:rPr lang="da-DK" sz="1600">
                <a:latin typeface="Calibri Light"/>
                <a:ea typeface="Calibri Light"/>
                <a:cs typeface="Times New Roman"/>
              </a:rPr>
              <a:t>Opstart, nedlukning og omstilling på automatiske lagersystemer, samt anvendelse af kontrolskemaer og instruktioner (procedurebeskrivelser)</a:t>
            </a:r>
            <a:endParaRPr lang="da-DK" sz="1600">
              <a:latin typeface="Calibri Light"/>
              <a:ea typeface="Calibri Light"/>
              <a:cs typeface="Calibri Light"/>
            </a:endParaRPr>
          </a:p>
          <a:p>
            <a:pPr marL="285750" indent="-285750">
              <a:buChar char="•"/>
            </a:pPr>
            <a:r>
              <a:rPr lang="da-DK" sz="1600">
                <a:latin typeface="Calibri Light"/>
                <a:ea typeface="Calibri Light"/>
                <a:cs typeface="Times New Roman"/>
              </a:rPr>
              <a:t>Rutineprægede afvigelser fra normal drift, samt at kunne videreformidle afvigelserne til kolleger </a:t>
            </a:r>
            <a:endParaRPr lang="da-DK" sz="1600">
              <a:latin typeface="Calibri Light"/>
              <a:ea typeface="Calibri Light"/>
              <a:cs typeface="Calibri Light"/>
            </a:endParaRPr>
          </a:p>
          <a:p>
            <a:pPr marL="285750" indent="-285750">
              <a:buChar char="•"/>
            </a:pPr>
            <a:r>
              <a:rPr lang="da-DK" sz="1600">
                <a:latin typeface="Calibri Light"/>
                <a:ea typeface="Calibri Light"/>
                <a:cs typeface="Times New Roman"/>
              </a:rPr>
              <a:t>Gennemførsel af simple lagerrelaterede omstillinger af funktionen på automatiske lagersystemer og anvende kontrolskemaer og instruktioner (procedurebeskrivelser) i forbindelse omstillingerne</a:t>
            </a:r>
            <a:endParaRPr lang="da-DK" sz="1600">
              <a:latin typeface="Calibri Light"/>
              <a:ea typeface="Calibri Light"/>
              <a:cs typeface="Calibri Light"/>
            </a:endParaRPr>
          </a:p>
          <a:p>
            <a:r>
              <a:rPr lang="da-DK" sz="1600">
                <a:latin typeface="Calibri Light"/>
                <a:ea typeface="Calibri Light"/>
                <a:cs typeface="Times New Roman"/>
              </a:rPr>
              <a:t>Deltageren kan anvende sin viden om automatiserede lagersystemer ved udarbejdelse af kontrolskemaer og instruktioner (procedurebeskrivelser) i forbindelse med overvågning og afvigelser fra normal drift, samt hvilke konsekvenser der er ved nedlukning og omstilling af et automatiserede lagersystem. </a:t>
            </a:r>
            <a:endParaRPr lang="da-DK" sz="1600">
              <a:latin typeface="Calibri Light"/>
              <a:ea typeface="Calibri Light"/>
              <a:cs typeface="Calibri Light"/>
            </a:endParaRPr>
          </a:p>
          <a:p>
            <a:endParaRPr lang="da-DK">
              <a:latin typeface="Calibri Light"/>
              <a:ea typeface="Calibri"/>
              <a:cs typeface="Calibri"/>
            </a:endParaRPr>
          </a:p>
          <a:p>
            <a:endParaRPr lang="da-DK">
              <a:latin typeface="Calibri Light"/>
              <a:ea typeface="Calibri Light"/>
              <a:cs typeface="Calibri Light"/>
            </a:endParaRPr>
          </a:p>
        </p:txBody>
      </p:sp>
    </p:spTree>
    <p:extLst>
      <p:ext uri="{BB962C8B-B14F-4D97-AF65-F5344CB8AC3E}">
        <p14:creationId xmlns:p14="http://schemas.microsoft.com/office/powerpoint/2010/main" val="3123751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78A33-A4C6-E015-FA90-FE4471A735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CBA7DEA-09FA-61A9-E351-2F491D01E5C9}"/>
              </a:ext>
            </a:extLst>
          </p:cNvPr>
          <p:cNvSpPr>
            <a:spLocks noGrp="1"/>
          </p:cNvSpPr>
          <p:nvPr>
            <p:ph type="title"/>
          </p:nvPr>
        </p:nvSpPr>
        <p:spPr/>
        <p:txBody>
          <a:bodyPr/>
          <a:lstStyle/>
          <a:p>
            <a:r>
              <a:rPr lang="da-DK" dirty="0"/>
              <a:t>Program for Dag 4</a:t>
            </a:r>
          </a:p>
        </p:txBody>
      </p:sp>
      <p:sp>
        <p:nvSpPr>
          <p:cNvPr id="3" name="Pladsholder til indhold 2">
            <a:extLst>
              <a:ext uri="{FF2B5EF4-FFF2-40B4-BE49-F238E27FC236}">
                <a16:creationId xmlns:a16="http://schemas.microsoft.com/office/drawing/2014/main" id="{224D5914-E7D0-0147-2FCB-47838DEFB7FE}"/>
              </a:ext>
            </a:extLst>
          </p:cNvPr>
          <p:cNvSpPr>
            <a:spLocks noGrp="1"/>
          </p:cNvSpPr>
          <p:nvPr>
            <p:ph idx="1"/>
          </p:nvPr>
        </p:nvSpPr>
        <p:spPr/>
        <p:txBody>
          <a:bodyPr/>
          <a:lstStyle/>
          <a:p>
            <a:pPr marL="0" indent="0">
              <a:buNone/>
            </a:pPr>
            <a:r>
              <a:rPr lang="da-DK" dirty="0"/>
              <a:t>Opsamling fra dag 3</a:t>
            </a:r>
          </a:p>
          <a:p>
            <a:pPr marL="0" indent="0">
              <a:buNone/>
            </a:pPr>
            <a:endParaRPr lang="da-DK" dirty="0"/>
          </a:p>
          <a:p>
            <a:pPr marL="0" indent="0">
              <a:buNone/>
            </a:pPr>
            <a:r>
              <a:rPr lang="da-DK" dirty="0"/>
              <a:t>Sikkerhedsgennemgang ved automatiseret udstyr</a:t>
            </a:r>
          </a:p>
          <a:p>
            <a:pPr marL="0" indent="0">
              <a:buNone/>
            </a:pPr>
            <a:endParaRPr lang="da-DK" dirty="0"/>
          </a:p>
          <a:p>
            <a:pPr marL="0" indent="0">
              <a:buNone/>
            </a:pPr>
            <a:r>
              <a:rPr lang="da-DK" dirty="0"/>
              <a:t>Instruktion i nødstop, adgangsforhold og sikkerhedszoner</a:t>
            </a:r>
          </a:p>
          <a:p>
            <a:pPr marL="0" indent="0">
              <a:buNone/>
            </a:pPr>
            <a:endParaRPr lang="da-DK" dirty="0"/>
          </a:p>
          <a:p>
            <a:pPr marL="0" indent="0">
              <a:buNone/>
            </a:pPr>
            <a:r>
              <a:rPr lang="da-DK" dirty="0"/>
              <a:t>Kvalitetssikring og arbejdsmiljøprocedurer</a:t>
            </a:r>
          </a:p>
          <a:p>
            <a:pPr marL="0" indent="0">
              <a:buNone/>
            </a:pPr>
            <a:endParaRPr lang="da-DK" dirty="0"/>
          </a:p>
          <a:p>
            <a:pPr marL="0" indent="0">
              <a:buNone/>
            </a:pPr>
            <a:r>
              <a:rPr lang="da-DK" dirty="0" err="1"/>
              <a:t>Casearbejde</a:t>
            </a:r>
            <a:r>
              <a:rPr lang="da-DK" dirty="0"/>
              <a:t>: Ulykke i automatiseret anlæg</a:t>
            </a:r>
          </a:p>
          <a:p>
            <a:endParaRPr lang="da-DK" dirty="0"/>
          </a:p>
        </p:txBody>
      </p:sp>
    </p:spTree>
    <p:extLst>
      <p:ext uri="{BB962C8B-B14F-4D97-AF65-F5344CB8AC3E}">
        <p14:creationId xmlns:p14="http://schemas.microsoft.com/office/powerpoint/2010/main" val="19208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01B62-E1E7-0B55-6618-6BCDC48967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3D2AD6-A184-79D2-8ACA-0B26FA3EB22E}"/>
              </a:ext>
            </a:extLst>
          </p:cNvPr>
          <p:cNvSpPr>
            <a:spLocks noGrp="1"/>
          </p:cNvSpPr>
          <p:nvPr>
            <p:ph type="ctrTitle"/>
          </p:nvPr>
        </p:nvSpPr>
        <p:spPr>
          <a:xfrm>
            <a:off x="425504" y="1082097"/>
            <a:ext cx="7524962" cy="1061442"/>
          </a:xfrm>
        </p:spPr>
        <p:txBody>
          <a:bodyPr/>
          <a:lstStyle/>
          <a:p>
            <a:r>
              <a:rPr lang="da-DK" dirty="0"/>
              <a:t>Opsamling fra dag 3 </a:t>
            </a:r>
          </a:p>
        </p:txBody>
      </p:sp>
      <p:sp>
        <p:nvSpPr>
          <p:cNvPr id="3" name="Undertitel 2">
            <a:extLst>
              <a:ext uri="{FF2B5EF4-FFF2-40B4-BE49-F238E27FC236}">
                <a16:creationId xmlns:a16="http://schemas.microsoft.com/office/drawing/2014/main" id="{551CF949-D76A-2CC0-4388-0D07BF5CD63E}"/>
              </a:ext>
            </a:extLst>
          </p:cNvPr>
          <p:cNvSpPr>
            <a:spLocks noGrp="1"/>
          </p:cNvSpPr>
          <p:nvPr>
            <p:ph type="subTitle" idx="1"/>
          </p:nvPr>
        </p:nvSpPr>
        <p:spPr>
          <a:xfrm>
            <a:off x="319488" y="3598363"/>
            <a:ext cx="7524961" cy="614995"/>
          </a:xfrm>
        </p:spPr>
        <p:txBody>
          <a:bodyPr>
            <a:normAutofit fontScale="70000" lnSpcReduction="20000"/>
          </a:bodyPr>
          <a:lstStyle/>
          <a:p>
            <a:r>
              <a:rPr lang="da-DK" dirty="0"/>
              <a:t>Hvilke teknologier mødte vi i går (Stamdata, WMS og fejl)?</a:t>
            </a:r>
          </a:p>
          <a:p>
            <a:r>
              <a:rPr lang="da-DK" dirty="0"/>
              <a:t>Hvilke tanker har i gjort jer siden i går vedr. de emner vi har beskæftiget os med?</a:t>
            </a:r>
          </a:p>
        </p:txBody>
      </p:sp>
    </p:spTree>
    <p:extLst>
      <p:ext uri="{BB962C8B-B14F-4D97-AF65-F5344CB8AC3E}">
        <p14:creationId xmlns:p14="http://schemas.microsoft.com/office/powerpoint/2010/main" val="2489954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a:xfrm>
            <a:off x="425504" y="1202181"/>
            <a:ext cx="7524962" cy="1780372"/>
          </a:xfrm>
        </p:spPr>
        <p:txBody>
          <a:bodyPr>
            <a:normAutofit/>
          </a:bodyPr>
          <a:lstStyle/>
          <a:p>
            <a:r>
              <a:rPr lang="da-DK" sz="4800" b="0" dirty="0"/>
              <a:t>Sikkerhedsgennemgang ved automatiseret udstyr</a:t>
            </a:r>
            <a:r>
              <a:rPr lang="da-DK" sz="4800" dirty="0"/>
              <a:t> </a:t>
            </a:r>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a:xfrm>
            <a:off x="544774" y="3875448"/>
            <a:ext cx="7524961" cy="842326"/>
          </a:xfrm>
        </p:spPr>
        <p:txBody>
          <a:bodyPr>
            <a:normAutofit fontScale="92500" lnSpcReduction="20000"/>
          </a:bodyPr>
          <a:lstStyle/>
          <a:p>
            <a:r>
              <a:rPr lang="da-DK" dirty="0"/>
              <a:t>Formål:  </a:t>
            </a:r>
            <a:br>
              <a:rPr lang="da-DK" dirty="0"/>
            </a:br>
            <a:r>
              <a:rPr lang="da-DK" dirty="0"/>
              <a:t>Skabe kendskab til risici og grundlæggende sikkerhed i automatiserede lagre. </a:t>
            </a:r>
          </a:p>
        </p:txBody>
      </p:sp>
    </p:spTree>
    <p:extLst>
      <p:ext uri="{BB962C8B-B14F-4D97-AF65-F5344CB8AC3E}">
        <p14:creationId xmlns:p14="http://schemas.microsoft.com/office/powerpoint/2010/main" val="227262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DD7A9-23DB-6D6E-7E8A-44D9F1FB315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718A24-A5E9-75B6-2BD6-2047364C1C15}"/>
              </a:ext>
            </a:extLst>
          </p:cNvPr>
          <p:cNvSpPr>
            <a:spLocks noGrp="1"/>
          </p:cNvSpPr>
          <p:nvPr>
            <p:ph type="title"/>
          </p:nvPr>
        </p:nvSpPr>
        <p:spPr/>
        <p:txBody>
          <a:bodyPr/>
          <a:lstStyle/>
          <a:p>
            <a:r>
              <a:rPr lang="da-DK" b="0" dirty="0"/>
              <a:t>Sikkerhedsgennemgang ved automatiseret udstyr</a:t>
            </a:r>
            <a:r>
              <a:rPr lang="da-DK" dirty="0"/>
              <a:t> </a:t>
            </a:r>
          </a:p>
        </p:txBody>
      </p:sp>
      <p:sp>
        <p:nvSpPr>
          <p:cNvPr id="3" name="Pladsholder til indhold 2">
            <a:extLst>
              <a:ext uri="{FF2B5EF4-FFF2-40B4-BE49-F238E27FC236}">
                <a16:creationId xmlns:a16="http://schemas.microsoft.com/office/drawing/2014/main" id="{CD56992A-5120-E849-4212-AE9876419A44}"/>
              </a:ext>
            </a:extLst>
          </p:cNvPr>
          <p:cNvSpPr>
            <a:spLocks noGrp="1"/>
          </p:cNvSpPr>
          <p:nvPr>
            <p:ph idx="1"/>
          </p:nvPr>
        </p:nvSpPr>
        <p:spPr/>
        <p:txBody>
          <a:bodyPr/>
          <a:lstStyle/>
          <a:p>
            <a:r>
              <a:rPr lang="da-DK" dirty="0"/>
              <a:t>Typiske sikkerhedsforanstaltninger: </a:t>
            </a:r>
          </a:p>
          <a:p>
            <a:r>
              <a:rPr lang="da-DK" dirty="0"/>
              <a:t>Lysgitre</a:t>
            </a:r>
          </a:p>
          <a:p>
            <a:r>
              <a:rPr lang="da-DK" dirty="0"/>
              <a:t>Sikkerhedshegn</a:t>
            </a:r>
          </a:p>
          <a:p>
            <a:r>
              <a:rPr lang="da-DK" dirty="0"/>
              <a:t>Adgangsporte</a:t>
            </a:r>
          </a:p>
          <a:p>
            <a:r>
              <a:rPr lang="da-DK" dirty="0"/>
              <a:t>nødstop.</a:t>
            </a:r>
          </a:p>
          <a:p>
            <a:endParaRPr lang="da-DK" dirty="0"/>
          </a:p>
          <a:p>
            <a:pPr marL="0" indent="0">
              <a:buNone/>
            </a:pPr>
            <a:r>
              <a:rPr lang="da-DK" dirty="0"/>
              <a:t> </a:t>
            </a:r>
            <a:br>
              <a:rPr lang="da-DK" dirty="0"/>
            </a:br>
            <a:r>
              <a:rPr lang="da-DK" dirty="0"/>
              <a:t>Hvorfor disse er nødvendige: Forebygger arbejdsulykker såsom klem- og påkørselsulykker</a:t>
            </a:r>
          </a:p>
        </p:txBody>
      </p:sp>
    </p:spTree>
    <p:extLst>
      <p:ext uri="{BB962C8B-B14F-4D97-AF65-F5344CB8AC3E}">
        <p14:creationId xmlns:p14="http://schemas.microsoft.com/office/powerpoint/2010/main" val="2356381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428E7-9433-9264-E012-0358FC65B0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3AABF93-E9F7-4016-B749-AB0EF6AD6B7B}"/>
              </a:ext>
            </a:extLst>
          </p:cNvPr>
          <p:cNvSpPr>
            <a:spLocks noGrp="1"/>
          </p:cNvSpPr>
          <p:nvPr>
            <p:ph type="title"/>
          </p:nvPr>
        </p:nvSpPr>
        <p:spPr/>
        <p:txBody>
          <a:bodyPr/>
          <a:lstStyle/>
          <a:p>
            <a:r>
              <a:rPr lang="da-DK" b="0" dirty="0"/>
              <a:t>Sikkerhedsgennemgang ved automatiseret udstyr</a:t>
            </a:r>
            <a:r>
              <a:rPr lang="da-DK" dirty="0"/>
              <a:t> </a:t>
            </a:r>
          </a:p>
        </p:txBody>
      </p:sp>
      <p:sp>
        <p:nvSpPr>
          <p:cNvPr id="3" name="Pladsholder til indhold 2">
            <a:extLst>
              <a:ext uri="{FF2B5EF4-FFF2-40B4-BE49-F238E27FC236}">
                <a16:creationId xmlns:a16="http://schemas.microsoft.com/office/drawing/2014/main" id="{02AB48B7-2988-1B34-0E78-6B8CEA3743FE}"/>
              </a:ext>
            </a:extLst>
          </p:cNvPr>
          <p:cNvSpPr>
            <a:spLocks noGrp="1"/>
          </p:cNvSpPr>
          <p:nvPr>
            <p:ph idx="1"/>
          </p:nvPr>
        </p:nvSpPr>
        <p:spPr/>
        <p:txBody>
          <a:bodyPr vert="horz" lIns="91440" tIns="45720" rIns="91440" bIns="45720" rtlCol="0" anchor="t">
            <a:normAutofit fontScale="92500" lnSpcReduction="20000"/>
          </a:bodyPr>
          <a:lstStyle/>
          <a:p>
            <a:r>
              <a:rPr lang="da-DK" dirty="0"/>
              <a:t>Eksempel:  </a:t>
            </a:r>
            <a:br>
              <a:rPr lang="da-DK" dirty="0"/>
            </a:br>
            <a:r>
              <a:rPr lang="da-DK" dirty="0"/>
              <a:t>Viser en video fra et robotlager, eks. hvor lysgitre automatisk stopper robotter ved menneskelig indtræden i zonen. </a:t>
            </a:r>
          </a:p>
          <a:p>
            <a:r>
              <a:rPr lang="da-DK" dirty="0">
                <a:hlinkClick r:id="rId2"/>
              </a:rPr>
              <a:t>https://www.youtube.com/watch?v=MCRpz_rQvLg</a:t>
            </a:r>
            <a:r>
              <a:rPr lang="da-DK" dirty="0"/>
              <a:t> </a:t>
            </a:r>
          </a:p>
          <a:p>
            <a:r>
              <a:rPr lang="da-DK" dirty="0">
                <a:hlinkClick r:id="rId3"/>
              </a:rPr>
              <a:t>https://www.youtube.com/watch?v=9GT-6abuJik</a:t>
            </a:r>
            <a:endParaRPr lang="da-DK" dirty="0"/>
          </a:p>
          <a:p>
            <a:r>
              <a:rPr lang="da-DK" dirty="0">
                <a:hlinkClick r:id="rId4"/>
              </a:rPr>
              <a:t>https://www.youtube.com/shorts/9qZm3A5lShg</a:t>
            </a:r>
            <a:endParaRPr lang="da-DK" dirty="0"/>
          </a:p>
          <a:p>
            <a:pPr>
              <a:buNone/>
            </a:pPr>
            <a:endParaRPr lang="da-DK" sz="2100" dirty="0"/>
          </a:p>
          <a:p>
            <a:pPr>
              <a:buNone/>
            </a:pPr>
            <a:r>
              <a:rPr lang="da-DK" sz="2100" dirty="0"/>
              <a:t>Guide: Sådan vælger du sikkerhedssensorer til din robot</a:t>
            </a:r>
            <a:endParaRPr lang="da-DK" dirty="0">
              <a:ea typeface="Calibri"/>
              <a:cs typeface="Calibri"/>
            </a:endParaRPr>
          </a:p>
          <a:p>
            <a:r>
              <a:rPr lang="da-DK" dirty="0">
                <a:ea typeface="+mn-lt"/>
                <a:cs typeface="+mn-lt"/>
                <a:hlinkClick r:id="rId5"/>
              </a:rPr>
              <a:t>https://www.teknologisk.dk/ydelser/guide-saadan-vaelger-du-sikkerhedssensorer-til-din-robot/45325</a:t>
            </a:r>
            <a:r>
              <a:rPr lang="da-DK" dirty="0">
                <a:ea typeface="+mn-lt"/>
                <a:cs typeface="+mn-lt"/>
              </a:rPr>
              <a:t> </a:t>
            </a:r>
          </a:p>
          <a:p>
            <a:r>
              <a:rPr lang="da-DK">
                <a:ea typeface="Calibri"/>
                <a:cs typeface="Calibri"/>
              </a:rPr>
              <a:t>Evt.</a:t>
            </a:r>
            <a:r>
              <a:rPr lang="da-DK" dirty="0">
                <a:ea typeface="Calibri"/>
                <a:cs typeface="Calibri"/>
              </a:rPr>
              <a:t> test på Lagerautomat for at vise hvad sådan en sensor gør i praksis.</a:t>
            </a:r>
            <a:endParaRPr lang="da-DK" dirty="0"/>
          </a:p>
          <a:p>
            <a:pPr lvl="1"/>
            <a:r>
              <a:rPr lang="da-DK" i="1" dirty="0"/>
              <a:t>Har I selv oplevet situationer, hvor sikkerhedssystemer forhindrede en ulykke?</a:t>
            </a:r>
            <a:endParaRPr lang="da-DK" dirty="0"/>
          </a:p>
        </p:txBody>
      </p:sp>
    </p:spTree>
    <p:extLst>
      <p:ext uri="{BB962C8B-B14F-4D97-AF65-F5344CB8AC3E}">
        <p14:creationId xmlns:p14="http://schemas.microsoft.com/office/powerpoint/2010/main" val="2307876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F4DF2-69FF-AEA1-86AC-C088875AE2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5BCEEE-533C-46AA-F32E-3C76B5B7E8CC}"/>
              </a:ext>
            </a:extLst>
          </p:cNvPr>
          <p:cNvSpPr>
            <a:spLocks noGrp="1"/>
          </p:cNvSpPr>
          <p:nvPr>
            <p:ph type="ctrTitle"/>
          </p:nvPr>
        </p:nvSpPr>
        <p:spPr>
          <a:xfrm>
            <a:off x="425504" y="1202181"/>
            <a:ext cx="7524962" cy="1780372"/>
          </a:xfrm>
        </p:spPr>
        <p:txBody>
          <a:bodyPr>
            <a:normAutofit fontScale="90000"/>
          </a:bodyPr>
          <a:lstStyle/>
          <a:p>
            <a:r>
              <a:rPr lang="da-DK" b="0" dirty="0"/>
              <a:t>Instruktion i nødstop, adgangsforhold og sikkerhedszoner</a:t>
            </a:r>
            <a:r>
              <a:rPr lang="da-DK" dirty="0"/>
              <a:t> </a:t>
            </a:r>
            <a:endParaRPr lang="da-DK" sz="4800" dirty="0"/>
          </a:p>
        </p:txBody>
      </p:sp>
      <p:sp>
        <p:nvSpPr>
          <p:cNvPr id="3" name="Undertitel 2">
            <a:extLst>
              <a:ext uri="{FF2B5EF4-FFF2-40B4-BE49-F238E27FC236}">
                <a16:creationId xmlns:a16="http://schemas.microsoft.com/office/drawing/2014/main" id="{26AB08DD-5851-47F8-0B08-94A9A88C20AC}"/>
              </a:ext>
            </a:extLst>
          </p:cNvPr>
          <p:cNvSpPr>
            <a:spLocks noGrp="1"/>
          </p:cNvSpPr>
          <p:nvPr>
            <p:ph type="subTitle" idx="1"/>
          </p:nvPr>
        </p:nvSpPr>
        <p:spPr>
          <a:xfrm>
            <a:off x="544774" y="3875448"/>
            <a:ext cx="7524961" cy="842326"/>
          </a:xfrm>
        </p:spPr>
        <p:txBody>
          <a:bodyPr>
            <a:normAutofit fontScale="92500" lnSpcReduction="20000"/>
          </a:bodyPr>
          <a:lstStyle/>
          <a:p>
            <a:r>
              <a:rPr lang="da-DK" dirty="0"/>
              <a:t>Formål:  </a:t>
            </a:r>
            <a:br>
              <a:rPr lang="da-DK" dirty="0"/>
            </a:br>
            <a:r>
              <a:rPr lang="da-DK" dirty="0"/>
              <a:t>Forstå og kunne anvende procedurer for nødstop og adgang til automatiserede områder</a:t>
            </a:r>
          </a:p>
        </p:txBody>
      </p:sp>
    </p:spTree>
    <p:extLst>
      <p:ext uri="{BB962C8B-B14F-4D97-AF65-F5344CB8AC3E}">
        <p14:creationId xmlns:p14="http://schemas.microsoft.com/office/powerpoint/2010/main" val="199781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9C9A-66F6-F802-A034-32395F5E98B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C61BC5-8BEC-9970-B4F9-75E70CA0E06B}"/>
              </a:ext>
            </a:extLst>
          </p:cNvPr>
          <p:cNvSpPr>
            <a:spLocks noGrp="1"/>
          </p:cNvSpPr>
          <p:nvPr>
            <p:ph type="title"/>
          </p:nvPr>
        </p:nvSpPr>
        <p:spPr/>
        <p:txBody>
          <a:bodyPr>
            <a:normAutofit fontScale="90000"/>
          </a:bodyPr>
          <a:lstStyle/>
          <a:p>
            <a:r>
              <a:rPr lang="da-DK" b="0" dirty="0"/>
              <a:t>Instruktion i nødstop, adgangsforhold og sikkerhedszoner</a:t>
            </a:r>
            <a:r>
              <a:rPr lang="da-DK" dirty="0"/>
              <a:t> </a:t>
            </a:r>
          </a:p>
        </p:txBody>
      </p:sp>
      <p:sp>
        <p:nvSpPr>
          <p:cNvPr id="3" name="Pladsholder til indhold 2">
            <a:extLst>
              <a:ext uri="{FF2B5EF4-FFF2-40B4-BE49-F238E27FC236}">
                <a16:creationId xmlns:a16="http://schemas.microsoft.com/office/drawing/2014/main" id="{5886C788-F3D0-F41B-3B6D-C73C4296FCA6}"/>
              </a:ext>
            </a:extLst>
          </p:cNvPr>
          <p:cNvSpPr>
            <a:spLocks noGrp="1"/>
          </p:cNvSpPr>
          <p:nvPr>
            <p:ph idx="1"/>
          </p:nvPr>
        </p:nvSpPr>
        <p:spPr/>
        <p:txBody>
          <a:bodyPr/>
          <a:lstStyle/>
          <a:p>
            <a:r>
              <a:rPr lang="da-DK" dirty="0"/>
              <a:t>Typer af nødstop (trykknap, snoretræk) – nævn flere</a:t>
            </a:r>
          </a:p>
          <a:p>
            <a:pPr lvl="1"/>
            <a:r>
              <a:rPr lang="da-DK" dirty="0"/>
              <a:t>Regler for adgang: kun autoriserede personer i robotzoner eller lukkede systemer. </a:t>
            </a:r>
          </a:p>
          <a:p>
            <a:pPr lvl="2"/>
            <a:r>
              <a:rPr lang="da-DK" dirty="0"/>
              <a:t>Hvad betyder det at skabe eller inddele sikkerhedszoner og risikomarkeringer?</a:t>
            </a:r>
          </a:p>
          <a:p>
            <a:r>
              <a:rPr lang="da-DK" dirty="0"/>
              <a:t>.</a:t>
            </a:r>
          </a:p>
        </p:txBody>
      </p:sp>
    </p:spTree>
    <p:extLst>
      <p:ext uri="{BB962C8B-B14F-4D97-AF65-F5344CB8AC3E}">
        <p14:creationId xmlns:p14="http://schemas.microsoft.com/office/powerpoint/2010/main" val="4897416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04B28-A88B-1A32-6DC8-F954219AFF3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4AC477-9B76-030E-B8B7-933F3BCE851D}"/>
              </a:ext>
            </a:extLst>
          </p:cNvPr>
          <p:cNvSpPr>
            <a:spLocks noGrp="1"/>
          </p:cNvSpPr>
          <p:nvPr>
            <p:ph type="title"/>
          </p:nvPr>
        </p:nvSpPr>
        <p:spPr>
          <a:xfrm>
            <a:off x="320984" y="130456"/>
            <a:ext cx="11550032" cy="1332009"/>
          </a:xfrm>
        </p:spPr>
        <p:txBody>
          <a:bodyPr>
            <a:noAutofit/>
          </a:bodyPr>
          <a:lstStyle/>
          <a:p>
            <a:r>
              <a:rPr lang="da-DK" sz="3600" b="0" dirty="0"/>
              <a:t>Instruktion i nødstop, adgangsforhold og sikkerhedszoner</a:t>
            </a:r>
            <a:r>
              <a:rPr lang="da-DK" sz="3600" dirty="0"/>
              <a:t> - Case: </a:t>
            </a:r>
            <a:r>
              <a:rPr lang="da-DK" sz="3600" i="1" dirty="0"/>
              <a:t>Den uheldige genvej</a:t>
            </a:r>
            <a:br>
              <a:rPr lang="da-DK" sz="3600" dirty="0"/>
            </a:br>
            <a:endParaRPr lang="da-DK" sz="3600" dirty="0"/>
          </a:p>
        </p:txBody>
      </p:sp>
      <p:sp>
        <p:nvSpPr>
          <p:cNvPr id="3" name="Pladsholder til indhold 2">
            <a:extLst>
              <a:ext uri="{FF2B5EF4-FFF2-40B4-BE49-F238E27FC236}">
                <a16:creationId xmlns:a16="http://schemas.microsoft.com/office/drawing/2014/main" id="{6A276C09-46ED-C85E-BA1C-F6474CBB08C3}"/>
              </a:ext>
            </a:extLst>
          </p:cNvPr>
          <p:cNvSpPr>
            <a:spLocks noGrp="1"/>
          </p:cNvSpPr>
          <p:nvPr>
            <p:ph idx="1"/>
          </p:nvPr>
        </p:nvSpPr>
        <p:spPr/>
        <p:txBody>
          <a:bodyPr>
            <a:normAutofit fontScale="92500" lnSpcReduction="10000"/>
          </a:bodyPr>
          <a:lstStyle/>
          <a:p>
            <a:r>
              <a:rPr lang="da-DK" dirty="0"/>
              <a:t>På det automatiserede lager hos </a:t>
            </a:r>
            <a:r>
              <a:rPr lang="da-DK" b="1" dirty="0" err="1"/>
              <a:t>NordLogistik</a:t>
            </a:r>
            <a:r>
              <a:rPr lang="da-DK" b="1" dirty="0"/>
              <a:t> A/S</a:t>
            </a:r>
            <a:r>
              <a:rPr lang="da-DK" dirty="0"/>
              <a:t> kører arbejdet normalt som smurt. De fleste processer foregår automatisk via lagerrobotter og transportbånd, som henter og placerer varer i reolerne. Sikkerhedssystemet er indstillet til at stoppe driften øjeblikkeligt, hvis nogen overskrider de markerede sikkerhedszoner.</a:t>
            </a:r>
          </a:p>
          <a:p>
            <a:r>
              <a:rPr lang="da-DK" dirty="0"/>
              <a:t>En mandag morgen er </a:t>
            </a:r>
            <a:r>
              <a:rPr lang="da-DK" b="1" dirty="0"/>
              <a:t>Jonas</a:t>
            </a:r>
            <a:r>
              <a:rPr lang="da-DK" dirty="0"/>
              <a:t>, en erfaren lagermedarbejder, i gang med at tjekke en fejlmelding på en palle, som en robot ikke kunne placere korrekt. I stedet for at vente på, at teknikerne frigiver området, vælger Jonas at gå ind bag sikkerhedshegnet for hurtigt at rette pallepositionen manuelt.</a:t>
            </a:r>
          </a:p>
          <a:p>
            <a:r>
              <a:rPr lang="da-DK" dirty="0"/>
              <a:t>Så snart han træder ind i zonen, registrerer sensorerne bevægelsen, og hele det automatiserede system går i </a:t>
            </a:r>
            <a:r>
              <a:rPr lang="da-DK" b="1" dirty="0"/>
              <a:t>nødstop</a:t>
            </a:r>
            <a:r>
              <a:rPr lang="da-DK" dirty="0"/>
              <a:t>. Produktionen står stille, og systemet skal genstartes manuelt – en proces, der tager over 30 minutter.</a:t>
            </a:r>
          </a:p>
          <a:p>
            <a:r>
              <a:rPr lang="da-DK" dirty="0"/>
              <a:t>Efter episoden skal både Jonas og teamlederen udfylde en hændelsesrapport, og sikkerhedskoordinatoren skal vurdere, om procedurerne skal ændres.</a:t>
            </a:r>
          </a:p>
          <a:p>
            <a:endParaRPr lang="da-DK" dirty="0"/>
          </a:p>
        </p:txBody>
      </p:sp>
    </p:spTree>
    <p:extLst>
      <p:ext uri="{BB962C8B-B14F-4D97-AF65-F5344CB8AC3E}">
        <p14:creationId xmlns:p14="http://schemas.microsoft.com/office/powerpoint/2010/main" val="30810948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BEC4C-7465-4E74-1761-6CB24BB9A1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C6EA917-1966-44C1-227A-EE29DF1AEEE4}"/>
              </a:ext>
            </a:extLst>
          </p:cNvPr>
          <p:cNvSpPr>
            <a:spLocks noGrp="1"/>
          </p:cNvSpPr>
          <p:nvPr>
            <p:ph type="title"/>
          </p:nvPr>
        </p:nvSpPr>
        <p:spPr/>
        <p:txBody>
          <a:bodyPr>
            <a:normAutofit/>
          </a:bodyPr>
          <a:lstStyle/>
          <a:p>
            <a:r>
              <a:rPr lang="da-DK" dirty="0"/>
              <a:t>Refleksion og dialog over - </a:t>
            </a:r>
            <a:r>
              <a:rPr lang="da-DK" i="1" dirty="0"/>
              <a:t>den uheldige genvej</a:t>
            </a:r>
            <a:endParaRPr lang="da-DK" dirty="0"/>
          </a:p>
        </p:txBody>
      </p:sp>
      <p:sp>
        <p:nvSpPr>
          <p:cNvPr id="3" name="Pladsholder til indhold 2">
            <a:extLst>
              <a:ext uri="{FF2B5EF4-FFF2-40B4-BE49-F238E27FC236}">
                <a16:creationId xmlns:a16="http://schemas.microsoft.com/office/drawing/2014/main" id="{C85C14D5-20E5-AB48-25B2-17325F1904D7}"/>
              </a:ext>
            </a:extLst>
          </p:cNvPr>
          <p:cNvSpPr>
            <a:spLocks noGrp="1"/>
          </p:cNvSpPr>
          <p:nvPr>
            <p:ph idx="1"/>
          </p:nvPr>
        </p:nvSpPr>
        <p:spPr/>
        <p:txBody>
          <a:bodyPr/>
          <a:lstStyle/>
          <a:p>
            <a:r>
              <a:rPr lang="da-DK" b="1" dirty="0"/>
              <a:t>Beskriv hændelsen:</a:t>
            </a:r>
            <a:r>
              <a:rPr lang="da-DK" dirty="0"/>
              <a:t> Hvad skete der, og hvorfor stoppede maskinerne?</a:t>
            </a:r>
          </a:p>
          <a:p>
            <a:r>
              <a:rPr lang="da-DK" b="1" dirty="0"/>
              <a:t>Analyse:</a:t>
            </a:r>
            <a:r>
              <a:rPr lang="da-DK" dirty="0"/>
              <a:t> Hvilke sikkerhedsregler blev overtrådt, og hvad kunne konsekvenserne have været, hvis systemet ikke havde reageret?</a:t>
            </a:r>
          </a:p>
          <a:p>
            <a:r>
              <a:rPr lang="da-DK" b="1" dirty="0"/>
              <a:t>Forebyggelse:</a:t>
            </a:r>
            <a:r>
              <a:rPr lang="da-DK" dirty="0"/>
              <a:t> Hvad kunne Jonas have gjort anderledes?</a:t>
            </a:r>
          </a:p>
          <a:p>
            <a:r>
              <a:rPr lang="da-DK" b="1" dirty="0"/>
              <a:t>Procedureforståelse:</a:t>
            </a:r>
            <a:r>
              <a:rPr lang="da-DK" dirty="0"/>
              <a:t> Hvordan bør man som medarbejder handle, når en fejl opstår i et automatiseret område?</a:t>
            </a:r>
          </a:p>
          <a:p>
            <a:r>
              <a:rPr lang="da-DK" b="1" dirty="0"/>
              <a:t>Diskussion:</a:t>
            </a:r>
            <a:r>
              <a:rPr lang="da-DK" dirty="0"/>
              <a:t> Er virksomhedens sikkerhedsforanstaltninger tilstrækkelige, eller kunne man styrke dem?</a:t>
            </a:r>
          </a:p>
          <a:p>
            <a:r>
              <a:rPr lang="da-DK" dirty="0"/>
              <a:t>Hvordan er sikkerhedsforanstaltningerne i jeres virksomhed, og kender i til procedurebeskrivelserne?</a:t>
            </a:r>
          </a:p>
        </p:txBody>
      </p:sp>
    </p:spTree>
    <p:extLst>
      <p:ext uri="{BB962C8B-B14F-4D97-AF65-F5344CB8AC3E}">
        <p14:creationId xmlns:p14="http://schemas.microsoft.com/office/powerpoint/2010/main" val="12884636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E3AF2-3E97-11B7-AD4E-B453F9CCD4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214938-EE81-93E1-8B91-EC7566DE31D2}"/>
              </a:ext>
            </a:extLst>
          </p:cNvPr>
          <p:cNvSpPr>
            <a:spLocks noGrp="1"/>
          </p:cNvSpPr>
          <p:nvPr>
            <p:ph type="ctrTitle"/>
          </p:nvPr>
        </p:nvSpPr>
        <p:spPr>
          <a:xfrm>
            <a:off x="425504" y="1202181"/>
            <a:ext cx="7524962" cy="1780372"/>
          </a:xfrm>
        </p:spPr>
        <p:txBody>
          <a:bodyPr>
            <a:normAutofit/>
          </a:bodyPr>
          <a:lstStyle/>
          <a:p>
            <a:r>
              <a:rPr lang="da-DK" b="0" dirty="0"/>
              <a:t>Kvalitetssikring og arbejdsmiljøprocedurer</a:t>
            </a:r>
            <a:r>
              <a:rPr lang="da-DK" dirty="0"/>
              <a:t> </a:t>
            </a:r>
            <a:endParaRPr lang="da-DK" sz="4800" dirty="0"/>
          </a:p>
        </p:txBody>
      </p:sp>
      <p:sp>
        <p:nvSpPr>
          <p:cNvPr id="3" name="Undertitel 2">
            <a:extLst>
              <a:ext uri="{FF2B5EF4-FFF2-40B4-BE49-F238E27FC236}">
                <a16:creationId xmlns:a16="http://schemas.microsoft.com/office/drawing/2014/main" id="{2E6FB910-BB74-0C03-2B32-652747773ECC}"/>
              </a:ext>
            </a:extLst>
          </p:cNvPr>
          <p:cNvSpPr>
            <a:spLocks noGrp="1"/>
          </p:cNvSpPr>
          <p:nvPr>
            <p:ph type="subTitle" idx="1"/>
          </p:nvPr>
        </p:nvSpPr>
        <p:spPr>
          <a:xfrm>
            <a:off x="544774" y="3875448"/>
            <a:ext cx="7524961" cy="842326"/>
          </a:xfrm>
        </p:spPr>
        <p:txBody>
          <a:bodyPr>
            <a:normAutofit fontScale="92500" lnSpcReduction="20000"/>
          </a:bodyPr>
          <a:lstStyle/>
          <a:p>
            <a:r>
              <a:rPr lang="da-DK" dirty="0"/>
              <a:t>Formål:  </a:t>
            </a:r>
            <a:br>
              <a:rPr lang="da-DK" dirty="0"/>
            </a:br>
            <a:r>
              <a:rPr lang="da-DK" dirty="0"/>
              <a:t>Forstå kvalitet og miljø i automatiserede lagre som en del af virksomhedens drift. </a:t>
            </a:r>
          </a:p>
        </p:txBody>
      </p:sp>
    </p:spTree>
    <p:extLst>
      <p:ext uri="{BB962C8B-B14F-4D97-AF65-F5344CB8AC3E}">
        <p14:creationId xmlns:p14="http://schemas.microsoft.com/office/powerpoint/2010/main" val="2162885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A9E0-02CA-CC20-FFE6-D4EA9A6B76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9232BD-DEB7-F16C-2BCE-74B0033A681E}"/>
              </a:ext>
            </a:extLst>
          </p:cNvPr>
          <p:cNvSpPr>
            <a:spLocks noGrp="1"/>
          </p:cNvSpPr>
          <p:nvPr>
            <p:ph type="ctrTitle"/>
          </p:nvPr>
        </p:nvSpPr>
        <p:spPr>
          <a:xfrm>
            <a:off x="425505" y="978569"/>
            <a:ext cx="7524962" cy="5678906"/>
          </a:xfrm>
        </p:spPr>
        <p:txBody>
          <a:bodyPr>
            <a:noAutofit/>
          </a:bodyPr>
          <a:lstStyle/>
          <a:p>
            <a:r>
              <a:rPr lang="da-DK" sz="2400"/>
              <a:t>Læringsmål for dag 1</a:t>
            </a:r>
            <a:br>
              <a:rPr lang="da-DK" sz="2400"/>
            </a:br>
            <a:br>
              <a:rPr lang="da-DK" sz="2400"/>
            </a:br>
            <a:r>
              <a:rPr lang="da-DK" sz="2400"/>
              <a:t>Opstart, nedlukning og omstilling af automatiske lagersystemer</a:t>
            </a:r>
            <a:br>
              <a:rPr lang="da-DK" sz="2400"/>
            </a:br>
            <a:br>
              <a:rPr lang="da-DK" sz="2400"/>
            </a:br>
            <a:r>
              <a:rPr lang="da-DK" sz="2400"/>
              <a:t>Rutineprægede afvigelser og videreformidling</a:t>
            </a:r>
            <a:br>
              <a:rPr lang="da-DK" sz="2400"/>
            </a:br>
            <a:br>
              <a:rPr lang="da-DK" sz="2400"/>
            </a:br>
            <a:r>
              <a:rPr lang="da-DK" sz="2400"/>
              <a:t>Simple lagerrelaterede omstillinger og anvendelse af kontrolskemaer</a:t>
            </a:r>
            <a:br>
              <a:rPr lang="da-DK" sz="2400"/>
            </a:br>
            <a:br>
              <a:rPr lang="da-DK" sz="2400"/>
            </a:br>
            <a:r>
              <a:rPr lang="da-DK" sz="2400"/>
              <a:t>Udarbejdelse af kontrollister og instruktioner</a:t>
            </a:r>
            <a:br>
              <a:rPr lang="da-DK" sz="2400"/>
            </a:br>
            <a:br>
              <a:rPr lang="da-DK" sz="2400"/>
            </a:br>
            <a:r>
              <a:rPr lang="da-DK" sz="2400"/>
              <a:t>Identificere forskellige typer af automatiserede lagerløsninger</a:t>
            </a:r>
            <a:br>
              <a:rPr lang="da-DK" sz="2400"/>
            </a:br>
            <a:br>
              <a:rPr lang="da-DK" sz="2400"/>
            </a:br>
            <a:r>
              <a:rPr lang="da-DK" sz="2400"/>
              <a:t>Forstå formålet med automatisering i lagerdrift</a:t>
            </a:r>
            <a:br>
              <a:rPr lang="da-DK" sz="2400"/>
            </a:br>
            <a:endParaRPr lang="da-DK" sz="2400"/>
          </a:p>
        </p:txBody>
      </p:sp>
    </p:spTree>
    <p:extLst>
      <p:ext uri="{BB962C8B-B14F-4D97-AF65-F5344CB8AC3E}">
        <p14:creationId xmlns:p14="http://schemas.microsoft.com/office/powerpoint/2010/main" val="3188294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FB1AD-81A8-1E5B-EB57-35011318ABB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751A488-E48F-263E-1699-73CF9AB9CD46}"/>
              </a:ext>
            </a:extLst>
          </p:cNvPr>
          <p:cNvSpPr>
            <a:spLocks noGrp="1"/>
          </p:cNvSpPr>
          <p:nvPr>
            <p:ph type="title"/>
          </p:nvPr>
        </p:nvSpPr>
        <p:spPr/>
        <p:txBody>
          <a:bodyPr>
            <a:normAutofit/>
          </a:bodyPr>
          <a:lstStyle/>
          <a:p>
            <a:r>
              <a:rPr lang="da-DK" b="0" dirty="0"/>
              <a:t>Kvalitetssikring og arbejdsmiljøprocedurer</a:t>
            </a:r>
            <a:r>
              <a:rPr lang="da-DK" dirty="0"/>
              <a:t> </a:t>
            </a:r>
          </a:p>
        </p:txBody>
      </p:sp>
      <p:sp>
        <p:nvSpPr>
          <p:cNvPr id="3" name="Pladsholder til indhold 2">
            <a:extLst>
              <a:ext uri="{FF2B5EF4-FFF2-40B4-BE49-F238E27FC236}">
                <a16:creationId xmlns:a16="http://schemas.microsoft.com/office/drawing/2014/main" id="{7FCCF288-C9B7-481B-AD96-89BCC9EC999F}"/>
              </a:ext>
            </a:extLst>
          </p:cNvPr>
          <p:cNvSpPr>
            <a:spLocks noGrp="1"/>
          </p:cNvSpPr>
          <p:nvPr>
            <p:ph idx="1"/>
          </p:nvPr>
        </p:nvSpPr>
        <p:spPr/>
        <p:txBody>
          <a:bodyPr/>
          <a:lstStyle/>
          <a:p>
            <a:r>
              <a:rPr lang="da-DK" dirty="0"/>
              <a:t>Eksempler på Standarder, </a:t>
            </a:r>
            <a:r>
              <a:rPr lang="da-DK" dirty="0" err="1"/>
              <a:t>SOP’er</a:t>
            </a:r>
            <a:r>
              <a:rPr lang="da-DK" dirty="0"/>
              <a:t>, vejledninger, kontrolskemaer, procedurer for automatiserede lagre </a:t>
            </a:r>
          </a:p>
          <a:p>
            <a:r>
              <a:rPr lang="da-DK" dirty="0"/>
              <a:t>Lav den gode SOP -&gt; </a:t>
            </a:r>
            <a:r>
              <a:rPr lang="da-DK" dirty="0">
                <a:hlinkClick r:id="rId2"/>
              </a:rPr>
              <a:t>https://videnpunkt.dk/standard-effekt-krav/</a:t>
            </a:r>
            <a:r>
              <a:rPr lang="da-DK" dirty="0"/>
              <a:t> </a:t>
            </a:r>
          </a:p>
          <a:p>
            <a:endParaRPr lang="da-DK" dirty="0"/>
          </a:p>
          <a:p>
            <a:endParaRPr lang="da-DK" dirty="0"/>
          </a:p>
          <a:p>
            <a:r>
              <a:rPr lang="da-DK" dirty="0"/>
              <a:t>Automatiseringens rolle: kan reducere fejl og spild, men kræver også høj datasikkerhed. </a:t>
            </a:r>
          </a:p>
        </p:txBody>
      </p:sp>
    </p:spTree>
    <p:extLst>
      <p:ext uri="{BB962C8B-B14F-4D97-AF65-F5344CB8AC3E}">
        <p14:creationId xmlns:p14="http://schemas.microsoft.com/office/powerpoint/2010/main" val="1953995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8A572-3824-7B4C-5310-A09154F62A2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B7E033-1DEE-FFFC-BC4E-35718CAE28C3}"/>
              </a:ext>
            </a:extLst>
          </p:cNvPr>
          <p:cNvSpPr>
            <a:spLocks noGrp="1"/>
          </p:cNvSpPr>
          <p:nvPr>
            <p:ph type="title"/>
          </p:nvPr>
        </p:nvSpPr>
        <p:spPr/>
        <p:txBody>
          <a:bodyPr>
            <a:normAutofit/>
          </a:bodyPr>
          <a:lstStyle/>
          <a:p>
            <a:r>
              <a:rPr lang="da-DK" b="0" dirty="0"/>
              <a:t>Kvalitetssikring og arbejdsmiljøprocedurer</a:t>
            </a:r>
            <a:r>
              <a:rPr lang="da-DK" dirty="0"/>
              <a:t> </a:t>
            </a:r>
          </a:p>
        </p:txBody>
      </p:sp>
      <p:sp>
        <p:nvSpPr>
          <p:cNvPr id="3" name="Pladsholder til indhold 2">
            <a:extLst>
              <a:ext uri="{FF2B5EF4-FFF2-40B4-BE49-F238E27FC236}">
                <a16:creationId xmlns:a16="http://schemas.microsoft.com/office/drawing/2014/main" id="{FD69796D-410B-5C7A-F8F5-FA55F48B68C7}"/>
              </a:ext>
            </a:extLst>
          </p:cNvPr>
          <p:cNvSpPr>
            <a:spLocks noGrp="1"/>
          </p:cNvSpPr>
          <p:nvPr>
            <p:ph idx="1"/>
          </p:nvPr>
        </p:nvSpPr>
        <p:spPr/>
        <p:txBody>
          <a:bodyPr/>
          <a:lstStyle/>
          <a:p>
            <a:r>
              <a:rPr lang="da-DK" dirty="0"/>
              <a:t>Eksempel:  </a:t>
            </a:r>
            <a:br>
              <a:rPr lang="da-DK" dirty="0"/>
            </a:br>
            <a:r>
              <a:rPr lang="da-DK" dirty="0"/>
              <a:t>Virksomhed, der bruger automatiserede systemer til at minimere emballagespild. </a:t>
            </a:r>
          </a:p>
          <a:p>
            <a:r>
              <a:rPr lang="da-DK" dirty="0">
                <a:hlinkClick r:id=""/>
              </a:rPr>
              <a:t>https://www.youtube.com/watch?v=NcJVlJsmw84&amp;t=17s</a:t>
            </a:r>
          </a:p>
          <a:p>
            <a:r>
              <a:rPr lang="da-DK" dirty="0">
                <a:hlinkClick r:id=""/>
              </a:rPr>
              <a:t>https://www.youtube.com/watch?v=1egPQZtyhUY</a:t>
            </a:r>
            <a:endParaRPr lang="da-DK" dirty="0"/>
          </a:p>
          <a:p>
            <a:endParaRPr lang="da-DK" dirty="0"/>
          </a:p>
        </p:txBody>
      </p:sp>
    </p:spTree>
    <p:extLst>
      <p:ext uri="{BB962C8B-B14F-4D97-AF65-F5344CB8AC3E}">
        <p14:creationId xmlns:p14="http://schemas.microsoft.com/office/powerpoint/2010/main" val="2092646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41081-BE00-6E8D-0DEC-E87BC9DB47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847B665-6976-EFE8-F54E-D4B760E51942}"/>
              </a:ext>
            </a:extLst>
          </p:cNvPr>
          <p:cNvSpPr>
            <a:spLocks noGrp="1"/>
          </p:cNvSpPr>
          <p:nvPr>
            <p:ph type="ctrTitle"/>
          </p:nvPr>
        </p:nvSpPr>
        <p:spPr>
          <a:xfrm>
            <a:off x="425504" y="1202181"/>
            <a:ext cx="7524962" cy="1780372"/>
          </a:xfrm>
        </p:spPr>
        <p:txBody>
          <a:bodyPr>
            <a:normAutofit/>
          </a:bodyPr>
          <a:lstStyle/>
          <a:p>
            <a:r>
              <a:rPr lang="da-DK" b="0" dirty="0" err="1"/>
              <a:t>Casearbejde</a:t>
            </a:r>
            <a:r>
              <a:rPr lang="da-DK" b="0" dirty="0"/>
              <a:t>: Ulykke i automatiseret anlæg</a:t>
            </a:r>
            <a:r>
              <a:rPr lang="da-DK" dirty="0"/>
              <a:t> </a:t>
            </a:r>
            <a:endParaRPr lang="da-DK" sz="4800" dirty="0"/>
          </a:p>
        </p:txBody>
      </p:sp>
      <p:sp>
        <p:nvSpPr>
          <p:cNvPr id="3" name="Undertitel 2">
            <a:extLst>
              <a:ext uri="{FF2B5EF4-FFF2-40B4-BE49-F238E27FC236}">
                <a16:creationId xmlns:a16="http://schemas.microsoft.com/office/drawing/2014/main" id="{75C32F8B-52A6-B601-D815-30A6D0479D10}"/>
              </a:ext>
            </a:extLst>
          </p:cNvPr>
          <p:cNvSpPr>
            <a:spLocks noGrp="1"/>
          </p:cNvSpPr>
          <p:nvPr>
            <p:ph type="subTitle" idx="1"/>
          </p:nvPr>
        </p:nvSpPr>
        <p:spPr>
          <a:xfrm>
            <a:off x="544774" y="3875448"/>
            <a:ext cx="7524961" cy="842326"/>
          </a:xfrm>
        </p:spPr>
        <p:txBody>
          <a:bodyPr>
            <a:normAutofit fontScale="92500"/>
          </a:bodyPr>
          <a:lstStyle/>
          <a:p>
            <a:r>
              <a:rPr lang="da-DK" dirty="0"/>
              <a:t>Formål:  </a:t>
            </a:r>
            <a:br>
              <a:rPr lang="da-DK" dirty="0"/>
            </a:br>
            <a:r>
              <a:rPr lang="da-DK" dirty="0"/>
              <a:t>Analysere årsager og forebyggelse fra en realistisk hændelse. </a:t>
            </a:r>
          </a:p>
        </p:txBody>
      </p:sp>
    </p:spTree>
    <p:extLst>
      <p:ext uri="{BB962C8B-B14F-4D97-AF65-F5344CB8AC3E}">
        <p14:creationId xmlns:p14="http://schemas.microsoft.com/office/powerpoint/2010/main" val="2907397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51C5-3F67-B92B-5A86-195A02BC0C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95E995-88F9-1F86-8C11-48C2DC8280D8}"/>
              </a:ext>
            </a:extLst>
          </p:cNvPr>
          <p:cNvSpPr>
            <a:spLocks noGrp="1"/>
          </p:cNvSpPr>
          <p:nvPr>
            <p:ph type="title"/>
          </p:nvPr>
        </p:nvSpPr>
        <p:spPr/>
        <p:txBody>
          <a:bodyPr>
            <a:normAutofit/>
          </a:bodyPr>
          <a:lstStyle/>
          <a:p>
            <a:r>
              <a:rPr lang="da-DK" b="0" dirty="0" err="1"/>
              <a:t>Casearbejde</a:t>
            </a:r>
            <a:r>
              <a:rPr lang="da-DK" b="0" dirty="0"/>
              <a:t>: Ulykke i automatiseret anlæg</a:t>
            </a:r>
            <a:r>
              <a:rPr lang="da-DK" dirty="0"/>
              <a:t> </a:t>
            </a:r>
          </a:p>
        </p:txBody>
      </p:sp>
      <p:sp>
        <p:nvSpPr>
          <p:cNvPr id="3" name="Pladsholder til indhold 2">
            <a:extLst>
              <a:ext uri="{FF2B5EF4-FFF2-40B4-BE49-F238E27FC236}">
                <a16:creationId xmlns:a16="http://schemas.microsoft.com/office/drawing/2014/main" id="{36AA32DC-485A-49B3-8CBF-07F0A48ABA43}"/>
              </a:ext>
            </a:extLst>
          </p:cNvPr>
          <p:cNvSpPr>
            <a:spLocks noGrp="1"/>
          </p:cNvSpPr>
          <p:nvPr>
            <p:ph idx="1"/>
          </p:nvPr>
        </p:nvSpPr>
        <p:spPr/>
        <p:txBody>
          <a:bodyPr>
            <a:normAutofit fontScale="92500" lnSpcReduction="20000"/>
          </a:bodyPr>
          <a:lstStyle/>
          <a:p>
            <a:r>
              <a:rPr lang="da-DK" dirty="0"/>
              <a:t>På det automatiserede lager hos </a:t>
            </a:r>
            <a:r>
              <a:rPr lang="da-DK" b="1" dirty="0" err="1"/>
              <a:t>TransNord</a:t>
            </a:r>
            <a:r>
              <a:rPr lang="da-DK" b="1" dirty="0"/>
              <a:t> Logistik</a:t>
            </a:r>
            <a:r>
              <a:rPr lang="da-DK" dirty="0"/>
              <a:t> arbejder robotter og transportbånd hele dagen.</a:t>
            </a:r>
            <a:br>
              <a:rPr lang="da-DK" dirty="0"/>
            </a:br>
            <a:r>
              <a:rPr lang="da-DK" dirty="0"/>
              <a:t>Omkring robotterne er der sat </a:t>
            </a:r>
            <a:r>
              <a:rPr lang="da-DK" b="1" dirty="0"/>
              <a:t>sikkerhedshegn og gulstriber</a:t>
            </a:r>
            <a:r>
              <a:rPr lang="da-DK" dirty="0"/>
              <a:t>, som viser, hvor man </a:t>
            </a:r>
            <a:r>
              <a:rPr lang="da-DK" b="1" dirty="0"/>
              <a:t>ikke må gå ind</a:t>
            </a:r>
            <a:r>
              <a:rPr lang="da-DK" dirty="0"/>
              <a:t>, mens systemet kører.</a:t>
            </a:r>
          </a:p>
          <a:p>
            <a:r>
              <a:rPr lang="da-DK" dirty="0"/>
              <a:t>En formiddag stopper en robotarm med en fejlmelding.</a:t>
            </a:r>
            <a:br>
              <a:rPr lang="da-DK" dirty="0"/>
            </a:br>
            <a:r>
              <a:rPr lang="da-DK" dirty="0"/>
              <a:t>Lagermedarbejderen </a:t>
            </a:r>
            <a:r>
              <a:rPr lang="da-DK" b="1" dirty="0"/>
              <a:t>Jonas</a:t>
            </a:r>
            <a:r>
              <a:rPr lang="da-DK" dirty="0"/>
              <a:t> ser, at en palle sidder lidt skævt og vil “bare lige” rette den, så arbejdet kan fortsætte.</a:t>
            </a:r>
            <a:br>
              <a:rPr lang="da-DK" dirty="0"/>
            </a:br>
            <a:r>
              <a:rPr lang="da-DK" dirty="0"/>
              <a:t>Han åbner lågen til sikkerhedszonen og går ind, </a:t>
            </a:r>
            <a:r>
              <a:rPr lang="da-DK" b="1" dirty="0"/>
              <a:t>uden at vente på teknikeren</a:t>
            </a:r>
            <a:r>
              <a:rPr lang="da-DK" dirty="0"/>
              <a:t>.</a:t>
            </a:r>
          </a:p>
          <a:p>
            <a:r>
              <a:rPr lang="da-DK" dirty="0"/>
              <a:t>Da Jonas rører ved pallen, </a:t>
            </a:r>
            <a:r>
              <a:rPr lang="da-DK" b="1" dirty="0"/>
              <a:t>starter robotarmen pludselig igen</a:t>
            </a:r>
            <a:r>
              <a:rPr lang="da-DK" dirty="0"/>
              <a:t> og rammer ham på skulderen.</a:t>
            </a:r>
            <a:br>
              <a:rPr lang="da-DK" dirty="0"/>
            </a:br>
            <a:r>
              <a:rPr lang="da-DK" dirty="0"/>
              <a:t>Sikkerhedssystemet stopper maskinen, men Jonas bliver forskrækket og får et blåt mærke.</a:t>
            </a:r>
            <a:br>
              <a:rPr lang="da-DK" dirty="0"/>
            </a:br>
            <a:r>
              <a:rPr lang="da-DK" dirty="0"/>
              <a:t>Det viser sig senere, at </a:t>
            </a:r>
            <a:r>
              <a:rPr lang="da-DK" b="1" dirty="0"/>
              <a:t>en sensor ved hegnet ikke virkede</a:t>
            </a:r>
            <a:r>
              <a:rPr lang="da-DK" dirty="0"/>
              <a:t>, og at </a:t>
            </a:r>
            <a:r>
              <a:rPr lang="da-DK" b="1" dirty="0"/>
              <a:t>kontrollen af sensorerne ikke var udført</a:t>
            </a:r>
            <a:r>
              <a:rPr lang="da-DK" dirty="0"/>
              <a:t> som planlagt.</a:t>
            </a:r>
          </a:p>
        </p:txBody>
      </p:sp>
    </p:spTree>
    <p:extLst>
      <p:ext uri="{BB962C8B-B14F-4D97-AF65-F5344CB8AC3E}">
        <p14:creationId xmlns:p14="http://schemas.microsoft.com/office/powerpoint/2010/main" val="2993247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90A96-BF5A-62C7-843F-9368C53CAD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6A04FDF-ECDB-E3FD-D521-504C4FEA85FA}"/>
              </a:ext>
            </a:extLst>
          </p:cNvPr>
          <p:cNvSpPr>
            <a:spLocks noGrp="1"/>
          </p:cNvSpPr>
          <p:nvPr>
            <p:ph type="title"/>
          </p:nvPr>
        </p:nvSpPr>
        <p:spPr/>
        <p:txBody>
          <a:bodyPr>
            <a:normAutofit/>
          </a:bodyPr>
          <a:lstStyle/>
          <a:p>
            <a:r>
              <a:rPr lang="da-DK" b="0" dirty="0" err="1"/>
              <a:t>Casearbejde</a:t>
            </a:r>
            <a:r>
              <a:rPr lang="da-DK" b="0" dirty="0"/>
              <a:t>: Ulykke i automatiseret anlæg</a:t>
            </a:r>
            <a:r>
              <a:rPr lang="da-DK" dirty="0"/>
              <a:t> </a:t>
            </a:r>
          </a:p>
        </p:txBody>
      </p:sp>
      <p:sp>
        <p:nvSpPr>
          <p:cNvPr id="4" name="Rectangle 1">
            <a:extLst>
              <a:ext uri="{FF2B5EF4-FFF2-40B4-BE49-F238E27FC236}">
                <a16:creationId xmlns:a16="http://schemas.microsoft.com/office/drawing/2014/main" id="{7DD12921-5999-75A6-D21A-055C51609C46}"/>
              </a:ext>
            </a:extLst>
          </p:cNvPr>
          <p:cNvSpPr>
            <a:spLocks noGrp="1" noChangeArrowheads="1"/>
          </p:cNvSpPr>
          <p:nvPr>
            <p:ph idx="1"/>
          </p:nvPr>
        </p:nvSpPr>
        <p:spPr bwMode="auto">
          <a:xfrm>
            <a:off x="320984" y="1591880"/>
            <a:ext cx="7948373"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da-DK" altLang="da-DK" b="1" i="0" u="none" strike="noStrike" cap="none" normalizeH="0" baseline="0" dirty="0">
                <a:ln>
                  <a:noFill/>
                </a:ln>
                <a:solidFill>
                  <a:schemeClr val="tx1"/>
                </a:solidFill>
                <a:effectLst/>
                <a:latin typeface="Arial" panose="020B0604020202020204" pitchFamily="34" charset="0"/>
              </a:rPr>
              <a:t>Direkte og bagvedliggende årsager</a:t>
            </a:r>
            <a:endParaRPr kumimoji="0" lang="da-DK" altLang="da-DK"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da-DK" altLang="da-DK" sz="2000" b="0" i="0" u="none" strike="noStrike" cap="none" normalizeH="0" baseline="0" dirty="0">
                <a:ln>
                  <a:noFill/>
                </a:ln>
                <a:solidFill>
                  <a:schemeClr val="tx1"/>
                </a:solidFill>
                <a:effectLst/>
                <a:latin typeface="Arial" panose="020B0604020202020204" pitchFamily="34" charset="0"/>
              </a:rPr>
              <a:t>Hvad gik galt?</a:t>
            </a:r>
          </a:p>
          <a:p>
            <a:pPr marL="457200" lvl="1" indent="0" eaLnBrk="0" fontAlgn="base" hangingPunct="0">
              <a:lnSpc>
                <a:spcPct val="100000"/>
              </a:lnSpc>
              <a:spcBef>
                <a:spcPct val="0"/>
              </a:spcBef>
              <a:spcAft>
                <a:spcPct val="0"/>
              </a:spcAft>
              <a:buFontTx/>
              <a:buChar char="•"/>
            </a:pPr>
            <a:r>
              <a:rPr kumimoji="0" lang="da-DK" altLang="da-DK" sz="2000" b="0" i="0" u="none" strike="noStrike" cap="none" normalizeH="0" baseline="0" dirty="0">
                <a:ln>
                  <a:noFill/>
                </a:ln>
                <a:solidFill>
                  <a:schemeClr val="tx1"/>
                </a:solidFill>
                <a:effectLst/>
                <a:latin typeface="Arial" panose="020B0604020202020204" pitchFamily="34" charset="0"/>
              </a:rPr>
              <a:t>Hvorfor gik Jonas ind i zonen?</a:t>
            </a:r>
          </a:p>
          <a:p>
            <a:pPr marL="457200" lvl="1" indent="0" eaLnBrk="0" fontAlgn="base" hangingPunct="0">
              <a:lnSpc>
                <a:spcPct val="100000"/>
              </a:lnSpc>
              <a:spcBef>
                <a:spcPct val="0"/>
              </a:spcBef>
              <a:spcAft>
                <a:spcPct val="0"/>
              </a:spcAft>
              <a:buFontTx/>
              <a:buChar char="•"/>
            </a:pPr>
            <a:r>
              <a:rPr kumimoji="0" lang="da-DK" altLang="da-DK" sz="2000" b="0" i="0" u="none" strike="noStrike" cap="none" normalizeH="0" baseline="0" dirty="0">
                <a:ln>
                  <a:noFill/>
                </a:ln>
                <a:solidFill>
                  <a:schemeClr val="tx1"/>
                </a:solidFill>
                <a:effectLst/>
                <a:latin typeface="Arial" panose="020B0604020202020204" pitchFamily="34" charset="0"/>
              </a:rPr>
              <a:t>Hvad manglede virksomheden at gøre?</a:t>
            </a:r>
          </a:p>
          <a:p>
            <a:pPr marL="0" marR="0" lvl="0" indent="0" algn="l" defTabSz="914400" rtl="0" eaLnBrk="0" fontAlgn="base" latinLnBrk="0" hangingPunct="0">
              <a:lnSpc>
                <a:spcPct val="100000"/>
              </a:lnSpc>
              <a:spcBef>
                <a:spcPct val="0"/>
              </a:spcBef>
              <a:spcAft>
                <a:spcPct val="0"/>
              </a:spcAft>
              <a:buClrTx/>
              <a:buSzTx/>
              <a:buNone/>
              <a:tabLst/>
            </a:pPr>
            <a:r>
              <a:rPr kumimoji="0" lang="da-DK" altLang="da-DK" b="1" i="0" u="none" strike="noStrike" cap="none" normalizeH="0" baseline="0" dirty="0">
                <a:ln>
                  <a:noFill/>
                </a:ln>
                <a:solidFill>
                  <a:schemeClr val="tx1"/>
                </a:solidFill>
                <a:effectLst/>
                <a:latin typeface="Arial" panose="020B0604020202020204" pitchFamily="34" charset="0"/>
              </a:rPr>
              <a:t>Hvordan kunne ulykken være undgået?</a:t>
            </a:r>
            <a:endParaRPr kumimoji="0" lang="da-DK" altLang="da-DK"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da-DK" altLang="da-DK" sz="2000" b="0" i="0" u="none" strike="noStrike" cap="none" normalizeH="0" baseline="0" dirty="0">
                <a:ln>
                  <a:noFill/>
                </a:ln>
                <a:solidFill>
                  <a:schemeClr val="tx1"/>
                </a:solidFill>
                <a:effectLst/>
                <a:latin typeface="Arial" panose="020B0604020202020204" pitchFamily="34" charset="0"/>
              </a:rPr>
              <a:t>Hvad burde Jonas og virksomheden have gjort?</a:t>
            </a:r>
          </a:p>
          <a:p>
            <a:pPr marL="0" marR="0" lvl="0" indent="0" algn="l" defTabSz="914400" rtl="0" eaLnBrk="0" fontAlgn="base" latinLnBrk="0" hangingPunct="0">
              <a:lnSpc>
                <a:spcPct val="100000"/>
              </a:lnSpc>
              <a:spcBef>
                <a:spcPct val="0"/>
              </a:spcBef>
              <a:spcAft>
                <a:spcPct val="0"/>
              </a:spcAft>
              <a:buClrTx/>
              <a:buSzTx/>
              <a:buNone/>
              <a:tabLst/>
            </a:pPr>
            <a:r>
              <a:rPr kumimoji="0" lang="da-DK" altLang="da-DK" b="1" i="0" u="none" strike="noStrike" cap="none" normalizeH="0" baseline="0" dirty="0">
                <a:ln>
                  <a:noFill/>
                </a:ln>
                <a:solidFill>
                  <a:schemeClr val="tx1"/>
                </a:solidFill>
                <a:effectLst/>
                <a:latin typeface="Arial" panose="020B0604020202020204" pitchFamily="34" charset="0"/>
              </a:rPr>
              <a:t>Hvilke forbedringer skal laves?</a:t>
            </a:r>
            <a:endParaRPr kumimoji="0" lang="da-DK" altLang="da-DK"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FontTx/>
              <a:buChar char="•"/>
            </a:pPr>
            <a:r>
              <a:rPr kumimoji="0" lang="da-DK" altLang="da-DK" sz="2000" b="0" i="0" u="none" strike="noStrike" cap="none" normalizeH="0" baseline="0" dirty="0">
                <a:ln>
                  <a:noFill/>
                </a:ln>
                <a:solidFill>
                  <a:schemeClr val="tx1"/>
                </a:solidFill>
                <a:effectLst/>
                <a:latin typeface="Arial" panose="020B0604020202020204" pitchFamily="34" charset="0"/>
              </a:rPr>
              <a:t>Hvad kan ændres i systemet, arbejdet eller oplæringen?</a:t>
            </a:r>
          </a:p>
          <a:p>
            <a:pPr marL="457200" lvl="1" indent="0" eaLnBrk="0" fontAlgn="base" hangingPunct="0">
              <a:lnSpc>
                <a:spcPct val="100000"/>
              </a:lnSpc>
              <a:spcBef>
                <a:spcPct val="0"/>
              </a:spcBef>
              <a:spcAft>
                <a:spcPct val="0"/>
              </a:spcAft>
              <a:buNone/>
            </a:pPr>
            <a:endParaRPr lang="da-DK" altLang="da-DK" sz="2000" dirty="0">
              <a:latin typeface="Arial" panose="020B0604020202020204" pitchFamily="34" charset="0"/>
            </a:endParaRPr>
          </a:p>
          <a:p>
            <a:pPr marL="457200" lvl="1" indent="0" eaLnBrk="0" fontAlgn="base" hangingPunct="0">
              <a:lnSpc>
                <a:spcPct val="100000"/>
              </a:lnSpc>
              <a:spcBef>
                <a:spcPct val="0"/>
              </a:spcBef>
              <a:spcAft>
                <a:spcPct val="0"/>
              </a:spcAft>
              <a:buNone/>
            </a:pPr>
            <a:endParaRPr kumimoji="0" lang="da-DK" altLang="da-DK" sz="2000" b="0" i="0" u="none" strike="noStrike" cap="none" normalizeH="0" baseline="0" dirty="0">
              <a:ln>
                <a:noFill/>
              </a:ln>
              <a:solidFill>
                <a:schemeClr val="tx1"/>
              </a:solidFill>
              <a:effectLst/>
              <a:latin typeface="Arial" panose="020B0604020202020204" pitchFamily="34" charset="0"/>
            </a:endParaRPr>
          </a:p>
          <a:p>
            <a:pPr marL="457200" lvl="1" indent="0" eaLnBrk="0" fontAlgn="base" hangingPunct="0">
              <a:lnSpc>
                <a:spcPct val="100000"/>
              </a:lnSpc>
              <a:spcBef>
                <a:spcPct val="0"/>
              </a:spcBef>
              <a:spcAft>
                <a:spcPct val="0"/>
              </a:spcAft>
              <a:buNone/>
            </a:pPr>
            <a:r>
              <a:rPr lang="da-DK" dirty="0"/>
              <a:t>Kort præsentation af hver gruppes analyse.</a:t>
            </a:r>
            <a:endParaRPr kumimoji="0" lang="da-DK" altLang="da-DK"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62807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7DD49-8A30-7F2C-4CA6-CA43A18AC1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15D2E1-D2C7-0BC4-BCA9-F29284B9E147}"/>
              </a:ext>
            </a:extLst>
          </p:cNvPr>
          <p:cNvSpPr>
            <a:spLocks noGrp="1"/>
          </p:cNvSpPr>
          <p:nvPr>
            <p:ph type="ctrTitle"/>
          </p:nvPr>
        </p:nvSpPr>
        <p:spPr>
          <a:xfrm>
            <a:off x="425504" y="1202181"/>
            <a:ext cx="7524962" cy="1780372"/>
          </a:xfrm>
        </p:spPr>
        <p:txBody>
          <a:bodyPr>
            <a:normAutofit fontScale="90000"/>
          </a:bodyPr>
          <a:lstStyle/>
          <a:p>
            <a:r>
              <a:rPr lang="da-DK" b="0" dirty="0"/>
              <a:t>Gruppearbejde: Kvalitet og sikkerhed i eget arbejdsmiljø</a:t>
            </a:r>
            <a:r>
              <a:rPr lang="da-DK" dirty="0"/>
              <a:t> </a:t>
            </a:r>
            <a:endParaRPr lang="da-DK" sz="4800" dirty="0"/>
          </a:p>
        </p:txBody>
      </p:sp>
      <p:sp>
        <p:nvSpPr>
          <p:cNvPr id="3" name="Undertitel 2">
            <a:extLst>
              <a:ext uri="{FF2B5EF4-FFF2-40B4-BE49-F238E27FC236}">
                <a16:creationId xmlns:a16="http://schemas.microsoft.com/office/drawing/2014/main" id="{1658847D-3E89-CA7B-9452-9ED61DD729AB}"/>
              </a:ext>
            </a:extLst>
          </p:cNvPr>
          <p:cNvSpPr>
            <a:spLocks noGrp="1"/>
          </p:cNvSpPr>
          <p:nvPr>
            <p:ph type="subTitle" idx="1"/>
          </p:nvPr>
        </p:nvSpPr>
        <p:spPr>
          <a:xfrm>
            <a:off x="544774" y="3875448"/>
            <a:ext cx="7524961" cy="842326"/>
          </a:xfrm>
        </p:spPr>
        <p:txBody>
          <a:bodyPr>
            <a:normAutofit fontScale="92500"/>
          </a:bodyPr>
          <a:lstStyle/>
          <a:p>
            <a:r>
              <a:rPr lang="da-DK" dirty="0"/>
              <a:t>Formål:  </a:t>
            </a:r>
            <a:br>
              <a:rPr lang="da-DK" dirty="0"/>
            </a:br>
            <a:r>
              <a:rPr lang="da-DK" dirty="0"/>
              <a:t>Aktivere deltagernes erfaringer og skabe praksisnære forslag. </a:t>
            </a:r>
          </a:p>
        </p:txBody>
      </p:sp>
    </p:spTree>
    <p:extLst>
      <p:ext uri="{BB962C8B-B14F-4D97-AF65-F5344CB8AC3E}">
        <p14:creationId xmlns:p14="http://schemas.microsoft.com/office/powerpoint/2010/main" val="12143929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B75CE-1110-8B9D-B304-2F275AAE725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DCBB38-16BB-83F0-9762-6870C030BC9B}"/>
              </a:ext>
            </a:extLst>
          </p:cNvPr>
          <p:cNvSpPr>
            <a:spLocks noGrp="1"/>
          </p:cNvSpPr>
          <p:nvPr>
            <p:ph type="title"/>
          </p:nvPr>
        </p:nvSpPr>
        <p:spPr/>
        <p:txBody>
          <a:bodyPr>
            <a:normAutofit fontScale="90000"/>
          </a:bodyPr>
          <a:lstStyle/>
          <a:p>
            <a:r>
              <a:rPr lang="da-DK" b="0" dirty="0"/>
              <a:t>Gruppearbejde: Kvalitet og sikkerhed i eget arbejdsmiljø</a:t>
            </a:r>
            <a:r>
              <a:rPr lang="da-DK" dirty="0"/>
              <a:t> </a:t>
            </a:r>
          </a:p>
        </p:txBody>
      </p:sp>
      <p:sp>
        <p:nvSpPr>
          <p:cNvPr id="3" name="Pladsholder til indhold 2">
            <a:extLst>
              <a:ext uri="{FF2B5EF4-FFF2-40B4-BE49-F238E27FC236}">
                <a16:creationId xmlns:a16="http://schemas.microsoft.com/office/drawing/2014/main" id="{6BC26DD7-07D8-C19E-C023-3DC2C5859C20}"/>
              </a:ext>
            </a:extLst>
          </p:cNvPr>
          <p:cNvSpPr>
            <a:spLocks noGrp="1"/>
          </p:cNvSpPr>
          <p:nvPr>
            <p:ph idx="1"/>
          </p:nvPr>
        </p:nvSpPr>
        <p:spPr/>
        <p:txBody>
          <a:bodyPr/>
          <a:lstStyle/>
          <a:p>
            <a:r>
              <a:rPr lang="da-DK" dirty="0"/>
              <a:t>Hvilke udfordringer ser I </a:t>
            </a:r>
            <a:r>
              <a:rPr lang="da-DK" dirty="0" err="1"/>
              <a:t>i</a:t>
            </a:r>
            <a:r>
              <a:rPr lang="da-DK" dirty="0"/>
              <a:t> jeres arbejdsmiljø ift. Sikkerhed/kvalitet? </a:t>
            </a:r>
          </a:p>
          <a:p>
            <a:r>
              <a:rPr lang="da-DK" dirty="0"/>
              <a:t>Hvilke forbedringer ville I foreslå?</a:t>
            </a:r>
          </a:p>
          <a:p>
            <a:endParaRPr lang="da-DK" dirty="0"/>
          </a:p>
          <a:p>
            <a:endParaRPr lang="da-DK" dirty="0"/>
          </a:p>
          <a:p>
            <a:endParaRPr lang="da-DK" dirty="0"/>
          </a:p>
          <a:p>
            <a:r>
              <a:rPr lang="da-DK" dirty="0"/>
              <a:t>Præsentation i plenum</a:t>
            </a:r>
          </a:p>
        </p:txBody>
      </p:sp>
    </p:spTree>
    <p:extLst>
      <p:ext uri="{BB962C8B-B14F-4D97-AF65-F5344CB8AC3E}">
        <p14:creationId xmlns:p14="http://schemas.microsoft.com/office/powerpoint/2010/main" val="27533605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D04BD-037E-409C-443D-6AF3722723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B0EC28-3CAD-B11E-77F5-025C71209723}"/>
              </a:ext>
            </a:extLst>
          </p:cNvPr>
          <p:cNvSpPr>
            <a:spLocks noGrp="1"/>
          </p:cNvSpPr>
          <p:nvPr>
            <p:ph type="ctrTitle"/>
          </p:nvPr>
        </p:nvSpPr>
        <p:spPr>
          <a:xfrm>
            <a:off x="425504" y="1202181"/>
            <a:ext cx="7524962" cy="1780372"/>
          </a:xfrm>
        </p:spPr>
        <p:txBody>
          <a:bodyPr>
            <a:normAutofit/>
          </a:bodyPr>
          <a:lstStyle/>
          <a:p>
            <a:r>
              <a:rPr lang="da-DK" b="0" dirty="0"/>
              <a:t>Opsamling og refleksion</a:t>
            </a:r>
            <a:r>
              <a:rPr lang="da-DK" dirty="0"/>
              <a:t> </a:t>
            </a:r>
            <a:endParaRPr lang="da-DK" sz="4800" dirty="0"/>
          </a:p>
        </p:txBody>
      </p:sp>
      <p:sp>
        <p:nvSpPr>
          <p:cNvPr id="3" name="Undertitel 2">
            <a:extLst>
              <a:ext uri="{FF2B5EF4-FFF2-40B4-BE49-F238E27FC236}">
                <a16:creationId xmlns:a16="http://schemas.microsoft.com/office/drawing/2014/main" id="{FF63D28D-70D2-08FC-0048-A60B589E324B}"/>
              </a:ext>
            </a:extLst>
          </p:cNvPr>
          <p:cNvSpPr>
            <a:spLocks noGrp="1"/>
          </p:cNvSpPr>
          <p:nvPr>
            <p:ph type="subTitle" idx="1"/>
          </p:nvPr>
        </p:nvSpPr>
        <p:spPr>
          <a:xfrm>
            <a:off x="544774" y="3875448"/>
            <a:ext cx="7524961" cy="842326"/>
          </a:xfrm>
        </p:spPr>
        <p:txBody>
          <a:bodyPr>
            <a:normAutofit/>
          </a:bodyPr>
          <a:lstStyle/>
          <a:p>
            <a:r>
              <a:rPr lang="da-DK" dirty="0"/>
              <a:t>Formål:  </a:t>
            </a:r>
            <a:br>
              <a:rPr lang="da-DK" dirty="0"/>
            </a:br>
            <a:r>
              <a:rPr lang="da-DK" dirty="0"/>
              <a:t>Samle dagens læring og koble det til deltagernes praksis. </a:t>
            </a:r>
          </a:p>
        </p:txBody>
      </p:sp>
    </p:spTree>
    <p:extLst>
      <p:ext uri="{BB962C8B-B14F-4D97-AF65-F5344CB8AC3E}">
        <p14:creationId xmlns:p14="http://schemas.microsoft.com/office/powerpoint/2010/main" val="2544247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27E14-BF9C-3014-074F-7B97B48858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E1130F-284F-29DE-75F3-1F21F41C8933}"/>
              </a:ext>
            </a:extLst>
          </p:cNvPr>
          <p:cNvSpPr>
            <a:spLocks noGrp="1"/>
          </p:cNvSpPr>
          <p:nvPr>
            <p:ph type="title"/>
          </p:nvPr>
        </p:nvSpPr>
        <p:spPr/>
        <p:txBody>
          <a:bodyPr>
            <a:normAutofit/>
          </a:bodyPr>
          <a:lstStyle/>
          <a:p>
            <a:r>
              <a:rPr lang="da-DK" b="0" dirty="0"/>
              <a:t>Opsamling og refleksion</a:t>
            </a:r>
            <a:r>
              <a:rPr lang="da-DK" dirty="0"/>
              <a:t> </a:t>
            </a:r>
          </a:p>
        </p:txBody>
      </p:sp>
      <p:sp>
        <p:nvSpPr>
          <p:cNvPr id="3" name="Pladsholder til indhold 2">
            <a:extLst>
              <a:ext uri="{FF2B5EF4-FFF2-40B4-BE49-F238E27FC236}">
                <a16:creationId xmlns:a16="http://schemas.microsoft.com/office/drawing/2014/main" id="{8E295C16-A3A6-0C7B-D2EE-F8A90CBEA4F5}"/>
              </a:ext>
            </a:extLst>
          </p:cNvPr>
          <p:cNvSpPr>
            <a:spLocks noGrp="1"/>
          </p:cNvSpPr>
          <p:nvPr>
            <p:ph idx="1"/>
          </p:nvPr>
        </p:nvSpPr>
        <p:spPr/>
        <p:txBody>
          <a:bodyPr vert="horz" lIns="91440" tIns="45720" rIns="91440" bIns="45720" rtlCol="0" anchor="t">
            <a:normAutofit/>
          </a:bodyPr>
          <a:lstStyle/>
          <a:p>
            <a:pPr fontAlgn="base"/>
            <a:r>
              <a:rPr lang="da-DK" dirty="0"/>
              <a:t>Refleksionsspørgsmål: </a:t>
            </a:r>
          </a:p>
          <a:p>
            <a:pPr lvl="1" fontAlgn="base"/>
            <a:r>
              <a:rPr lang="da-DK" dirty="0"/>
              <a:t>Hvilken sikkerhedsprocedure er vigtigst i jeres arbejde? </a:t>
            </a:r>
          </a:p>
          <a:p>
            <a:pPr lvl="1" fontAlgn="base"/>
            <a:r>
              <a:rPr lang="da-DK" dirty="0"/>
              <a:t>Hvilken forbedring kunne I tage med hjem i virksomhederne allerede i morgen? </a:t>
            </a:r>
          </a:p>
          <a:p>
            <a:pPr lvl="1"/>
            <a:r>
              <a:rPr lang="da-DK">
                <a:latin typeface="Calibri"/>
                <a:ea typeface="Calibri"/>
                <a:cs typeface="Calibri"/>
              </a:rPr>
              <a:t>•</a:t>
            </a:r>
            <a:r>
              <a:rPr lang="da-DK"/>
              <a:t>-</a:t>
            </a:r>
            <a:r>
              <a:rPr lang="da-DK">
                <a:ea typeface="Calibri"/>
                <a:cs typeface="Calibri"/>
              </a:rPr>
              <a:t> Hvordan kan du bidrage til sikkerhed og kvalitet på din arbejdsplads?</a:t>
            </a:r>
            <a:endParaRPr lang="da-DK" dirty="0">
              <a:ea typeface="Calibri"/>
              <a:cs typeface="Calibri"/>
            </a:endParaRPr>
          </a:p>
          <a:p>
            <a:pPr lvl="1"/>
            <a:endParaRPr lang="da-DK" dirty="0">
              <a:ea typeface="Calibri"/>
              <a:cs typeface="Calibri"/>
            </a:endParaRPr>
          </a:p>
          <a:p>
            <a:pPr marL="0" indent="0" fontAlgn="base">
              <a:buNone/>
            </a:pPr>
            <a:endParaRPr lang="da-DK" dirty="0"/>
          </a:p>
          <a:p>
            <a:pPr fontAlgn="base"/>
            <a:r>
              <a:rPr lang="da-DK" dirty="0"/>
              <a:t>Formulerer en personlig læringspointe fra dagen. </a:t>
            </a:r>
          </a:p>
        </p:txBody>
      </p:sp>
    </p:spTree>
    <p:extLst>
      <p:ext uri="{BB962C8B-B14F-4D97-AF65-F5344CB8AC3E}">
        <p14:creationId xmlns:p14="http://schemas.microsoft.com/office/powerpoint/2010/main" val="1730621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pPr fontAlgn="base"/>
            <a:br>
              <a:rPr lang="da-DK" b="0" dirty="0"/>
            </a:br>
            <a:r>
              <a:rPr lang="da-DK" dirty="0"/>
              <a:t>Titel:</a:t>
            </a:r>
            <a:r>
              <a:rPr lang="da-DK" b="0" dirty="0"/>
              <a:t> Lagermedarbejderens anvendelse af aut. Lagersystem </a:t>
            </a:r>
            <a:br>
              <a:rPr lang="da-DK" b="0" dirty="0"/>
            </a:br>
            <a:endParaRPr lang="da-DK" dirty="0"/>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dirty="0"/>
              <a:t>Nummer: 23143 </a:t>
            </a:r>
          </a:p>
        </p:txBody>
      </p:sp>
    </p:spTree>
    <p:extLst>
      <p:ext uri="{BB962C8B-B14F-4D97-AF65-F5344CB8AC3E}">
        <p14:creationId xmlns:p14="http://schemas.microsoft.com/office/powerpoint/2010/main" val="2574533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029B3-CB6C-ACAA-48D1-B0AA24FE95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8394DE-88F2-96FD-278E-439AB1E5B73F}"/>
              </a:ext>
            </a:extLst>
          </p:cNvPr>
          <p:cNvSpPr>
            <a:spLocks noGrp="1"/>
          </p:cNvSpPr>
          <p:nvPr>
            <p:ph type="ctrTitle"/>
          </p:nvPr>
        </p:nvSpPr>
        <p:spPr/>
        <p:txBody>
          <a:bodyPr>
            <a:normAutofit/>
          </a:bodyPr>
          <a:lstStyle/>
          <a:p>
            <a:br>
              <a:rPr lang="da-DK" b="0"/>
            </a:br>
            <a:endParaRPr lang="da-DK"/>
          </a:p>
        </p:txBody>
      </p:sp>
      <p:sp>
        <p:nvSpPr>
          <p:cNvPr id="3" name="Undertitel 2">
            <a:extLst>
              <a:ext uri="{FF2B5EF4-FFF2-40B4-BE49-F238E27FC236}">
                <a16:creationId xmlns:a16="http://schemas.microsoft.com/office/drawing/2014/main" id="{85E5F31C-3C2C-4CEF-D60D-31E6ABDCA590}"/>
              </a:ext>
            </a:extLst>
          </p:cNvPr>
          <p:cNvSpPr>
            <a:spLocks noGrp="1"/>
          </p:cNvSpPr>
          <p:nvPr>
            <p:ph type="subTitle" idx="1"/>
          </p:nvPr>
        </p:nvSpPr>
        <p:spPr>
          <a:xfrm>
            <a:off x="425505" y="2213812"/>
            <a:ext cx="7524961" cy="3907860"/>
          </a:xfrm>
        </p:spPr>
        <p:txBody>
          <a:bodyPr>
            <a:normAutofit/>
          </a:bodyPr>
          <a:lstStyle/>
          <a:p>
            <a:r>
              <a:rPr lang="da-DK"/>
              <a:t>Eksempel på video:  </a:t>
            </a:r>
          </a:p>
          <a:p>
            <a:br>
              <a:rPr lang="da-DK"/>
            </a:br>
            <a:r>
              <a:rPr lang="da-DK"/>
              <a:t>Proshop - </a:t>
            </a:r>
            <a:r>
              <a:rPr lang="da-DK" u="sng">
                <a:hlinkClick r:id="rId2"/>
              </a:rPr>
              <a:t>https://www.youtube.com/watch?v=NcJVlJsmw84</a:t>
            </a:r>
            <a:r>
              <a:rPr lang="da-DK"/>
              <a:t> </a:t>
            </a:r>
            <a:br>
              <a:rPr lang="da-DK"/>
            </a:br>
            <a:endParaRPr lang="da-DK"/>
          </a:p>
          <a:p>
            <a:r>
              <a:rPr lang="da-DK" err="1"/>
              <a:t>AutoStore</a:t>
            </a:r>
            <a:r>
              <a:rPr lang="da-DK"/>
              <a:t> hos </a:t>
            </a:r>
            <a:r>
              <a:rPr lang="da-DK" err="1"/>
              <a:t>Boozt</a:t>
            </a:r>
            <a:r>
              <a:rPr lang="da-DK"/>
              <a:t> - </a:t>
            </a:r>
            <a:r>
              <a:rPr lang="da-DK" u="sng">
                <a:hlinkClick r:id="rId3"/>
              </a:rPr>
              <a:t>https://www.youtube.com/watch?v=YzVZRnFfAfs</a:t>
            </a:r>
            <a:r>
              <a:rPr lang="da-DK"/>
              <a:t> </a:t>
            </a:r>
            <a:br>
              <a:rPr lang="da-DK"/>
            </a:br>
            <a:endParaRPr lang="da-DK"/>
          </a:p>
          <a:p>
            <a:r>
              <a:rPr lang="da-DK"/>
              <a:t>Transport bånd </a:t>
            </a:r>
            <a:br>
              <a:rPr lang="da-DK"/>
            </a:br>
            <a:r>
              <a:rPr lang="da-DK" u="sng">
                <a:hlinkClick r:id="rId4"/>
              </a:rPr>
              <a:t>https://www.youtube.com/watch?v=tqLYhhV7u7Y</a:t>
            </a:r>
            <a:endParaRPr lang="da-DK"/>
          </a:p>
        </p:txBody>
      </p:sp>
    </p:spTree>
    <p:extLst>
      <p:ext uri="{BB962C8B-B14F-4D97-AF65-F5344CB8AC3E}">
        <p14:creationId xmlns:p14="http://schemas.microsoft.com/office/powerpoint/2010/main" val="42643479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a:xfrm>
            <a:off x="425505" y="1294132"/>
            <a:ext cx="7524962" cy="1555085"/>
          </a:xfrm>
        </p:spPr>
        <p:txBody>
          <a:bodyPr>
            <a:normAutofit fontScale="90000"/>
          </a:bodyPr>
          <a:lstStyle/>
          <a:p>
            <a:r>
              <a:rPr lang="da-DK" dirty="0"/>
              <a:t>Dag 5: Opsamling og praktisk øvelse</a:t>
            </a:r>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a:xfrm>
            <a:off x="558027" y="3829879"/>
            <a:ext cx="7524961" cy="1205114"/>
          </a:xfrm>
        </p:spPr>
        <p:txBody>
          <a:bodyPr>
            <a:normAutofit/>
          </a:bodyPr>
          <a:lstStyle/>
          <a:p>
            <a:r>
              <a:rPr lang="da-DK" dirty="0"/>
              <a:t>Formål: Samle op på ugens læring og anvende viden i en praktisk øvelse.</a:t>
            </a:r>
          </a:p>
          <a:p>
            <a:endParaRPr lang="da-DK" dirty="0"/>
          </a:p>
        </p:txBody>
      </p:sp>
    </p:spTree>
    <p:extLst>
      <p:ext uri="{BB962C8B-B14F-4D97-AF65-F5344CB8AC3E}">
        <p14:creationId xmlns:p14="http://schemas.microsoft.com/office/powerpoint/2010/main" val="2097666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r>
              <a:rPr lang="da-DK" dirty="0"/>
              <a:t>Læringsmål for Dag 5</a:t>
            </a:r>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a:lstStyle/>
          <a:p>
            <a:pPr marL="0" indent="0">
              <a:buNone/>
            </a:pPr>
            <a:r>
              <a:rPr lang="da-DK" dirty="0"/>
              <a:t>Sammenfatte viden om automatiserede lagre</a:t>
            </a:r>
          </a:p>
          <a:p>
            <a:pPr marL="0" indent="0">
              <a:buNone/>
            </a:pPr>
            <a:r>
              <a:rPr lang="da-DK" dirty="0"/>
              <a:t>Anvende læring i en praktisk simulationsøvelse</a:t>
            </a:r>
          </a:p>
          <a:p>
            <a:pPr marL="0" indent="0">
              <a:buNone/>
            </a:pPr>
            <a:r>
              <a:rPr lang="da-DK" dirty="0"/>
              <a:t>Evaluere egen læring i forhold til målpinde</a:t>
            </a:r>
          </a:p>
          <a:p>
            <a:pPr marL="0" indent="0">
              <a:buNone/>
            </a:pPr>
            <a:r>
              <a:rPr lang="da-DK" dirty="0"/>
              <a:t>Gennemføre en afsluttende test eller evaluering</a:t>
            </a:r>
          </a:p>
          <a:p>
            <a:endParaRPr lang="da-DK" dirty="0"/>
          </a:p>
        </p:txBody>
      </p:sp>
    </p:spTree>
    <p:extLst>
      <p:ext uri="{BB962C8B-B14F-4D97-AF65-F5344CB8AC3E}">
        <p14:creationId xmlns:p14="http://schemas.microsoft.com/office/powerpoint/2010/main" val="4122500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C2FFA-1572-3E20-45D3-EBA35F33F1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DD30BE-65F2-CD46-65B0-D04AFEC4214C}"/>
              </a:ext>
            </a:extLst>
          </p:cNvPr>
          <p:cNvSpPr>
            <a:spLocks noGrp="1"/>
          </p:cNvSpPr>
          <p:nvPr>
            <p:ph type="title"/>
          </p:nvPr>
        </p:nvSpPr>
        <p:spPr/>
        <p:txBody>
          <a:bodyPr/>
          <a:lstStyle/>
          <a:p>
            <a:r>
              <a:rPr lang="da-DK" dirty="0"/>
              <a:t>Program for Dag 5</a:t>
            </a:r>
          </a:p>
        </p:txBody>
      </p:sp>
      <p:sp>
        <p:nvSpPr>
          <p:cNvPr id="3" name="Pladsholder til indhold 2">
            <a:extLst>
              <a:ext uri="{FF2B5EF4-FFF2-40B4-BE49-F238E27FC236}">
                <a16:creationId xmlns:a16="http://schemas.microsoft.com/office/drawing/2014/main" id="{373CA5AB-E7B2-CBB7-2BA5-77380E193E5D}"/>
              </a:ext>
            </a:extLst>
          </p:cNvPr>
          <p:cNvSpPr>
            <a:spLocks noGrp="1"/>
          </p:cNvSpPr>
          <p:nvPr>
            <p:ph idx="1"/>
          </p:nvPr>
        </p:nvSpPr>
        <p:spPr/>
        <p:txBody>
          <a:bodyPr/>
          <a:lstStyle/>
          <a:p>
            <a:pPr marL="0" indent="0">
              <a:buNone/>
            </a:pPr>
            <a:r>
              <a:rPr lang="da-DK" dirty="0"/>
              <a:t>Opsamling fra dag 4</a:t>
            </a:r>
          </a:p>
          <a:p>
            <a:pPr marL="0" indent="0">
              <a:buNone/>
            </a:pPr>
            <a:r>
              <a:rPr lang="da-DK" dirty="0"/>
              <a:t>Opsamling på ugens læring</a:t>
            </a:r>
          </a:p>
          <a:p>
            <a:pPr marL="0" indent="0">
              <a:buNone/>
            </a:pPr>
            <a:r>
              <a:rPr lang="da-DK" dirty="0"/>
              <a:t>Praktisk gruppeopgave: Simulation af drift</a:t>
            </a:r>
          </a:p>
          <a:p>
            <a:pPr marL="0" indent="0">
              <a:buNone/>
            </a:pPr>
            <a:r>
              <a:rPr lang="da-DK" dirty="0"/>
              <a:t>Evaluering af læringsmål</a:t>
            </a:r>
          </a:p>
          <a:p>
            <a:pPr marL="0" indent="0">
              <a:buNone/>
            </a:pPr>
            <a:r>
              <a:rPr lang="da-DK" dirty="0"/>
              <a:t>Mundtlig evaluering</a:t>
            </a:r>
          </a:p>
          <a:p>
            <a:endParaRPr lang="da-DK" dirty="0"/>
          </a:p>
        </p:txBody>
      </p:sp>
    </p:spTree>
    <p:extLst>
      <p:ext uri="{BB962C8B-B14F-4D97-AF65-F5344CB8AC3E}">
        <p14:creationId xmlns:p14="http://schemas.microsoft.com/office/powerpoint/2010/main" val="3871217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C1CFC-F194-79A9-EA30-123EBA0B07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06B1C5B-9B53-E537-194B-31304D791171}"/>
              </a:ext>
            </a:extLst>
          </p:cNvPr>
          <p:cNvSpPr>
            <a:spLocks noGrp="1"/>
          </p:cNvSpPr>
          <p:nvPr>
            <p:ph type="ctrTitle"/>
          </p:nvPr>
        </p:nvSpPr>
        <p:spPr>
          <a:xfrm>
            <a:off x="425505" y="1055593"/>
            <a:ext cx="7524962" cy="1061442"/>
          </a:xfrm>
        </p:spPr>
        <p:txBody>
          <a:bodyPr/>
          <a:lstStyle/>
          <a:p>
            <a:r>
              <a:rPr lang="da-DK" dirty="0"/>
              <a:t>Opsamling fra dag 4 </a:t>
            </a:r>
          </a:p>
        </p:txBody>
      </p:sp>
      <p:sp>
        <p:nvSpPr>
          <p:cNvPr id="3" name="Undertitel 2">
            <a:extLst>
              <a:ext uri="{FF2B5EF4-FFF2-40B4-BE49-F238E27FC236}">
                <a16:creationId xmlns:a16="http://schemas.microsoft.com/office/drawing/2014/main" id="{B811C931-C76F-DBC3-F5D5-A475C1ACBB55}"/>
              </a:ext>
            </a:extLst>
          </p:cNvPr>
          <p:cNvSpPr>
            <a:spLocks noGrp="1"/>
          </p:cNvSpPr>
          <p:nvPr>
            <p:ph type="subTitle" idx="1"/>
          </p:nvPr>
        </p:nvSpPr>
        <p:spPr>
          <a:xfrm>
            <a:off x="425506" y="3243470"/>
            <a:ext cx="7524961" cy="1380705"/>
          </a:xfrm>
        </p:spPr>
        <p:txBody>
          <a:bodyPr>
            <a:normAutofit/>
          </a:bodyPr>
          <a:lstStyle/>
          <a:p>
            <a:r>
              <a:rPr lang="da-DK" dirty="0"/>
              <a:t>Hvilke teknologier mødte vi i går (Kvalitetssikring og arbejdsmiljøprocedurer nødstop, adgangsforhold og sikkerhedszoner)?</a:t>
            </a:r>
          </a:p>
        </p:txBody>
      </p:sp>
    </p:spTree>
    <p:extLst>
      <p:ext uri="{BB962C8B-B14F-4D97-AF65-F5344CB8AC3E}">
        <p14:creationId xmlns:p14="http://schemas.microsoft.com/office/powerpoint/2010/main" val="39846739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D1E0-0677-4ECC-697A-2F03F659A11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241D25-D48B-5EE7-5446-4B594D424D8B}"/>
              </a:ext>
            </a:extLst>
          </p:cNvPr>
          <p:cNvSpPr>
            <a:spLocks noGrp="1"/>
          </p:cNvSpPr>
          <p:nvPr>
            <p:ph type="ctrTitle"/>
          </p:nvPr>
        </p:nvSpPr>
        <p:spPr>
          <a:xfrm>
            <a:off x="425505" y="1055593"/>
            <a:ext cx="7524962" cy="1061442"/>
          </a:xfrm>
        </p:spPr>
        <p:txBody>
          <a:bodyPr>
            <a:normAutofit fontScale="90000"/>
          </a:bodyPr>
          <a:lstStyle/>
          <a:p>
            <a:r>
              <a:rPr lang="da-DK" dirty="0"/>
              <a:t>Opsamling på ugens læring </a:t>
            </a:r>
          </a:p>
        </p:txBody>
      </p:sp>
      <p:sp>
        <p:nvSpPr>
          <p:cNvPr id="3" name="Undertitel 2">
            <a:extLst>
              <a:ext uri="{FF2B5EF4-FFF2-40B4-BE49-F238E27FC236}">
                <a16:creationId xmlns:a16="http://schemas.microsoft.com/office/drawing/2014/main" id="{23F1FDA8-96AE-F3B5-334F-6960B6979AA8}"/>
              </a:ext>
            </a:extLst>
          </p:cNvPr>
          <p:cNvSpPr>
            <a:spLocks noGrp="1"/>
          </p:cNvSpPr>
          <p:nvPr>
            <p:ph type="subTitle" idx="1"/>
          </p:nvPr>
        </p:nvSpPr>
        <p:spPr>
          <a:xfrm>
            <a:off x="425506" y="3243470"/>
            <a:ext cx="7524961" cy="1380705"/>
          </a:xfrm>
        </p:spPr>
        <p:txBody>
          <a:bodyPr>
            <a:normAutofit lnSpcReduction="10000"/>
          </a:bodyPr>
          <a:lstStyle/>
          <a:p>
            <a:r>
              <a:rPr lang="da-DK" dirty="0"/>
              <a:t>Brug en hurtig quiz (fx </a:t>
            </a:r>
            <a:r>
              <a:rPr lang="da-DK" dirty="0" err="1"/>
              <a:t>Kahoot</a:t>
            </a:r>
            <a:r>
              <a:rPr lang="da-DK" dirty="0"/>
              <a:t> eller </a:t>
            </a:r>
            <a:r>
              <a:rPr lang="da-DK" dirty="0" err="1"/>
              <a:t>socrative</a:t>
            </a:r>
            <a:r>
              <a:rPr lang="da-DK" dirty="0"/>
              <a:t>) for at aktivere alle og gøre opsamlingen interaktiv.  (Dette afsnit kan flyttes og i stedet afslutte dagen med, og i stedet fortsætte med opsamlingen fra dagen før?)</a:t>
            </a:r>
          </a:p>
        </p:txBody>
      </p:sp>
    </p:spTree>
    <p:extLst>
      <p:ext uri="{BB962C8B-B14F-4D97-AF65-F5344CB8AC3E}">
        <p14:creationId xmlns:p14="http://schemas.microsoft.com/office/powerpoint/2010/main" val="29781838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F705D-CF58-4E9F-04C0-022FDD02774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798439-3AB4-0B17-AD50-F19CC3BE3148}"/>
              </a:ext>
            </a:extLst>
          </p:cNvPr>
          <p:cNvSpPr>
            <a:spLocks noGrp="1"/>
          </p:cNvSpPr>
          <p:nvPr>
            <p:ph type="ctrTitle"/>
          </p:nvPr>
        </p:nvSpPr>
        <p:spPr>
          <a:xfrm>
            <a:off x="425504" y="1281694"/>
            <a:ext cx="7524962" cy="1700859"/>
          </a:xfrm>
        </p:spPr>
        <p:txBody>
          <a:bodyPr/>
          <a:lstStyle/>
          <a:p>
            <a:r>
              <a:rPr lang="da-DK" b="0" dirty="0"/>
              <a:t>Praktisk gruppeopgave: Simulation af drift</a:t>
            </a:r>
            <a:r>
              <a:rPr lang="da-DK" dirty="0"/>
              <a:t> </a:t>
            </a:r>
          </a:p>
        </p:txBody>
      </p:sp>
      <p:sp>
        <p:nvSpPr>
          <p:cNvPr id="3" name="Undertitel 2">
            <a:extLst>
              <a:ext uri="{FF2B5EF4-FFF2-40B4-BE49-F238E27FC236}">
                <a16:creationId xmlns:a16="http://schemas.microsoft.com/office/drawing/2014/main" id="{4DCD6CCB-682D-BDD3-3BF6-AC27385002E7}"/>
              </a:ext>
            </a:extLst>
          </p:cNvPr>
          <p:cNvSpPr>
            <a:spLocks noGrp="1"/>
          </p:cNvSpPr>
          <p:nvPr>
            <p:ph type="subTitle" idx="1"/>
          </p:nvPr>
        </p:nvSpPr>
        <p:spPr>
          <a:xfrm>
            <a:off x="425505" y="3591340"/>
            <a:ext cx="7524961" cy="1470158"/>
          </a:xfrm>
        </p:spPr>
        <p:txBody>
          <a:bodyPr>
            <a:normAutofit/>
          </a:bodyPr>
          <a:lstStyle/>
          <a:p>
            <a:r>
              <a:rPr lang="da-DK" dirty="0"/>
              <a:t>Formål:  </a:t>
            </a:r>
            <a:br>
              <a:rPr lang="da-DK" dirty="0"/>
            </a:br>
            <a:r>
              <a:rPr lang="da-DK" dirty="0"/>
              <a:t>Give deltagerne en afsluttende helhedsoplevelse, hvor de bruger hele ugens viden i praksis. </a:t>
            </a:r>
          </a:p>
        </p:txBody>
      </p:sp>
    </p:spTree>
    <p:extLst>
      <p:ext uri="{BB962C8B-B14F-4D97-AF65-F5344CB8AC3E}">
        <p14:creationId xmlns:p14="http://schemas.microsoft.com/office/powerpoint/2010/main" val="20742890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80EBF-6484-F406-B647-73A23CF372C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E113DB-A716-D615-0756-691905E82322}"/>
              </a:ext>
            </a:extLst>
          </p:cNvPr>
          <p:cNvSpPr>
            <a:spLocks noGrp="1"/>
          </p:cNvSpPr>
          <p:nvPr>
            <p:ph type="title"/>
          </p:nvPr>
        </p:nvSpPr>
        <p:spPr/>
        <p:txBody>
          <a:bodyPr/>
          <a:lstStyle/>
          <a:p>
            <a:r>
              <a:rPr lang="da-DK" b="0" dirty="0"/>
              <a:t>Praktisk gruppeopgave: Simulation af drift</a:t>
            </a:r>
            <a:r>
              <a:rPr lang="da-DK" dirty="0"/>
              <a:t> </a:t>
            </a:r>
          </a:p>
        </p:txBody>
      </p:sp>
      <p:sp>
        <p:nvSpPr>
          <p:cNvPr id="3" name="Pladsholder til indhold 2">
            <a:extLst>
              <a:ext uri="{FF2B5EF4-FFF2-40B4-BE49-F238E27FC236}">
                <a16:creationId xmlns:a16="http://schemas.microsoft.com/office/drawing/2014/main" id="{AB453DCE-CB3C-DC03-534B-FB2434354FF3}"/>
              </a:ext>
            </a:extLst>
          </p:cNvPr>
          <p:cNvSpPr>
            <a:spLocks noGrp="1"/>
          </p:cNvSpPr>
          <p:nvPr>
            <p:ph idx="1"/>
          </p:nvPr>
        </p:nvSpPr>
        <p:spPr/>
        <p:txBody>
          <a:bodyPr>
            <a:normAutofit fontScale="92500"/>
          </a:bodyPr>
          <a:lstStyle/>
          <a:p>
            <a:r>
              <a:rPr lang="da-DK" dirty="0"/>
              <a:t>Case eksempel</a:t>
            </a:r>
          </a:p>
          <a:p>
            <a:endParaRPr lang="da-DK" dirty="0"/>
          </a:p>
          <a:p>
            <a:pPr fontAlgn="base"/>
            <a:r>
              <a:rPr lang="da-DK" dirty="0"/>
              <a:t>Deltagerne agerer (lagerchef, operatør, WMS-superbruger, kvalitetsmedarbejder). </a:t>
            </a:r>
          </a:p>
          <a:p>
            <a:pPr fontAlgn="base"/>
            <a:r>
              <a:rPr lang="da-DK" dirty="0"/>
              <a:t>Opgaven er at køre et “fiktivt” automatiseret lager igennem: varemodtagelse → </a:t>
            </a:r>
            <a:r>
              <a:rPr lang="da-DK" dirty="0" err="1"/>
              <a:t>indlagring</a:t>
            </a:r>
            <a:r>
              <a:rPr lang="da-DK" dirty="0"/>
              <a:t> → pluk &amp; pak → forsendelse. </a:t>
            </a:r>
          </a:p>
          <a:p>
            <a:pPr fontAlgn="base"/>
            <a:r>
              <a:rPr lang="da-DK" dirty="0"/>
              <a:t>Undervejs introducerer underviseren små “fejl” (fx en datafejl, en flaskehals, et sikkerhedsproblem), som deltagerne skal håndtere. </a:t>
            </a:r>
          </a:p>
          <a:p>
            <a:pPr lvl="1" fontAlgn="base"/>
            <a:r>
              <a:rPr lang="da-DK" dirty="0"/>
              <a:t>Alt efter hvilke muligheder der er – eks. </a:t>
            </a:r>
            <a:r>
              <a:rPr lang="da-DK" dirty="0" err="1"/>
              <a:t>dobot</a:t>
            </a:r>
            <a:r>
              <a:rPr lang="da-DK" dirty="0"/>
              <a:t> logistikproces, </a:t>
            </a:r>
            <a:r>
              <a:rPr lang="da-DK" dirty="0" err="1"/>
              <a:t>kardexmaskine</a:t>
            </a:r>
            <a:r>
              <a:rPr lang="da-DK" dirty="0"/>
              <a:t> mv.</a:t>
            </a:r>
          </a:p>
          <a:p>
            <a:pPr fontAlgn="base"/>
            <a:r>
              <a:rPr lang="da-DK" dirty="0"/>
              <a:t>Der skal udformes en SOP eller lign. I arbejdet med simulationen</a:t>
            </a:r>
          </a:p>
          <a:p>
            <a:pPr fontAlgn="base"/>
            <a:r>
              <a:rPr lang="da-DK" dirty="0"/>
              <a:t>Grupperne præsenterer, hvordan de løste udfordringerne.</a:t>
            </a:r>
          </a:p>
          <a:p>
            <a:pPr marL="457200" lvl="1" indent="0" fontAlgn="base">
              <a:buNone/>
            </a:pPr>
            <a:endParaRPr lang="da-DK" dirty="0"/>
          </a:p>
          <a:p>
            <a:endParaRPr lang="da-DK" dirty="0"/>
          </a:p>
        </p:txBody>
      </p:sp>
    </p:spTree>
    <p:extLst>
      <p:ext uri="{BB962C8B-B14F-4D97-AF65-F5344CB8AC3E}">
        <p14:creationId xmlns:p14="http://schemas.microsoft.com/office/powerpoint/2010/main" val="4284284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D9A41-3A65-8DA1-443E-12A6834A51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BE25C4-034B-7F59-C48F-F23C4322BB23}"/>
              </a:ext>
            </a:extLst>
          </p:cNvPr>
          <p:cNvSpPr>
            <a:spLocks noGrp="1"/>
          </p:cNvSpPr>
          <p:nvPr>
            <p:ph type="ctrTitle"/>
          </p:nvPr>
        </p:nvSpPr>
        <p:spPr>
          <a:xfrm>
            <a:off x="425505" y="1135106"/>
            <a:ext cx="7524962" cy="1061442"/>
          </a:xfrm>
        </p:spPr>
        <p:txBody>
          <a:bodyPr/>
          <a:lstStyle/>
          <a:p>
            <a:r>
              <a:rPr lang="da-DK" b="0" dirty="0"/>
              <a:t>Evaluering af læringsmål</a:t>
            </a:r>
            <a:r>
              <a:rPr lang="da-DK" dirty="0"/>
              <a:t> </a:t>
            </a:r>
          </a:p>
        </p:txBody>
      </p:sp>
      <p:sp>
        <p:nvSpPr>
          <p:cNvPr id="3" name="Undertitel 2">
            <a:extLst>
              <a:ext uri="{FF2B5EF4-FFF2-40B4-BE49-F238E27FC236}">
                <a16:creationId xmlns:a16="http://schemas.microsoft.com/office/drawing/2014/main" id="{B5A00D74-F09B-C200-F7C7-FD243555C337}"/>
              </a:ext>
            </a:extLst>
          </p:cNvPr>
          <p:cNvSpPr>
            <a:spLocks noGrp="1"/>
          </p:cNvSpPr>
          <p:nvPr>
            <p:ph type="subTitle" idx="1"/>
          </p:nvPr>
        </p:nvSpPr>
        <p:spPr>
          <a:xfrm>
            <a:off x="531522" y="3204925"/>
            <a:ext cx="7524961" cy="1061441"/>
          </a:xfrm>
        </p:spPr>
        <p:txBody>
          <a:bodyPr>
            <a:normAutofit/>
          </a:bodyPr>
          <a:lstStyle/>
          <a:p>
            <a:r>
              <a:rPr lang="da-DK" dirty="0"/>
              <a:t>Formål:  </a:t>
            </a:r>
            <a:br>
              <a:rPr lang="da-DK" dirty="0"/>
            </a:br>
            <a:r>
              <a:rPr lang="da-DK" dirty="0"/>
              <a:t>Sikre at kursets målpinde er blevet indfriet. </a:t>
            </a:r>
          </a:p>
        </p:txBody>
      </p:sp>
    </p:spTree>
    <p:extLst>
      <p:ext uri="{BB962C8B-B14F-4D97-AF65-F5344CB8AC3E}">
        <p14:creationId xmlns:p14="http://schemas.microsoft.com/office/powerpoint/2010/main" val="4257009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4F20-4C5F-9F3C-47A3-902B8FDE95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6B1198-6CBF-ED59-78DF-49F6C01F9D73}"/>
              </a:ext>
            </a:extLst>
          </p:cNvPr>
          <p:cNvSpPr>
            <a:spLocks noGrp="1"/>
          </p:cNvSpPr>
          <p:nvPr>
            <p:ph type="title"/>
          </p:nvPr>
        </p:nvSpPr>
        <p:spPr/>
        <p:txBody>
          <a:bodyPr/>
          <a:lstStyle/>
          <a:p>
            <a:r>
              <a:rPr lang="da-DK" b="0" dirty="0"/>
              <a:t>Evaluering af læringsmål</a:t>
            </a:r>
            <a:r>
              <a:rPr lang="da-DK" dirty="0"/>
              <a:t> </a:t>
            </a:r>
          </a:p>
        </p:txBody>
      </p:sp>
      <p:sp>
        <p:nvSpPr>
          <p:cNvPr id="3" name="Pladsholder til indhold 2">
            <a:extLst>
              <a:ext uri="{FF2B5EF4-FFF2-40B4-BE49-F238E27FC236}">
                <a16:creationId xmlns:a16="http://schemas.microsoft.com/office/drawing/2014/main" id="{932AE518-600A-3A8B-283F-9C94BF7861F4}"/>
              </a:ext>
            </a:extLst>
          </p:cNvPr>
          <p:cNvSpPr>
            <a:spLocks noGrp="1"/>
          </p:cNvSpPr>
          <p:nvPr>
            <p:ph idx="1"/>
          </p:nvPr>
        </p:nvSpPr>
        <p:spPr/>
        <p:txBody>
          <a:bodyPr/>
          <a:lstStyle/>
          <a:p>
            <a:pPr fontAlgn="base"/>
            <a:r>
              <a:rPr lang="da-DK" dirty="0"/>
              <a:t>Hvad kan I nu forklare om stamdata, som I ikke kunne i starten? </a:t>
            </a:r>
          </a:p>
          <a:p>
            <a:pPr fontAlgn="base"/>
            <a:r>
              <a:rPr lang="da-DK" dirty="0"/>
              <a:t>Hvordan kan I identificere en flaskehals i et flow? </a:t>
            </a:r>
          </a:p>
          <a:p>
            <a:pPr fontAlgn="base"/>
            <a:r>
              <a:rPr lang="da-DK" dirty="0"/>
              <a:t>Hvordan kan I bidrage til sikkerhed og kvalitet på jeres arbejdsplads? </a:t>
            </a:r>
          </a:p>
          <a:p>
            <a:endParaRPr lang="da-DK" dirty="0"/>
          </a:p>
        </p:txBody>
      </p:sp>
    </p:spTree>
    <p:extLst>
      <p:ext uri="{BB962C8B-B14F-4D97-AF65-F5344CB8AC3E}">
        <p14:creationId xmlns:p14="http://schemas.microsoft.com/office/powerpoint/2010/main" val="19406226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202C7-A385-F111-970F-A374FA8E1F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688F6B0-F412-84E8-2E5E-F18369A5290B}"/>
              </a:ext>
            </a:extLst>
          </p:cNvPr>
          <p:cNvSpPr>
            <a:spLocks noGrp="1"/>
          </p:cNvSpPr>
          <p:nvPr>
            <p:ph type="ctrTitle"/>
          </p:nvPr>
        </p:nvSpPr>
        <p:spPr>
          <a:xfrm>
            <a:off x="425505" y="2367558"/>
            <a:ext cx="7524962" cy="1061442"/>
          </a:xfrm>
        </p:spPr>
        <p:txBody>
          <a:bodyPr>
            <a:normAutofit fontScale="90000"/>
          </a:bodyPr>
          <a:lstStyle/>
          <a:p>
            <a:r>
              <a:rPr lang="da-DK" b="0" dirty="0"/>
              <a:t>Mundtlig evaluering eller prøvetest</a:t>
            </a:r>
            <a:r>
              <a:rPr lang="da-DK" dirty="0"/>
              <a:t> </a:t>
            </a:r>
          </a:p>
        </p:txBody>
      </p:sp>
      <p:sp>
        <p:nvSpPr>
          <p:cNvPr id="3" name="Undertitel 2">
            <a:extLst>
              <a:ext uri="{FF2B5EF4-FFF2-40B4-BE49-F238E27FC236}">
                <a16:creationId xmlns:a16="http://schemas.microsoft.com/office/drawing/2014/main" id="{1C633B3C-6A23-B057-91C1-393F86770258}"/>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1772322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461D9-E51E-9395-69CA-7A75283F19D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53B1F7-44F3-4040-F96C-66AC00873B94}"/>
              </a:ext>
            </a:extLst>
          </p:cNvPr>
          <p:cNvSpPr>
            <a:spLocks noGrp="1"/>
          </p:cNvSpPr>
          <p:nvPr>
            <p:ph type="ctrTitle"/>
          </p:nvPr>
        </p:nvSpPr>
        <p:spPr>
          <a:xfrm>
            <a:off x="281126" y="1069425"/>
            <a:ext cx="7524962" cy="3342775"/>
          </a:xfrm>
        </p:spPr>
        <p:txBody>
          <a:bodyPr>
            <a:noAutofit/>
          </a:bodyPr>
          <a:lstStyle/>
          <a:p>
            <a:r>
              <a:rPr lang="da-DK" sz="3200" b="0"/>
              <a:t>Case arbejde: </a:t>
            </a:r>
            <a:br>
              <a:rPr lang="da-DK" sz="3200" b="0"/>
            </a:br>
            <a:r>
              <a:rPr lang="da-DK" sz="3200" b="0"/>
              <a:t>Overvejelse af varetype  </a:t>
            </a:r>
            <a:br>
              <a:rPr lang="da-DK" sz="3200" b="0"/>
            </a:br>
            <a:r>
              <a:rPr lang="da-DK" sz="3200" b="0"/>
              <a:t>Hvilken teknologisk løsning vil i implementere </a:t>
            </a:r>
            <a:br>
              <a:rPr lang="da-DK" sz="3200" b="0"/>
            </a:br>
            <a:r>
              <a:rPr lang="da-DK" sz="3200" b="0"/>
              <a:t>Fordele (effektivitet, kvalitet, arbejdsmiljø)  </a:t>
            </a:r>
            <a:br>
              <a:rPr lang="da-DK" sz="3200" b="0"/>
            </a:br>
            <a:r>
              <a:rPr lang="da-DK" sz="3200" b="0"/>
              <a:t>udfordringer (omkostninger, tekniske fejl, medarbejderinddragelse).</a:t>
            </a:r>
            <a:endParaRPr lang="da-DK" sz="3200"/>
          </a:p>
        </p:txBody>
      </p:sp>
      <p:sp>
        <p:nvSpPr>
          <p:cNvPr id="3" name="Undertitel 2">
            <a:extLst>
              <a:ext uri="{FF2B5EF4-FFF2-40B4-BE49-F238E27FC236}">
                <a16:creationId xmlns:a16="http://schemas.microsoft.com/office/drawing/2014/main" id="{F0D628C8-2EEE-9D96-19F5-0B92E22DF67E}"/>
              </a:ext>
            </a:extLst>
          </p:cNvPr>
          <p:cNvSpPr>
            <a:spLocks noGrp="1"/>
          </p:cNvSpPr>
          <p:nvPr>
            <p:ph type="subTitle" idx="1"/>
          </p:nvPr>
        </p:nvSpPr>
        <p:spPr>
          <a:xfrm>
            <a:off x="425505" y="4812632"/>
            <a:ext cx="7524961" cy="1309039"/>
          </a:xfrm>
        </p:spPr>
        <p:txBody>
          <a:bodyPr>
            <a:normAutofit lnSpcReduction="10000"/>
          </a:bodyPr>
          <a:lstStyle/>
          <a:p>
            <a:r>
              <a:rPr lang="da-DK"/>
              <a:t>Arbejde i grupper på 3-4 personer. </a:t>
            </a:r>
            <a:br>
              <a:rPr lang="da-DK"/>
            </a:br>
            <a:r>
              <a:rPr lang="da-DK"/>
              <a:t>Case: 'I arbejder i en virksomhed, der overvejer automatisering. Hvilke teknologier giver mening og hvorfor?'</a:t>
            </a:r>
          </a:p>
        </p:txBody>
      </p:sp>
    </p:spTree>
    <p:extLst>
      <p:ext uri="{BB962C8B-B14F-4D97-AF65-F5344CB8AC3E}">
        <p14:creationId xmlns:p14="http://schemas.microsoft.com/office/powerpoint/2010/main" val="1738650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9D0EB-E8E7-2E81-62D8-01A2BF824B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3E49B9F-2E1F-3B37-E8B9-2E5B4E35A000}"/>
              </a:ext>
            </a:extLst>
          </p:cNvPr>
          <p:cNvSpPr>
            <a:spLocks noGrp="1"/>
          </p:cNvSpPr>
          <p:nvPr>
            <p:ph type="ctrTitle"/>
          </p:nvPr>
        </p:nvSpPr>
        <p:spPr>
          <a:xfrm>
            <a:off x="425505" y="2367558"/>
            <a:ext cx="7524962" cy="1061442"/>
          </a:xfrm>
        </p:spPr>
        <p:txBody>
          <a:bodyPr>
            <a:normAutofit fontScale="90000"/>
          </a:bodyPr>
          <a:lstStyle/>
          <a:p>
            <a:r>
              <a:rPr lang="da-DK" b="0" dirty="0"/>
              <a:t>Introduktion til virksomhedsbesøget</a:t>
            </a:r>
            <a:r>
              <a:rPr lang="da-DK" dirty="0"/>
              <a:t> </a:t>
            </a:r>
          </a:p>
        </p:txBody>
      </p:sp>
      <p:sp>
        <p:nvSpPr>
          <p:cNvPr id="3" name="Undertitel 2">
            <a:extLst>
              <a:ext uri="{FF2B5EF4-FFF2-40B4-BE49-F238E27FC236}">
                <a16:creationId xmlns:a16="http://schemas.microsoft.com/office/drawing/2014/main" id="{AFC4A6DF-0208-A932-474E-533AD45FD419}"/>
              </a:ext>
            </a:extLst>
          </p:cNvPr>
          <p:cNvSpPr>
            <a:spLocks noGrp="1"/>
          </p:cNvSpPr>
          <p:nvPr>
            <p:ph type="subTitle" idx="1"/>
          </p:nvPr>
        </p:nvSpPr>
        <p:spPr>
          <a:xfrm>
            <a:off x="425505" y="4333462"/>
            <a:ext cx="7524961" cy="1788210"/>
          </a:xfrm>
        </p:spPr>
        <p:txBody>
          <a:bodyPr>
            <a:normAutofit fontScale="92500" lnSpcReduction="20000"/>
          </a:bodyPr>
          <a:lstStyle/>
          <a:p>
            <a:pPr fontAlgn="base"/>
            <a:r>
              <a:rPr lang="da-DK" dirty="0"/>
              <a:t>Formål: </a:t>
            </a:r>
            <a:br>
              <a:rPr lang="da-DK" dirty="0"/>
            </a:br>
            <a:r>
              <a:rPr lang="da-DK" dirty="0"/>
              <a:t>Klæde deltagerne på til at få maksimalt udbytte af besøget. </a:t>
            </a:r>
          </a:p>
          <a:p>
            <a:pPr fontAlgn="base"/>
            <a:r>
              <a:rPr lang="da-DK" dirty="0"/>
              <a:t>Skabe en klar sammenhæng mellem kursets læringsmål og de observationer, deltagerne skal gøre under besøget. </a:t>
            </a:r>
            <a:br>
              <a:rPr lang="da-DK" dirty="0"/>
            </a:br>
            <a:r>
              <a:rPr lang="da-DK" dirty="0"/>
              <a:t>Forberede spørgsmål og refleksionspunkter, så besøget bliver aktivt fremfor passivt</a:t>
            </a:r>
          </a:p>
          <a:p>
            <a:endParaRPr lang="da-DK" dirty="0"/>
          </a:p>
        </p:txBody>
      </p:sp>
    </p:spTree>
    <p:extLst>
      <p:ext uri="{BB962C8B-B14F-4D97-AF65-F5344CB8AC3E}">
        <p14:creationId xmlns:p14="http://schemas.microsoft.com/office/powerpoint/2010/main" val="31541666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31E70-CD81-1EDD-EBFC-2BB7C76C25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454341-1713-5A14-7083-58C4C88807E8}"/>
              </a:ext>
            </a:extLst>
          </p:cNvPr>
          <p:cNvSpPr>
            <a:spLocks noGrp="1"/>
          </p:cNvSpPr>
          <p:nvPr>
            <p:ph type="title"/>
          </p:nvPr>
        </p:nvSpPr>
        <p:spPr/>
        <p:txBody>
          <a:bodyPr/>
          <a:lstStyle/>
          <a:p>
            <a:r>
              <a:rPr lang="da-DK" b="0" dirty="0"/>
              <a:t>Introduktion til virksomhedsbesøget</a:t>
            </a:r>
            <a:r>
              <a:rPr lang="da-DK" dirty="0"/>
              <a:t> </a:t>
            </a:r>
          </a:p>
        </p:txBody>
      </p:sp>
      <p:sp>
        <p:nvSpPr>
          <p:cNvPr id="3" name="Pladsholder til indhold 2">
            <a:extLst>
              <a:ext uri="{FF2B5EF4-FFF2-40B4-BE49-F238E27FC236}">
                <a16:creationId xmlns:a16="http://schemas.microsoft.com/office/drawing/2014/main" id="{4A1FD6D3-AFC8-C986-E9CB-7B403DA6C07D}"/>
              </a:ext>
            </a:extLst>
          </p:cNvPr>
          <p:cNvSpPr>
            <a:spLocks noGrp="1"/>
          </p:cNvSpPr>
          <p:nvPr>
            <p:ph idx="1"/>
          </p:nvPr>
        </p:nvSpPr>
        <p:spPr/>
        <p:txBody>
          <a:bodyPr>
            <a:normAutofit/>
          </a:bodyPr>
          <a:lstStyle/>
          <a:p>
            <a:pPr fontAlgn="base"/>
            <a:r>
              <a:rPr lang="da-DK" dirty="0"/>
              <a:t>Hvilken virksomhed skal der besøges?</a:t>
            </a:r>
          </a:p>
          <a:p>
            <a:pPr lvl="1" fontAlgn="base"/>
            <a:r>
              <a:rPr lang="da-DK" dirty="0"/>
              <a:t>Firma</a:t>
            </a:r>
          </a:p>
          <a:p>
            <a:pPr lvl="1" fontAlgn="base"/>
            <a:r>
              <a:rPr lang="da-DK" dirty="0"/>
              <a:t>Adresse</a:t>
            </a:r>
          </a:p>
          <a:p>
            <a:pPr lvl="1" fontAlgn="base"/>
            <a:r>
              <a:rPr lang="da-DK" dirty="0"/>
              <a:t>Tidspunkt</a:t>
            </a:r>
          </a:p>
          <a:p>
            <a:pPr lvl="2" fontAlgn="base"/>
            <a:r>
              <a:rPr lang="da-DK" dirty="0"/>
              <a:t>Undersøg hvad virksomhedens kerneopgave er?</a:t>
            </a:r>
          </a:p>
        </p:txBody>
      </p:sp>
    </p:spTree>
    <p:extLst>
      <p:ext uri="{BB962C8B-B14F-4D97-AF65-F5344CB8AC3E}">
        <p14:creationId xmlns:p14="http://schemas.microsoft.com/office/powerpoint/2010/main" val="2188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274A2-2918-A3A1-3224-BCD5A853EB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F11F0D7-E0AF-4025-874C-3E917AD933EA}"/>
              </a:ext>
            </a:extLst>
          </p:cNvPr>
          <p:cNvSpPr>
            <a:spLocks noGrp="1"/>
          </p:cNvSpPr>
          <p:nvPr>
            <p:ph type="title"/>
          </p:nvPr>
        </p:nvSpPr>
        <p:spPr/>
        <p:txBody>
          <a:bodyPr/>
          <a:lstStyle/>
          <a:p>
            <a:r>
              <a:rPr lang="da-DK" b="0" dirty="0"/>
              <a:t>Introduktion til virksomhedsbesøget</a:t>
            </a:r>
            <a:r>
              <a:rPr lang="da-DK" dirty="0"/>
              <a:t> </a:t>
            </a:r>
          </a:p>
        </p:txBody>
      </p:sp>
      <p:sp>
        <p:nvSpPr>
          <p:cNvPr id="3" name="Pladsholder til indhold 2">
            <a:extLst>
              <a:ext uri="{FF2B5EF4-FFF2-40B4-BE49-F238E27FC236}">
                <a16:creationId xmlns:a16="http://schemas.microsoft.com/office/drawing/2014/main" id="{47BD2D0D-56BD-3EF6-62CF-485F901AE98E}"/>
              </a:ext>
            </a:extLst>
          </p:cNvPr>
          <p:cNvSpPr>
            <a:spLocks noGrp="1"/>
          </p:cNvSpPr>
          <p:nvPr>
            <p:ph idx="1"/>
          </p:nvPr>
        </p:nvSpPr>
        <p:spPr/>
        <p:txBody>
          <a:bodyPr>
            <a:normAutofit/>
          </a:bodyPr>
          <a:lstStyle/>
          <a:p>
            <a:pPr fontAlgn="base"/>
            <a:r>
              <a:rPr lang="da-DK" dirty="0"/>
              <a:t>Gennemgang af formålet med virksomhedsbesøget og hvilke teknologier/arbejdsgange der er relevante at se. </a:t>
            </a:r>
          </a:p>
          <a:p>
            <a:pPr fontAlgn="base"/>
            <a:r>
              <a:rPr lang="da-DK" dirty="0"/>
              <a:t>Dialog i plenum: Hvilke forventninger har deltagerne, og hvilke spørgsmål vil de gerne stille? (Udlevering af en observationsguide) (se bilag dag 6): </a:t>
            </a:r>
          </a:p>
          <a:p>
            <a:endParaRPr lang="da-DK" dirty="0"/>
          </a:p>
        </p:txBody>
      </p:sp>
    </p:spTree>
    <p:extLst>
      <p:ext uri="{BB962C8B-B14F-4D97-AF65-F5344CB8AC3E}">
        <p14:creationId xmlns:p14="http://schemas.microsoft.com/office/powerpoint/2010/main" val="23630391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6F558-3A4F-EDED-4779-08482EDD97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9DF05C-C8EB-A42B-E95A-93DB2A76A7A5}"/>
              </a:ext>
            </a:extLst>
          </p:cNvPr>
          <p:cNvSpPr>
            <a:spLocks noGrp="1"/>
          </p:cNvSpPr>
          <p:nvPr>
            <p:ph type="title"/>
          </p:nvPr>
        </p:nvSpPr>
        <p:spPr/>
        <p:txBody>
          <a:bodyPr/>
          <a:lstStyle/>
          <a:p>
            <a:r>
              <a:rPr lang="da-DK" b="0" dirty="0"/>
              <a:t>Introduktion til virksomhedsbesøget</a:t>
            </a:r>
            <a:r>
              <a:rPr lang="da-DK" dirty="0"/>
              <a:t> </a:t>
            </a:r>
          </a:p>
        </p:txBody>
      </p:sp>
      <p:sp>
        <p:nvSpPr>
          <p:cNvPr id="3" name="Pladsholder til indhold 2">
            <a:extLst>
              <a:ext uri="{FF2B5EF4-FFF2-40B4-BE49-F238E27FC236}">
                <a16:creationId xmlns:a16="http://schemas.microsoft.com/office/drawing/2014/main" id="{5FF4C3F1-CAD8-AECF-898E-5FA504D642E4}"/>
              </a:ext>
            </a:extLst>
          </p:cNvPr>
          <p:cNvSpPr>
            <a:spLocks noGrp="1"/>
          </p:cNvSpPr>
          <p:nvPr>
            <p:ph idx="1"/>
          </p:nvPr>
        </p:nvSpPr>
        <p:spPr/>
        <p:txBody>
          <a:bodyPr>
            <a:normAutofit lnSpcReduction="10000"/>
          </a:bodyPr>
          <a:lstStyle/>
          <a:p>
            <a:pPr fontAlgn="base"/>
            <a:r>
              <a:rPr lang="da-DK" dirty="0"/>
              <a:t>Eksempler på fokuspunkter </a:t>
            </a:r>
          </a:p>
          <a:p>
            <a:pPr fontAlgn="base"/>
            <a:r>
              <a:rPr lang="da-DK" dirty="0"/>
              <a:t>Hvilke automatiseringstyper ser I? </a:t>
            </a:r>
          </a:p>
          <a:p>
            <a:pPr fontAlgn="base"/>
            <a:r>
              <a:rPr lang="da-DK" dirty="0"/>
              <a:t>Hvordan fungerer flowet (</a:t>
            </a:r>
            <a:r>
              <a:rPr lang="da-DK" dirty="0" err="1"/>
              <a:t>inbound</a:t>
            </a:r>
            <a:r>
              <a:rPr lang="da-DK" dirty="0"/>
              <a:t> → pluk → </a:t>
            </a:r>
            <a:r>
              <a:rPr lang="da-DK" dirty="0" err="1"/>
              <a:t>outbound</a:t>
            </a:r>
            <a:r>
              <a:rPr lang="da-DK" dirty="0"/>
              <a:t>) i et automatiseret perspektiv? </a:t>
            </a:r>
          </a:p>
          <a:p>
            <a:pPr fontAlgn="base"/>
            <a:r>
              <a:rPr lang="da-DK" dirty="0"/>
              <a:t>Hvordan håndteres sikkerhed og arbejdsmiljø? </a:t>
            </a:r>
          </a:p>
          <a:p>
            <a:pPr fontAlgn="base"/>
            <a:r>
              <a:rPr lang="da-DK" dirty="0"/>
              <a:t>Hvordan anvendes data og IT-systemer? </a:t>
            </a:r>
          </a:p>
          <a:p>
            <a:pPr fontAlgn="base"/>
            <a:r>
              <a:rPr lang="da-DK" dirty="0"/>
              <a:t>Hvilke flaskehalse eller forbedringsmuligheder kan I få øje på? </a:t>
            </a:r>
          </a:p>
          <a:p>
            <a:endParaRPr lang="da-DK" dirty="0"/>
          </a:p>
          <a:p>
            <a:r>
              <a:rPr lang="da-DK" dirty="0"/>
              <a:t>Deltagerne arbejder i små grupper og laver minimum én nøgleobservation hver, som de skal fokusere på ved besøget og efterfølgende i opsamlingen. </a:t>
            </a:r>
          </a:p>
        </p:txBody>
      </p:sp>
    </p:spTree>
    <p:extLst>
      <p:ext uri="{BB962C8B-B14F-4D97-AF65-F5344CB8AC3E}">
        <p14:creationId xmlns:p14="http://schemas.microsoft.com/office/powerpoint/2010/main" val="60782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B177F-0DD8-FA31-FEC5-32AD5CBFD5C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786747-C2F2-7D6A-D610-434B4E72D981}"/>
              </a:ext>
            </a:extLst>
          </p:cNvPr>
          <p:cNvSpPr>
            <a:spLocks noGrp="1"/>
          </p:cNvSpPr>
          <p:nvPr>
            <p:ph type="ctrTitle"/>
          </p:nvPr>
        </p:nvSpPr>
        <p:spPr>
          <a:xfrm>
            <a:off x="266479" y="936324"/>
            <a:ext cx="7524962" cy="1061442"/>
          </a:xfrm>
        </p:spPr>
        <p:txBody>
          <a:bodyPr>
            <a:normAutofit fontScale="90000"/>
          </a:bodyPr>
          <a:lstStyle/>
          <a:p>
            <a:r>
              <a:rPr lang="da-DK" b="0" dirty="0"/>
              <a:t>Opsamling på ugens læring</a:t>
            </a:r>
            <a:r>
              <a:rPr lang="da-DK" dirty="0"/>
              <a:t> </a:t>
            </a:r>
          </a:p>
        </p:txBody>
      </p:sp>
      <p:sp>
        <p:nvSpPr>
          <p:cNvPr id="3" name="Undertitel 2">
            <a:extLst>
              <a:ext uri="{FF2B5EF4-FFF2-40B4-BE49-F238E27FC236}">
                <a16:creationId xmlns:a16="http://schemas.microsoft.com/office/drawing/2014/main" id="{9BC94799-35BC-653F-89B0-646F6C858B26}"/>
              </a:ext>
            </a:extLst>
          </p:cNvPr>
          <p:cNvSpPr>
            <a:spLocks noGrp="1"/>
          </p:cNvSpPr>
          <p:nvPr>
            <p:ph type="subTitle" idx="1"/>
          </p:nvPr>
        </p:nvSpPr>
        <p:spPr>
          <a:xfrm>
            <a:off x="266479" y="2700547"/>
            <a:ext cx="7524961" cy="1456906"/>
          </a:xfrm>
        </p:spPr>
        <p:txBody>
          <a:bodyPr>
            <a:normAutofit/>
          </a:bodyPr>
          <a:lstStyle/>
          <a:p>
            <a:r>
              <a:rPr lang="da-DK" dirty="0"/>
              <a:t>Formål:  </a:t>
            </a:r>
            <a:br>
              <a:rPr lang="da-DK" dirty="0"/>
            </a:br>
            <a:r>
              <a:rPr lang="da-DK" dirty="0"/>
              <a:t>Give deltagerne mulighed for at reflektere over ugens vigtigste pointer og skabe en rød tråd. </a:t>
            </a:r>
          </a:p>
        </p:txBody>
      </p:sp>
    </p:spTree>
    <p:extLst>
      <p:ext uri="{BB962C8B-B14F-4D97-AF65-F5344CB8AC3E}">
        <p14:creationId xmlns:p14="http://schemas.microsoft.com/office/powerpoint/2010/main" val="14721386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7B40-E97C-C01B-9202-7125E97379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07055C-D0B4-245B-E08C-E2F82DA4E7F1}"/>
              </a:ext>
            </a:extLst>
          </p:cNvPr>
          <p:cNvSpPr>
            <a:spLocks noGrp="1"/>
          </p:cNvSpPr>
          <p:nvPr>
            <p:ph type="title"/>
          </p:nvPr>
        </p:nvSpPr>
        <p:spPr/>
        <p:txBody>
          <a:bodyPr/>
          <a:lstStyle/>
          <a:p>
            <a:r>
              <a:rPr lang="da-DK" b="0" dirty="0"/>
              <a:t>Opsamling på ugens læring</a:t>
            </a:r>
            <a:r>
              <a:rPr lang="da-DK" dirty="0"/>
              <a:t> </a:t>
            </a:r>
          </a:p>
        </p:txBody>
      </p:sp>
      <p:sp>
        <p:nvSpPr>
          <p:cNvPr id="3" name="Pladsholder til indhold 2">
            <a:extLst>
              <a:ext uri="{FF2B5EF4-FFF2-40B4-BE49-F238E27FC236}">
                <a16:creationId xmlns:a16="http://schemas.microsoft.com/office/drawing/2014/main" id="{95FE5585-B6B6-1DAD-22FC-FD041D2B597A}"/>
              </a:ext>
            </a:extLst>
          </p:cNvPr>
          <p:cNvSpPr>
            <a:spLocks noGrp="1"/>
          </p:cNvSpPr>
          <p:nvPr>
            <p:ph idx="1"/>
          </p:nvPr>
        </p:nvSpPr>
        <p:spPr/>
        <p:txBody>
          <a:bodyPr vert="horz" lIns="91440" tIns="45720" rIns="91440" bIns="45720" rtlCol="0" anchor="t">
            <a:normAutofit/>
          </a:bodyPr>
          <a:lstStyle/>
          <a:p>
            <a:pPr fontAlgn="base"/>
            <a:r>
              <a:rPr lang="da-DK" dirty="0"/>
              <a:t>Kort repetition af: </a:t>
            </a:r>
          </a:p>
          <a:p>
            <a:pPr lvl="1" fontAlgn="base"/>
            <a:r>
              <a:rPr lang="da-DK" dirty="0"/>
              <a:t>automatiseringstyper, flow (</a:t>
            </a:r>
            <a:r>
              <a:rPr lang="da-DK" dirty="0" err="1"/>
              <a:t>inbound</a:t>
            </a:r>
            <a:r>
              <a:rPr lang="da-DK" dirty="0"/>
              <a:t>, </a:t>
            </a:r>
            <a:r>
              <a:rPr lang="da-DK" dirty="0" err="1"/>
              <a:t>pick</a:t>
            </a:r>
            <a:r>
              <a:rPr lang="da-DK" dirty="0"/>
              <a:t> &amp; </a:t>
            </a:r>
            <a:r>
              <a:rPr lang="da-DK" dirty="0" err="1"/>
              <a:t>pack</a:t>
            </a:r>
            <a:r>
              <a:rPr lang="da-DK" dirty="0"/>
              <a:t>, </a:t>
            </a:r>
            <a:r>
              <a:rPr lang="da-DK" dirty="0" err="1"/>
              <a:t>outbound</a:t>
            </a:r>
            <a:r>
              <a:rPr lang="da-DK" dirty="0"/>
              <a:t>), </a:t>
            </a:r>
            <a:r>
              <a:rPr lang="da-DK" dirty="0" err="1"/>
              <a:t>Sensoere</a:t>
            </a:r>
            <a:r>
              <a:rPr lang="da-DK" dirty="0"/>
              <a:t> og nødstop, vejledninger &amp; </a:t>
            </a:r>
            <a:r>
              <a:rPr lang="da-DK" dirty="0" err="1"/>
              <a:t>SOP’er</a:t>
            </a:r>
            <a:r>
              <a:rPr lang="da-DK" dirty="0"/>
              <a:t>, stamdatas betydning, sikkerhed og kvalitet. </a:t>
            </a:r>
          </a:p>
          <a:p>
            <a:pPr lvl="1"/>
            <a:endParaRPr lang="da-DK" dirty="0">
              <a:ea typeface="Calibri" panose="020F0502020204030204"/>
              <a:cs typeface="Calibri" panose="020F0502020204030204"/>
            </a:endParaRPr>
          </a:p>
          <a:p>
            <a:pPr lvl="1"/>
            <a:r>
              <a:rPr lang="da-DK" sz="3200">
                <a:ea typeface="Calibri" panose="020F0502020204030204"/>
                <a:cs typeface="Calibri" panose="020F0502020204030204"/>
              </a:rPr>
              <a:t>Hvad har du lært, og hvordan kan du anvende det i praksis?</a:t>
            </a:r>
            <a:endParaRPr lang="da-DK" dirty="0">
              <a:ea typeface="Calibri" panose="020F0502020204030204"/>
              <a:cs typeface="Calibri" panose="020F0502020204030204"/>
            </a:endParaRPr>
          </a:p>
        </p:txBody>
      </p:sp>
    </p:spTree>
    <p:extLst>
      <p:ext uri="{BB962C8B-B14F-4D97-AF65-F5344CB8AC3E}">
        <p14:creationId xmlns:p14="http://schemas.microsoft.com/office/powerpoint/2010/main" val="9064248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pPr fontAlgn="base"/>
            <a:br>
              <a:rPr lang="da-DK" b="0" dirty="0"/>
            </a:br>
            <a:r>
              <a:rPr lang="da-DK" dirty="0"/>
              <a:t>Titel:</a:t>
            </a:r>
            <a:r>
              <a:rPr lang="da-DK" b="0" dirty="0"/>
              <a:t> Lagermedarbejderens anvendelse af aut. Lagersystem </a:t>
            </a:r>
            <a:br>
              <a:rPr lang="da-DK" b="0" dirty="0"/>
            </a:br>
            <a:endParaRPr lang="da-DK" dirty="0"/>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dirty="0"/>
              <a:t>Nummer: 23143 </a:t>
            </a:r>
          </a:p>
        </p:txBody>
      </p:sp>
    </p:spTree>
    <p:extLst>
      <p:ext uri="{BB962C8B-B14F-4D97-AF65-F5344CB8AC3E}">
        <p14:creationId xmlns:p14="http://schemas.microsoft.com/office/powerpoint/2010/main" val="1879029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39D4-C956-6DF0-9F9C-B93D8A515A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EB62AB-FCA2-18AE-1CD1-F16E2C9EBF29}"/>
              </a:ext>
            </a:extLst>
          </p:cNvPr>
          <p:cNvSpPr>
            <a:spLocks noGrp="1"/>
          </p:cNvSpPr>
          <p:nvPr>
            <p:ph type="ctrTitle"/>
          </p:nvPr>
        </p:nvSpPr>
        <p:spPr/>
        <p:txBody>
          <a:bodyPr/>
          <a:lstStyle/>
          <a:p>
            <a:r>
              <a:rPr lang="da-DK" dirty="0"/>
              <a:t>Virksomhedsbesøg – Automatiserede lagre i praksis</a:t>
            </a:r>
          </a:p>
        </p:txBody>
      </p:sp>
      <p:sp>
        <p:nvSpPr>
          <p:cNvPr id="3" name="Undertitel 2">
            <a:extLst>
              <a:ext uri="{FF2B5EF4-FFF2-40B4-BE49-F238E27FC236}">
                <a16:creationId xmlns:a16="http://schemas.microsoft.com/office/drawing/2014/main" id="{60C006AB-2890-4E28-E8FB-F2AF94502DA4}"/>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337151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5C493-D41C-B9C8-9AFC-B2B9EB6815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ECCC13-0DC5-A56B-FC9B-6B439D4495F1}"/>
              </a:ext>
            </a:extLst>
          </p:cNvPr>
          <p:cNvSpPr>
            <a:spLocks noGrp="1"/>
          </p:cNvSpPr>
          <p:nvPr>
            <p:ph type="title"/>
          </p:nvPr>
        </p:nvSpPr>
        <p:spPr/>
        <p:txBody>
          <a:bodyPr/>
          <a:lstStyle/>
          <a:p>
            <a:r>
              <a:rPr lang="da-DK" dirty="0"/>
              <a:t>Dag 6: Virksomhedsbesøg</a:t>
            </a:r>
          </a:p>
        </p:txBody>
      </p:sp>
      <p:sp>
        <p:nvSpPr>
          <p:cNvPr id="3" name="Pladsholder til indhold 2">
            <a:extLst>
              <a:ext uri="{FF2B5EF4-FFF2-40B4-BE49-F238E27FC236}">
                <a16:creationId xmlns:a16="http://schemas.microsoft.com/office/drawing/2014/main" id="{BEAFDC4F-5E00-FA75-FEAD-9EFDB96C573A}"/>
              </a:ext>
            </a:extLst>
          </p:cNvPr>
          <p:cNvSpPr>
            <a:spLocks noGrp="1"/>
          </p:cNvSpPr>
          <p:nvPr>
            <p:ph idx="1"/>
          </p:nvPr>
        </p:nvSpPr>
        <p:spPr/>
        <p:txBody>
          <a:bodyPr/>
          <a:lstStyle/>
          <a:p>
            <a:r>
              <a:rPr lang="da-DK" dirty="0"/>
              <a:t>Formål: Få førstehåndsindtryk af automatiseret drift.</a:t>
            </a:r>
          </a:p>
          <a:p>
            <a:endParaRPr lang="da-DK" dirty="0"/>
          </a:p>
        </p:txBody>
      </p:sp>
    </p:spTree>
    <p:extLst>
      <p:ext uri="{BB962C8B-B14F-4D97-AF65-F5344CB8AC3E}">
        <p14:creationId xmlns:p14="http://schemas.microsoft.com/office/powerpoint/2010/main" val="14612023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D95E-40D0-6573-FC36-8DD9633467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6220F4B-7F41-3B44-96E3-48CC80D28189}"/>
              </a:ext>
            </a:extLst>
          </p:cNvPr>
          <p:cNvSpPr>
            <a:spLocks noGrp="1"/>
          </p:cNvSpPr>
          <p:nvPr>
            <p:ph type="title"/>
          </p:nvPr>
        </p:nvSpPr>
        <p:spPr/>
        <p:txBody>
          <a:bodyPr/>
          <a:lstStyle/>
          <a:p>
            <a:r>
              <a:rPr lang="da-DK" dirty="0"/>
              <a:t>Læringsmål for Dag 6</a:t>
            </a:r>
          </a:p>
        </p:txBody>
      </p:sp>
      <p:sp>
        <p:nvSpPr>
          <p:cNvPr id="3" name="Pladsholder til indhold 2">
            <a:extLst>
              <a:ext uri="{FF2B5EF4-FFF2-40B4-BE49-F238E27FC236}">
                <a16:creationId xmlns:a16="http://schemas.microsoft.com/office/drawing/2014/main" id="{3F59B10A-C0A1-AF81-76DE-334C2AE6390C}"/>
              </a:ext>
            </a:extLst>
          </p:cNvPr>
          <p:cNvSpPr>
            <a:spLocks noGrp="1"/>
          </p:cNvSpPr>
          <p:nvPr>
            <p:ph idx="1"/>
          </p:nvPr>
        </p:nvSpPr>
        <p:spPr/>
        <p:txBody>
          <a:bodyPr/>
          <a:lstStyle/>
          <a:p>
            <a:pPr marL="0" indent="0">
              <a:buNone/>
            </a:pPr>
            <a:r>
              <a:rPr lang="da-DK" dirty="0"/>
              <a:t>Genkende automatiseringstyper i praksis</a:t>
            </a:r>
          </a:p>
          <a:p>
            <a:pPr marL="0" indent="0">
              <a:buNone/>
            </a:pPr>
            <a:r>
              <a:rPr lang="da-DK" dirty="0"/>
              <a:t>Forstå flowet i et automatiseret lager</a:t>
            </a:r>
          </a:p>
          <a:p>
            <a:pPr marL="0" indent="0">
              <a:buNone/>
            </a:pPr>
            <a:r>
              <a:rPr lang="da-DK" dirty="0"/>
              <a:t>Analysere sikkerhed, kvalitet og miljø i praksis</a:t>
            </a:r>
          </a:p>
          <a:p>
            <a:pPr marL="0" indent="0">
              <a:buNone/>
            </a:pPr>
            <a:r>
              <a:rPr lang="da-DK" dirty="0"/>
              <a:t>Reflektere over sammenhængen mellem teori og praksis</a:t>
            </a:r>
          </a:p>
          <a:p>
            <a:endParaRPr lang="da-DK" dirty="0"/>
          </a:p>
        </p:txBody>
      </p:sp>
    </p:spTree>
    <p:extLst>
      <p:ext uri="{BB962C8B-B14F-4D97-AF65-F5344CB8AC3E}">
        <p14:creationId xmlns:p14="http://schemas.microsoft.com/office/powerpoint/2010/main" val="364394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r>
              <a:rPr lang="da-DK"/>
              <a:t>Opsamling og Refleksion</a:t>
            </a:r>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a:lstStyle/>
          <a:p>
            <a:r>
              <a:rPr lang="da-DK"/>
              <a:t>- Hvilken teknologi får størst betydning for dit arbejde de næste 5 år?</a:t>
            </a:r>
          </a:p>
          <a:p>
            <a:r>
              <a:rPr lang="da-DK"/>
              <a:t>- Hvordan kan du bidrage til at udnytte teknologien?</a:t>
            </a:r>
          </a:p>
          <a:p>
            <a:endParaRPr lang="da-DK"/>
          </a:p>
          <a:p>
            <a:endParaRPr lang="da-DK"/>
          </a:p>
        </p:txBody>
      </p:sp>
    </p:spTree>
    <p:extLst>
      <p:ext uri="{BB962C8B-B14F-4D97-AF65-F5344CB8AC3E}">
        <p14:creationId xmlns:p14="http://schemas.microsoft.com/office/powerpoint/2010/main" val="2140379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358A4-D06C-EFA2-A0C7-68A63043BA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887609-2A77-17B5-E4CD-A3E47DD9064E}"/>
              </a:ext>
            </a:extLst>
          </p:cNvPr>
          <p:cNvSpPr>
            <a:spLocks noGrp="1"/>
          </p:cNvSpPr>
          <p:nvPr>
            <p:ph type="title"/>
          </p:nvPr>
        </p:nvSpPr>
        <p:spPr/>
        <p:txBody>
          <a:bodyPr/>
          <a:lstStyle/>
          <a:p>
            <a:r>
              <a:rPr lang="da-DK" dirty="0"/>
              <a:t>Program for Dag 6</a:t>
            </a:r>
          </a:p>
        </p:txBody>
      </p:sp>
      <p:sp>
        <p:nvSpPr>
          <p:cNvPr id="3" name="Pladsholder til indhold 2">
            <a:extLst>
              <a:ext uri="{FF2B5EF4-FFF2-40B4-BE49-F238E27FC236}">
                <a16:creationId xmlns:a16="http://schemas.microsoft.com/office/drawing/2014/main" id="{31F9E422-B0C8-F098-B1F0-985E69C86E2E}"/>
              </a:ext>
            </a:extLst>
          </p:cNvPr>
          <p:cNvSpPr>
            <a:spLocks noGrp="1"/>
          </p:cNvSpPr>
          <p:nvPr>
            <p:ph idx="1"/>
          </p:nvPr>
        </p:nvSpPr>
        <p:spPr/>
        <p:txBody>
          <a:bodyPr/>
          <a:lstStyle/>
          <a:p>
            <a:pPr marL="0" indent="0">
              <a:buNone/>
            </a:pPr>
            <a:r>
              <a:rPr lang="da-DK" dirty="0"/>
              <a:t>Introduktion og forventningsafstemning</a:t>
            </a:r>
          </a:p>
          <a:p>
            <a:pPr marL="0" indent="0">
              <a:buNone/>
            </a:pPr>
            <a:r>
              <a:rPr lang="da-DK" dirty="0"/>
              <a:t>Rundvisning og præsentation hos virksomheden</a:t>
            </a:r>
          </a:p>
          <a:p>
            <a:pPr marL="0" indent="0">
              <a:buNone/>
            </a:pPr>
            <a:r>
              <a:rPr lang="da-DK" dirty="0"/>
              <a:t>Spørgerunde ved virksomheden</a:t>
            </a:r>
          </a:p>
          <a:p>
            <a:pPr marL="0" indent="0">
              <a:buNone/>
            </a:pPr>
            <a:r>
              <a:rPr lang="da-DK" dirty="0"/>
              <a:t>Gruppearbejde: Refleksion og analyse</a:t>
            </a:r>
          </a:p>
        </p:txBody>
      </p:sp>
    </p:spTree>
    <p:extLst>
      <p:ext uri="{BB962C8B-B14F-4D97-AF65-F5344CB8AC3E}">
        <p14:creationId xmlns:p14="http://schemas.microsoft.com/office/powerpoint/2010/main" val="1759731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15F16-EA97-D042-A7E0-BD555A71935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B4349F9-90DA-8F3F-6DDA-56B50730A01E}"/>
              </a:ext>
            </a:extLst>
          </p:cNvPr>
          <p:cNvSpPr>
            <a:spLocks noGrp="1"/>
          </p:cNvSpPr>
          <p:nvPr>
            <p:ph type="ctrTitle"/>
          </p:nvPr>
        </p:nvSpPr>
        <p:spPr>
          <a:xfrm>
            <a:off x="425504" y="1267628"/>
            <a:ext cx="7524962" cy="1594842"/>
          </a:xfrm>
        </p:spPr>
        <p:txBody>
          <a:bodyPr/>
          <a:lstStyle/>
          <a:p>
            <a:r>
              <a:rPr lang="da-DK" b="0" dirty="0"/>
              <a:t>Introduktion og forventningsafstemning </a:t>
            </a:r>
            <a:endParaRPr lang="da-DK" dirty="0"/>
          </a:p>
        </p:txBody>
      </p:sp>
      <p:sp>
        <p:nvSpPr>
          <p:cNvPr id="3" name="Undertitel 2">
            <a:extLst>
              <a:ext uri="{FF2B5EF4-FFF2-40B4-BE49-F238E27FC236}">
                <a16:creationId xmlns:a16="http://schemas.microsoft.com/office/drawing/2014/main" id="{15528A38-F719-09CF-568A-4EF719F5B5B9}"/>
              </a:ext>
            </a:extLst>
          </p:cNvPr>
          <p:cNvSpPr>
            <a:spLocks noGrp="1"/>
          </p:cNvSpPr>
          <p:nvPr>
            <p:ph type="subTitle" idx="1"/>
          </p:nvPr>
        </p:nvSpPr>
        <p:spPr>
          <a:xfrm>
            <a:off x="425504" y="3863407"/>
            <a:ext cx="7524961" cy="614995"/>
          </a:xfrm>
        </p:spPr>
        <p:txBody>
          <a:bodyPr>
            <a:normAutofit fontScale="92500" lnSpcReduction="20000"/>
          </a:bodyPr>
          <a:lstStyle/>
          <a:p>
            <a:r>
              <a:rPr lang="da-DK" dirty="0"/>
              <a:t>Formål:  </a:t>
            </a:r>
            <a:br>
              <a:rPr lang="da-DK" dirty="0"/>
            </a:br>
            <a:r>
              <a:rPr lang="da-DK" dirty="0"/>
              <a:t>Klæde deltagerne på til besøget og skabe en fælles ramme. </a:t>
            </a:r>
          </a:p>
        </p:txBody>
      </p:sp>
    </p:spTree>
    <p:extLst>
      <p:ext uri="{BB962C8B-B14F-4D97-AF65-F5344CB8AC3E}">
        <p14:creationId xmlns:p14="http://schemas.microsoft.com/office/powerpoint/2010/main" val="23477245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2921-A8E4-DDCB-0752-3F1AD370CB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61225D-F10C-FA72-D665-7C5DEB331B5D}"/>
              </a:ext>
            </a:extLst>
          </p:cNvPr>
          <p:cNvSpPr>
            <a:spLocks noGrp="1"/>
          </p:cNvSpPr>
          <p:nvPr>
            <p:ph type="title"/>
          </p:nvPr>
        </p:nvSpPr>
        <p:spPr/>
        <p:txBody>
          <a:bodyPr/>
          <a:lstStyle/>
          <a:p>
            <a:r>
              <a:rPr lang="da-DK" b="0" dirty="0"/>
              <a:t>Introduktion og forventningsafstemning </a:t>
            </a:r>
            <a:endParaRPr lang="da-DK" dirty="0"/>
          </a:p>
        </p:txBody>
      </p:sp>
      <p:sp>
        <p:nvSpPr>
          <p:cNvPr id="3" name="Pladsholder til indhold 2">
            <a:extLst>
              <a:ext uri="{FF2B5EF4-FFF2-40B4-BE49-F238E27FC236}">
                <a16:creationId xmlns:a16="http://schemas.microsoft.com/office/drawing/2014/main" id="{268A7618-E471-7472-DF5C-B53C1E3FA40F}"/>
              </a:ext>
            </a:extLst>
          </p:cNvPr>
          <p:cNvSpPr>
            <a:spLocks noGrp="1"/>
          </p:cNvSpPr>
          <p:nvPr>
            <p:ph idx="1"/>
          </p:nvPr>
        </p:nvSpPr>
        <p:spPr/>
        <p:txBody>
          <a:bodyPr/>
          <a:lstStyle/>
          <a:p>
            <a:pPr fontAlgn="base"/>
            <a:r>
              <a:rPr lang="da-DK" dirty="0"/>
              <a:t>Repetition af de vigtigste temaer fra dag 1–5. </a:t>
            </a:r>
          </a:p>
          <a:p>
            <a:pPr fontAlgn="base"/>
            <a:r>
              <a:rPr lang="da-DK" dirty="0"/>
              <a:t>Præsentation af virksomheden: Hvad laver de, og hvorfor er de interessante ift. automatiserede lagre? </a:t>
            </a:r>
          </a:p>
          <a:p>
            <a:r>
              <a:rPr lang="da-DK" dirty="0"/>
              <a:t>Hvad er det fokusområde i har valgt?</a:t>
            </a:r>
          </a:p>
        </p:txBody>
      </p:sp>
    </p:spTree>
    <p:extLst>
      <p:ext uri="{BB962C8B-B14F-4D97-AF65-F5344CB8AC3E}">
        <p14:creationId xmlns:p14="http://schemas.microsoft.com/office/powerpoint/2010/main" val="17564989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FA2DF-A6CF-EDA5-82E8-E5B512545A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FB063CD-19EC-CB98-D404-599068ED86C3}"/>
              </a:ext>
            </a:extLst>
          </p:cNvPr>
          <p:cNvSpPr>
            <a:spLocks noGrp="1"/>
          </p:cNvSpPr>
          <p:nvPr>
            <p:ph type="title"/>
          </p:nvPr>
        </p:nvSpPr>
        <p:spPr/>
        <p:txBody>
          <a:bodyPr/>
          <a:lstStyle/>
          <a:p>
            <a:r>
              <a:rPr lang="da-DK" b="0" dirty="0"/>
              <a:t>Introduktion og forventningsafstemning </a:t>
            </a:r>
            <a:endParaRPr lang="da-DK" dirty="0"/>
          </a:p>
        </p:txBody>
      </p:sp>
      <p:sp>
        <p:nvSpPr>
          <p:cNvPr id="3" name="Pladsholder til indhold 2">
            <a:extLst>
              <a:ext uri="{FF2B5EF4-FFF2-40B4-BE49-F238E27FC236}">
                <a16:creationId xmlns:a16="http://schemas.microsoft.com/office/drawing/2014/main" id="{76DA8F00-D91D-7861-1DF2-40B2860F7B17}"/>
              </a:ext>
            </a:extLst>
          </p:cNvPr>
          <p:cNvSpPr>
            <a:spLocks noGrp="1"/>
          </p:cNvSpPr>
          <p:nvPr>
            <p:ph idx="1"/>
          </p:nvPr>
        </p:nvSpPr>
        <p:spPr/>
        <p:txBody>
          <a:bodyPr/>
          <a:lstStyle/>
          <a:p>
            <a:pPr fontAlgn="base"/>
            <a:r>
              <a:rPr lang="da-DK" dirty="0"/>
              <a:t>Gennemgang af observationsguide: </a:t>
            </a:r>
          </a:p>
          <a:p>
            <a:pPr fontAlgn="base"/>
            <a:r>
              <a:rPr lang="da-DK" dirty="0"/>
              <a:t>Hvilke automatiseringstyper kan I genkende? </a:t>
            </a:r>
          </a:p>
          <a:p>
            <a:pPr fontAlgn="base"/>
            <a:r>
              <a:rPr lang="da-DK" dirty="0"/>
              <a:t>Hvordan fungerer </a:t>
            </a:r>
            <a:r>
              <a:rPr lang="da-DK" dirty="0" err="1"/>
              <a:t>inbound</a:t>
            </a:r>
            <a:r>
              <a:rPr lang="da-DK" dirty="0"/>
              <a:t>, </a:t>
            </a:r>
            <a:r>
              <a:rPr lang="da-DK" dirty="0" err="1"/>
              <a:t>pick</a:t>
            </a:r>
            <a:r>
              <a:rPr lang="da-DK" dirty="0"/>
              <a:t> &amp; </a:t>
            </a:r>
            <a:r>
              <a:rPr lang="da-DK" dirty="0" err="1"/>
              <a:t>pack</a:t>
            </a:r>
            <a:r>
              <a:rPr lang="da-DK" dirty="0"/>
              <a:t> og </a:t>
            </a:r>
            <a:r>
              <a:rPr lang="da-DK" dirty="0" err="1"/>
              <a:t>outbound</a:t>
            </a:r>
            <a:r>
              <a:rPr lang="da-DK" dirty="0"/>
              <a:t>? </a:t>
            </a:r>
          </a:p>
          <a:p>
            <a:pPr fontAlgn="base"/>
            <a:r>
              <a:rPr lang="da-DK" dirty="0"/>
              <a:t>Hvordan arbejder de med stamdata og systemer? </a:t>
            </a:r>
          </a:p>
          <a:p>
            <a:pPr fontAlgn="base"/>
            <a:r>
              <a:rPr lang="da-DK" dirty="0"/>
              <a:t>Hvordan sikres sikkerhed, kvalitet og miljø? </a:t>
            </a:r>
          </a:p>
          <a:p>
            <a:pPr fontAlgn="base"/>
            <a:r>
              <a:rPr lang="da-DK" dirty="0"/>
              <a:t>Hvilke styrker og udfordringer kan I se i deres flow? </a:t>
            </a:r>
          </a:p>
          <a:p>
            <a:endParaRPr lang="da-DK" dirty="0"/>
          </a:p>
        </p:txBody>
      </p:sp>
    </p:spTree>
    <p:extLst>
      <p:ext uri="{BB962C8B-B14F-4D97-AF65-F5344CB8AC3E}">
        <p14:creationId xmlns:p14="http://schemas.microsoft.com/office/powerpoint/2010/main" val="32090183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a:xfrm>
            <a:off x="213471" y="1205948"/>
            <a:ext cx="7524962" cy="1775791"/>
          </a:xfrm>
        </p:spPr>
        <p:txBody>
          <a:bodyPr>
            <a:normAutofit fontScale="90000"/>
          </a:bodyPr>
          <a:lstStyle/>
          <a:p>
            <a:r>
              <a:rPr lang="da-DK" b="0" dirty="0"/>
              <a:t>Rundvisning og præsentation hos virksomheden </a:t>
            </a:r>
            <a:endParaRPr lang="da-DK" dirty="0"/>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p:txBody>
          <a:bodyPr>
            <a:normAutofit fontScale="92500" lnSpcReduction="20000"/>
          </a:bodyPr>
          <a:lstStyle/>
          <a:p>
            <a:r>
              <a:rPr lang="da-DK" dirty="0"/>
              <a:t>Formål:  </a:t>
            </a:r>
            <a:br>
              <a:rPr lang="da-DK" dirty="0"/>
            </a:br>
            <a:r>
              <a:rPr lang="da-DK" dirty="0"/>
              <a:t>Give deltagerne førstehåndsindtryk af automatiseret drift. </a:t>
            </a:r>
          </a:p>
        </p:txBody>
      </p:sp>
    </p:spTree>
    <p:extLst>
      <p:ext uri="{BB962C8B-B14F-4D97-AF65-F5344CB8AC3E}">
        <p14:creationId xmlns:p14="http://schemas.microsoft.com/office/powerpoint/2010/main" val="39836083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r>
              <a:rPr lang="da-DK" b="0" dirty="0"/>
              <a:t>Rundvisning og præsentation hos virksomheden </a:t>
            </a:r>
            <a:endParaRPr lang="da-DK" dirty="0"/>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a:lstStyle/>
          <a:p>
            <a:pPr fontAlgn="base"/>
            <a:r>
              <a:rPr lang="da-DK" dirty="0"/>
              <a:t>Fokusområder: </a:t>
            </a:r>
          </a:p>
          <a:p>
            <a:pPr lvl="1" fontAlgn="base"/>
            <a:r>
              <a:rPr lang="da-DK" dirty="0"/>
              <a:t>Automatiserede systemer: robotter, transportbånd, WMS. </a:t>
            </a:r>
          </a:p>
          <a:p>
            <a:pPr lvl="1" fontAlgn="base"/>
            <a:r>
              <a:rPr lang="da-DK" dirty="0"/>
              <a:t>Flow: varemodtagelse, pluk, forsendelse. </a:t>
            </a:r>
          </a:p>
          <a:p>
            <a:pPr lvl="1" fontAlgn="base"/>
            <a:r>
              <a:rPr lang="da-DK" dirty="0"/>
              <a:t>Sikkerhed og arbejdsmiljø. </a:t>
            </a:r>
          </a:p>
          <a:p>
            <a:pPr lvl="1" fontAlgn="base"/>
            <a:r>
              <a:rPr lang="da-DK" dirty="0"/>
              <a:t>Data og IT-systemer i brug. </a:t>
            </a:r>
          </a:p>
          <a:p>
            <a:endParaRPr lang="da-DK" dirty="0"/>
          </a:p>
        </p:txBody>
      </p:sp>
    </p:spTree>
    <p:extLst>
      <p:ext uri="{BB962C8B-B14F-4D97-AF65-F5344CB8AC3E}">
        <p14:creationId xmlns:p14="http://schemas.microsoft.com/office/powerpoint/2010/main" val="4465432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100C-107F-B586-81C4-44B0027D5E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3CE6C15-C416-E772-0211-903DE16D1527}"/>
              </a:ext>
            </a:extLst>
          </p:cNvPr>
          <p:cNvSpPr>
            <a:spLocks noGrp="1"/>
          </p:cNvSpPr>
          <p:nvPr>
            <p:ph type="ctrTitle"/>
          </p:nvPr>
        </p:nvSpPr>
        <p:spPr>
          <a:xfrm>
            <a:off x="544774" y="1400963"/>
            <a:ext cx="7524962" cy="1581590"/>
          </a:xfrm>
        </p:spPr>
        <p:txBody>
          <a:bodyPr/>
          <a:lstStyle/>
          <a:p>
            <a:r>
              <a:rPr lang="da-DK" b="0" dirty="0"/>
              <a:t>Spørgerunde ved virksomheden </a:t>
            </a:r>
            <a:endParaRPr lang="da-DK" dirty="0"/>
          </a:p>
        </p:txBody>
      </p:sp>
      <p:sp>
        <p:nvSpPr>
          <p:cNvPr id="3" name="Undertitel 2">
            <a:extLst>
              <a:ext uri="{FF2B5EF4-FFF2-40B4-BE49-F238E27FC236}">
                <a16:creationId xmlns:a16="http://schemas.microsoft.com/office/drawing/2014/main" id="{6C51CCB2-AD08-C134-8B5B-8BD63C327CEB}"/>
              </a:ext>
            </a:extLst>
          </p:cNvPr>
          <p:cNvSpPr>
            <a:spLocks noGrp="1"/>
          </p:cNvSpPr>
          <p:nvPr>
            <p:ph type="subTitle" idx="1"/>
          </p:nvPr>
        </p:nvSpPr>
        <p:spPr/>
        <p:txBody>
          <a:bodyPr>
            <a:normAutofit fontScale="92500" lnSpcReduction="20000"/>
          </a:bodyPr>
          <a:lstStyle/>
          <a:p>
            <a:r>
              <a:rPr lang="da-DK" dirty="0"/>
              <a:t>Formål:  </a:t>
            </a:r>
            <a:br>
              <a:rPr lang="da-DK" dirty="0"/>
            </a:br>
            <a:r>
              <a:rPr lang="da-DK" dirty="0"/>
              <a:t>Give deltagerne mulighed for at koble teori til praksis. </a:t>
            </a:r>
          </a:p>
        </p:txBody>
      </p:sp>
    </p:spTree>
    <p:extLst>
      <p:ext uri="{BB962C8B-B14F-4D97-AF65-F5344CB8AC3E}">
        <p14:creationId xmlns:p14="http://schemas.microsoft.com/office/powerpoint/2010/main" val="27808400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0AB46-E752-3B6B-3708-83EA4B1B05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FFC350-9AA7-B5E4-1A20-27CFB240E7BA}"/>
              </a:ext>
            </a:extLst>
          </p:cNvPr>
          <p:cNvSpPr>
            <a:spLocks noGrp="1"/>
          </p:cNvSpPr>
          <p:nvPr>
            <p:ph type="title"/>
          </p:nvPr>
        </p:nvSpPr>
        <p:spPr/>
        <p:txBody>
          <a:bodyPr/>
          <a:lstStyle/>
          <a:p>
            <a:r>
              <a:rPr lang="da-DK" b="0" dirty="0"/>
              <a:t>Spørgerunde ved virksomheden </a:t>
            </a:r>
            <a:endParaRPr lang="da-DK" dirty="0"/>
          </a:p>
        </p:txBody>
      </p:sp>
      <p:sp>
        <p:nvSpPr>
          <p:cNvPr id="3" name="Pladsholder til indhold 2">
            <a:extLst>
              <a:ext uri="{FF2B5EF4-FFF2-40B4-BE49-F238E27FC236}">
                <a16:creationId xmlns:a16="http://schemas.microsoft.com/office/drawing/2014/main" id="{A428342E-8802-41BF-5657-6F2B173887D9}"/>
              </a:ext>
            </a:extLst>
          </p:cNvPr>
          <p:cNvSpPr>
            <a:spLocks noGrp="1"/>
          </p:cNvSpPr>
          <p:nvPr>
            <p:ph idx="1"/>
          </p:nvPr>
        </p:nvSpPr>
        <p:spPr/>
        <p:txBody>
          <a:bodyPr/>
          <a:lstStyle/>
          <a:p>
            <a:pPr fontAlgn="base"/>
            <a:r>
              <a:rPr lang="da-DK" dirty="0"/>
              <a:t>Eksempelspørgsmål: </a:t>
            </a:r>
          </a:p>
          <a:p>
            <a:pPr lvl="1" fontAlgn="base"/>
            <a:r>
              <a:rPr lang="da-DK" dirty="0"/>
              <a:t>Hvilke udfordringer giver automatisering hos jer? </a:t>
            </a:r>
          </a:p>
          <a:p>
            <a:pPr lvl="1" fontAlgn="base"/>
            <a:r>
              <a:rPr lang="da-DK" dirty="0"/>
              <a:t>Hvordan sikrer I datakvalitet i jeres systemer? </a:t>
            </a:r>
          </a:p>
          <a:p>
            <a:pPr lvl="1" fontAlgn="base"/>
            <a:r>
              <a:rPr lang="da-DK" dirty="0"/>
              <a:t>Hvordan håndterer I flaskehalse i jeres flow? </a:t>
            </a:r>
          </a:p>
          <a:p>
            <a:endParaRPr lang="da-DK" dirty="0"/>
          </a:p>
        </p:txBody>
      </p:sp>
    </p:spTree>
    <p:extLst>
      <p:ext uri="{BB962C8B-B14F-4D97-AF65-F5344CB8AC3E}">
        <p14:creationId xmlns:p14="http://schemas.microsoft.com/office/powerpoint/2010/main" val="15537605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11D1-CB43-9574-CF4E-6DF04446D5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B68124-6C21-D200-7C41-9A7312D1CD1B}"/>
              </a:ext>
            </a:extLst>
          </p:cNvPr>
          <p:cNvSpPr>
            <a:spLocks noGrp="1"/>
          </p:cNvSpPr>
          <p:nvPr>
            <p:ph type="ctrTitle"/>
          </p:nvPr>
        </p:nvSpPr>
        <p:spPr>
          <a:xfrm>
            <a:off x="425505" y="2367558"/>
            <a:ext cx="7524962" cy="1647851"/>
          </a:xfrm>
        </p:spPr>
        <p:txBody>
          <a:bodyPr/>
          <a:lstStyle/>
          <a:p>
            <a:r>
              <a:rPr lang="da-DK" b="0" dirty="0"/>
              <a:t>Gruppearbejde: Refleksion og analyse </a:t>
            </a:r>
            <a:endParaRPr lang="da-DK" dirty="0"/>
          </a:p>
        </p:txBody>
      </p:sp>
      <p:sp>
        <p:nvSpPr>
          <p:cNvPr id="3" name="Undertitel 2">
            <a:extLst>
              <a:ext uri="{FF2B5EF4-FFF2-40B4-BE49-F238E27FC236}">
                <a16:creationId xmlns:a16="http://schemas.microsoft.com/office/drawing/2014/main" id="{9644852D-BDCB-C51B-0444-B4F776AFACD5}"/>
              </a:ext>
            </a:extLst>
          </p:cNvPr>
          <p:cNvSpPr>
            <a:spLocks noGrp="1"/>
          </p:cNvSpPr>
          <p:nvPr>
            <p:ph type="subTitle" idx="1"/>
          </p:nvPr>
        </p:nvSpPr>
        <p:spPr>
          <a:xfrm>
            <a:off x="425505" y="5128592"/>
            <a:ext cx="7524961" cy="993080"/>
          </a:xfrm>
        </p:spPr>
        <p:txBody>
          <a:bodyPr>
            <a:normAutofit fontScale="92500" lnSpcReduction="10000"/>
          </a:bodyPr>
          <a:lstStyle/>
          <a:p>
            <a:r>
              <a:rPr lang="da-DK" dirty="0"/>
              <a:t>Formål:  </a:t>
            </a:r>
            <a:br>
              <a:rPr lang="da-DK" dirty="0"/>
            </a:br>
            <a:r>
              <a:rPr lang="da-DK" dirty="0"/>
              <a:t>Bearbejde besøget og koble observationer til kursets læringsmål. </a:t>
            </a:r>
          </a:p>
        </p:txBody>
      </p:sp>
    </p:spTree>
    <p:extLst>
      <p:ext uri="{BB962C8B-B14F-4D97-AF65-F5344CB8AC3E}">
        <p14:creationId xmlns:p14="http://schemas.microsoft.com/office/powerpoint/2010/main" val="24251742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DA811-C254-0FAC-1221-F447E1A744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AC3A1D-BBC4-4B1E-A52E-9005769E2759}"/>
              </a:ext>
            </a:extLst>
          </p:cNvPr>
          <p:cNvSpPr>
            <a:spLocks noGrp="1"/>
          </p:cNvSpPr>
          <p:nvPr>
            <p:ph type="title"/>
          </p:nvPr>
        </p:nvSpPr>
        <p:spPr/>
        <p:txBody>
          <a:bodyPr/>
          <a:lstStyle/>
          <a:p>
            <a:r>
              <a:rPr lang="da-DK" b="0" dirty="0"/>
              <a:t>Gruppearbejde: Refleksion og analyse </a:t>
            </a:r>
            <a:endParaRPr lang="da-DK" dirty="0"/>
          </a:p>
        </p:txBody>
      </p:sp>
      <p:sp>
        <p:nvSpPr>
          <p:cNvPr id="3" name="Pladsholder til indhold 2">
            <a:extLst>
              <a:ext uri="{FF2B5EF4-FFF2-40B4-BE49-F238E27FC236}">
                <a16:creationId xmlns:a16="http://schemas.microsoft.com/office/drawing/2014/main" id="{B605F9C5-8BCC-75F8-21B8-D27119A3BB4D}"/>
              </a:ext>
            </a:extLst>
          </p:cNvPr>
          <p:cNvSpPr>
            <a:spLocks noGrp="1"/>
          </p:cNvSpPr>
          <p:nvPr>
            <p:ph idx="1"/>
          </p:nvPr>
        </p:nvSpPr>
        <p:spPr/>
        <p:txBody>
          <a:bodyPr/>
          <a:lstStyle/>
          <a:p>
            <a:pPr fontAlgn="base"/>
            <a:r>
              <a:rPr lang="da-DK" dirty="0"/>
              <a:t>Metode:  </a:t>
            </a:r>
            <a:br>
              <a:rPr lang="da-DK" dirty="0"/>
            </a:br>
            <a:r>
              <a:rPr lang="da-DK" dirty="0"/>
              <a:t>I skal arbejde i grupper ud fra observationsguiden. </a:t>
            </a:r>
          </a:p>
          <a:p>
            <a:pPr fontAlgn="base"/>
            <a:endParaRPr lang="da-DK" dirty="0"/>
          </a:p>
          <a:p>
            <a:pPr fontAlgn="base"/>
            <a:r>
              <a:rPr lang="da-DK" dirty="0"/>
              <a:t>Opgave: </a:t>
            </a:r>
          </a:p>
          <a:p>
            <a:pPr lvl="1" fontAlgn="base"/>
            <a:r>
              <a:rPr lang="da-DK" dirty="0"/>
              <a:t>Hvad så I, som bekræfter det, vi har lært? </a:t>
            </a:r>
          </a:p>
          <a:p>
            <a:pPr lvl="1" fontAlgn="base"/>
            <a:r>
              <a:rPr lang="da-DK" dirty="0"/>
              <a:t>Hvad var nyt for jer? </a:t>
            </a:r>
          </a:p>
          <a:p>
            <a:pPr lvl="1" fontAlgn="base"/>
            <a:r>
              <a:rPr lang="da-DK" dirty="0"/>
              <a:t>Hvilke forskelle/ligheder er der ift. jeres egen arbejdsplads? </a:t>
            </a:r>
          </a:p>
          <a:p>
            <a:r>
              <a:rPr lang="da-DK" dirty="0"/>
              <a:t>Output:  </a:t>
            </a:r>
            <a:br>
              <a:rPr lang="da-DK" dirty="0"/>
            </a:br>
            <a:r>
              <a:rPr lang="da-DK" dirty="0"/>
              <a:t>Grupperne laver en kort præsentation eller plakat. </a:t>
            </a:r>
          </a:p>
        </p:txBody>
      </p:sp>
    </p:spTree>
    <p:extLst>
      <p:ext uri="{BB962C8B-B14F-4D97-AF65-F5344CB8AC3E}">
        <p14:creationId xmlns:p14="http://schemas.microsoft.com/office/powerpoint/2010/main" val="1732564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r>
              <a:rPr lang="da-DK" dirty="0"/>
              <a:t>Lagermedarbejderens anvendelse af aut. Lagersystem</a:t>
            </a:r>
            <a:br>
              <a:rPr lang="da-DK" dirty="0"/>
            </a:br>
            <a:endParaRPr lang="da-DK" dirty="0"/>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dirty="0"/>
              <a:t>Nummer:	23143</a:t>
            </a:r>
          </a:p>
        </p:txBody>
      </p:sp>
    </p:spTree>
    <p:extLst>
      <p:ext uri="{BB962C8B-B14F-4D97-AF65-F5344CB8AC3E}">
        <p14:creationId xmlns:p14="http://schemas.microsoft.com/office/powerpoint/2010/main" val="2919569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D7FB7-FFC5-07B4-2334-C6B0B77B36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B3662A-BFA2-E21B-FADE-B21DC8D2B698}"/>
              </a:ext>
            </a:extLst>
          </p:cNvPr>
          <p:cNvSpPr>
            <a:spLocks noGrp="1"/>
          </p:cNvSpPr>
          <p:nvPr>
            <p:ph type="ctrTitle"/>
          </p:nvPr>
        </p:nvSpPr>
        <p:spPr>
          <a:xfrm>
            <a:off x="425505" y="2367558"/>
            <a:ext cx="7524962" cy="1061442"/>
          </a:xfrm>
        </p:spPr>
        <p:txBody>
          <a:bodyPr/>
          <a:lstStyle/>
          <a:p>
            <a:r>
              <a:rPr lang="da-DK" b="0" dirty="0"/>
              <a:t>Afrunding af dagen </a:t>
            </a:r>
            <a:endParaRPr lang="da-DK" dirty="0"/>
          </a:p>
        </p:txBody>
      </p:sp>
      <p:sp>
        <p:nvSpPr>
          <p:cNvPr id="3" name="Undertitel 2">
            <a:extLst>
              <a:ext uri="{FF2B5EF4-FFF2-40B4-BE49-F238E27FC236}">
                <a16:creationId xmlns:a16="http://schemas.microsoft.com/office/drawing/2014/main" id="{DF19034A-BA48-07E8-3623-1960EC1B80AF}"/>
              </a:ext>
            </a:extLst>
          </p:cNvPr>
          <p:cNvSpPr>
            <a:spLocks noGrp="1"/>
          </p:cNvSpPr>
          <p:nvPr>
            <p:ph type="subTitle" idx="1"/>
          </p:nvPr>
        </p:nvSpPr>
        <p:spPr>
          <a:xfrm>
            <a:off x="425505" y="4770784"/>
            <a:ext cx="7524961" cy="1350888"/>
          </a:xfrm>
        </p:spPr>
        <p:txBody>
          <a:bodyPr>
            <a:normAutofit/>
          </a:bodyPr>
          <a:lstStyle/>
          <a:p>
            <a:r>
              <a:rPr lang="da-DK" dirty="0"/>
              <a:t>Formål:  </a:t>
            </a:r>
            <a:br>
              <a:rPr lang="da-DK" dirty="0"/>
            </a:br>
            <a:r>
              <a:rPr lang="da-DK" dirty="0"/>
              <a:t>Sikre, at besøget føles som en del af læringsforløbet og ikke et enkeltstående event. </a:t>
            </a:r>
          </a:p>
        </p:txBody>
      </p:sp>
    </p:spTree>
    <p:extLst>
      <p:ext uri="{BB962C8B-B14F-4D97-AF65-F5344CB8AC3E}">
        <p14:creationId xmlns:p14="http://schemas.microsoft.com/office/powerpoint/2010/main" val="35270299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E6CFE-0DD6-1604-39DA-F3B7B61CA3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EAD6E4-966A-B9D3-1758-1829F4F5CE91}"/>
              </a:ext>
            </a:extLst>
          </p:cNvPr>
          <p:cNvSpPr>
            <a:spLocks noGrp="1"/>
          </p:cNvSpPr>
          <p:nvPr>
            <p:ph type="title"/>
          </p:nvPr>
        </p:nvSpPr>
        <p:spPr/>
        <p:txBody>
          <a:bodyPr/>
          <a:lstStyle/>
          <a:p>
            <a:r>
              <a:rPr lang="da-DK" b="0" dirty="0"/>
              <a:t>Afrunding af dagen </a:t>
            </a:r>
            <a:endParaRPr lang="da-DK" dirty="0"/>
          </a:p>
        </p:txBody>
      </p:sp>
      <p:sp>
        <p:nvSpPr>
          <p:cNvPr id="3" name="Pladsholder til indhold 2">
            <a:extLst>
              <a:ext uri="{FF2B5EF4-FFF2-40B4-BE49-F238E27FC236}">
                <a16:creationId xmlns:a16="http://schemas.microsoft.com/office/drawing/2014/main" id="{89390CFB-A5D3-1D4A-BF49-1DDDF22E7449}"/>
              </a:ext>
            </a:extLst>
          </p:cNvPr>
          <p:cNvSpPr>
            <a:spLocks noGrp="1"/>
          </p:cNvSpPr>
          <p:nvPr>
            <p:ph idx="1"/>
          </p:nvPr>
        </p:nvSpPr>
        <p:spPr/>
        <p:txBody>
          <a:bodyPr/>
          <a:lstStyle/>
          <a:p>
            <a:r>
              <a:rPr lang="da-DK" dirty="0"/>
              <a:t>Fortsæt sætningen: </a:t>
            </a:r>
          </a:p>
          <a:p>
            <a:pPr lvl="1"/>
            <a:r>
              <a:rPr lang="da-DK" i="1" dirty="0"/>
              <a:t>Jeg tager med mig fra virksomhedsbesøget, at …</a:t>
            </a:r>
            <a:r>
              <a:rPr lang="da-DK" dirty="0"/>
              <a:t> </a:t>
            </a:r>
          </a:p>
          <a:p>
            <a:pPr lvl="1"/>
            <a:r>
              <a:rPr lang="da-DK" i="1" dirty="0"/>
              <a:t>Jeg så på virksomhedsbesøget, at vi i vores virksomhed </a:t>
            </a:r>
            <a:r>
              <a:rPr lang="da-DK" i="1"/>
              <a:t>kan ….</a:t>
            </a:r>
            <a:endParaRPr lang="da-DK" i="1" dirty="0"/>
          </a:p>
        </p:txBody>
      </p:sp>
    </p:spTree>
    <p:extLst>
      <p:ext uri="{BB962C8B-B14F-4D97-AF65-F5344CB8AC3E}">
        <p14:creationId xmlns:p14="http://schemas.microsoft.com/office/powerpoint/2010/main" val="17332567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8487B-F86C-1C0D-1508-9563FE95C843}"/>
              </a:ext>
            </a:extLst>
          </p:cNvPr>
          <p:cNvSpPr>
            <a:spLocks noGrp="1"/>
          </p:cNvSpPr>
          <p:nvPr>
            <p:ph type="ctrTitle"/>
          </p:nvPr>
        </p:nvSpPr>
        <p:spPr/>
        <p:txBody>
          <a:bodyPr>
            <a:normAutofit fontScale="90000"/>
          </a:bodyPr>
          <a:lstStyle/>
          <a:p>
            <a:pPr fontAlgn="base"/>
            <a:br>
              <a:rPr lang="da-DK" b="0" dirty="0"/>
            </a:br>
            <a:r>
              <a:rPr lang="da-DK" dirty="0"/>
              <a:t>Titel:</a:t>
            </a:r>
            <a:r>
              <a:rPr lang="da-DK" b="0" dirty="0"/>
              <a:t> Lagermedarbejderens anvendelse af aut. Lagersystem </a:t>
            </a:r>
            <a:br>
              <a:rPr lang="da-DK" b="0" dirty="0"/>
            </a:br>
            <a:endParaRPr lang="da-DK" dirty="0"/>
          </a:p>
        </p:txBody>
      </p:sp>
      <p:sp>
        <p:nvSpPr>
          <p:cNvPr id="3" name="Undertitel 2">
            <a:extLst>
              <a:ext uri="{FF2B5EF4-FFF2-40B4-BE49-F238E27FC236}">
                <a16:creationId xmlns:a16="http://schemas.microsoft.com/office/drawing/2014/main" id="{89E90542-172C-3BEA-9583-92F7E6BDE516}"/>
              </a:ext>
            </a:extLst>
          </p:cNvPr>
          <p:cNvSpPr>
            <a:spLocks noGrp="1"/>
          </p:cNvSpPr>
          <p:nvPr>
            <p:ph type="subTitle" idx="1"/>
          </p:nvPr>
        </p:nvSpPr>
        <p:spPr/>
        <p:txBody>
          <a:bodyPr/>
          <a:lstStyle/>
          <a:p>
            <a:r>
              <a:rPr lang="da-DK" dirty="0"/>
              <a:t>Nummer: 23143 </a:t>
            </a:r>
          </a:p>
        </p:txBody>
      </p:sp>
    </p:spTree>
    <p:extLst>
      <p:ext uri="{BB962C8B-B14F-4D97-AF65-F5344CB8AC3E}">
        <p14:creationId xmlns:p14="http://schemas.microsoft.com/office/powerpoint/2010/main" val="5160557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7281B8-E64A-7915-B1CF-9A32E88A6E51}"/>
              </a:ext>
            </a:extLst>
          </p:cNvPr>
          <p:cNvSpPr>
            <a:spLocks noGrp="1"/>
          </p:cNvSpPr>
          <p:nvPr>
            <p:ph type="ctrTitle"/>
          </p:nvPr>
        </p:nvSpPr>
        <p:spPr>
          <a:xfrm>
            <a:off x="425505" y="2367558"/>
            <a:ext cx="7524962" cy="2283955"/>
          </a:xfrm>
        </p:spPr>
        <p:txBody>
          <a:bodyPr>
            <a:normAutofit fontScale="90000"/>
          </a:bodyPr>
          <a:lstStyle/>
          <a:p>
            <a:r>
              <a:rPr lang="da-DK" dirty="0"/>
              <a:t>Dag 7: Arbejde med observationer og forberedelse af fremlæggelse</a:t>
            </a:r>
          </a:p>
        </p:txBody>
      </p:sp>
      <p:sp>
        <p:nvSpPr>
          <p:cNvPr id="3" name="Undertitel 2">
            <a:extLst>
              <a:ext uri="{FF2B5EF4-FFF2-40B4-BE49-F238E27FC236}">
                <a16:creationId xmlns:a16="http://schemas.microsoft.com/office/drawing/2014/main" id="{000FD4A5-7BA8-144A-D339-A60D3A7FA2D0}"/>
              </a:ext>
            </a:extLst>
          </p:cNvPr>
          <p:cNvSpPr>
            <a:spLocks noGrp="1"/>
          </p:cNvSpPr>
          <p:nvPr>
            <p:ph type="subTitle" idx="1"/>
          </p:nvPr>
        </p:nvSpPr>
        <p:spPr/>
        <p:txBody>
          <a:bodyPr/>
          <a:lstStyle/>
          <a:p>
            <a:r>
              <a:rPr lang="da-DK" dirty="0"/>
              <a:t>Formål: Bearbejde observationer fra virksomhedsbesøget.</a:t>
            </a:r>
          </a:p>
          <a:p>
            <a:endParaRPr lang="da-DK" dirty="0"/>
          </a:p>
        </p:txBody>
      </p:sp>
    </p:spTree>
    <p:extLst>
      <p:ext uri="{BB962C8B-B14F-4D97-AF65-F5344CB8AC3E}">
        <p14:creationId xmlns:p14="http://schemas.microsoft.com/office/powerpoint/2010/main" val="735342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029B-75C1-7E9C-5AD2-4F123B5C86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416AD07-8512-B53A-968A-0DBA8FD4395B}"/>
              </a:ext>
            </a:extLst>
          </p:cNvPr>
          <p:cNvSpPr>
            <a:spLocks noGrp="1"/>
          </p:cNvSpPr>
          <p:nvPr>
            <p:ph type="title"/>
          </p:nvPr>
        </p:nvSpPr>
        <p:spPr/>
        <p:txBody>
          <a:bodyPr/>
          <a:lstStyle/>
          <a:p>
            <a:r>
              <a:rPr lang="da-DK" dirty="0"/>
              <a:t>Læringsmål for Dag 7</a:t>
            </a:r>
          </a:p>
        </p:txBody>
      </p:sp>
      <p:sp>
        <p:nvSpPr>
          <p:cNvPr id="3" name="Pladsholder til indhold 2">
            <a:extLst>
              <a:ext uri="{FF2B5EF4-FFF2-40B4-BE49-F238E27FC236}">
                <a16:creationId xmlns:a16="http://schemas.microsoft.com/office/drawing/2014/main" id="{8132EBF4-C445-692B-8D75-47DD064BD633}"/>
              </a:ext>
            </a:extLst>
          </p:cNvPr>
          <p:cNvSpPr>
            <a:spLocks noGrp="1"/>
          </p:cNvSpPr>
          <p:nvPr>
            <p:ph idx="1"/>
          </p:nvPr>
        </p:nvSpPr>
        <p:spPr/>
        <p:txBody>
          <a:bodyPr/>
          <a:lstStyle/>
          <a:p>
            <a:pPr marL="0" indent="0">
              <a:buNone/>
            </a:pPr>
            <a:r>
              <a:rPr lang="da-DK" dirty="0"/>
              <a:t>Organisere observationer i temaer</a:t>
            </a:r>
          </a:p>
          <a:p>
            <a:pPr marL="0" indent="0">
              <a:buNone/>
            </a:pPr>
            <a:r>
              <a:rPr lang="da-DK" dirty="0"/>
              <a:t>Udarbejde et fremlæggelsesprodukt</a:t>
            </a:r>
          </a:p>
          <a:p>
            <a:pPr marL="0" indent="0">
              <a:buNone/>
            </a:pPr>
            <a:r>
              <a:rPr lang="da-DK" dirty="0"/>
              <a:t>Reflektere over læringsudbytte og praksis</a:t>
            </a:r>
          </a:p>
          <a:p>
            <a:endParaRPr lang="da-DK" dirty="0"/>
          </a:p>
        </p:txBody>
      </p:sp>
    </p:spTree>
    <p:extLst>
      <p:ext uri="{BB962C8B-B14F-4D97-AF65-F5344CB8AC3E}">
        <p14:creationId xmlns:p14="http://schemas.microsoft.com/office/powerpoint/2010/main" val="22941488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F17F2-0E29-40D3-5456-EC91BFABB0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359186-775F-142E-B5FE-03FA83CDDD86}"/>
              </a:ext>
            </a:extLst>
          </p:cNvPr>
          <p:cNvSpPr>
            <a:spLocks noGrp="1"/>
          </p:cNvSpPr>
          <p:nvPr>
            <p:ph type="title"/>
          </p:nvPr>
        </p:nvSpPr>
        <p:spPr/>
        <p:txBody>
          <a:bodyPr/>
          <a:lstStyle/>
          <a:p>
            <a:r>
              <a:rPr lang="da-DK" dirty="0"/>
              <a:t>Program for Dag 7</a:t>
            </a:r>
          </a:p>
        </p:txBody>
      </p:sp>
      <p:sp>
        <p:nvSpPr>
          <p:cNvPr id="3" name="Pladsholder til indhold 2">
            <a:extLst>
              <a:ext uri="{FF2B5EF4-FFF2-40B4-BE49-F238E27FC236}">
                <a16:creationId xmlns:a16="http://schemas.microsoft.com/office/drawing/2014/main" id="{2FA2F9EF-515E-9B99-1EBD-047D099621A8}"/>
              </a:ext>
            </a:extLst>
          </p:cNvPr>
          <p:cNvSpPr>
            <a:spLocks noGrp="1"/>
          </p:cNvSpPr>
          <p:nvPr>
            <p:ph idx="1"/>
          </p:nvPr>
        </p:nvSpPr>
        <p:spPr/>
        <p:txBody>
          <a:bodyPr/>
          <a:lstStyle/>
          <a:p>
            <a:pPr marL="0" indent="0">
              <a:buNone/>
            </a:pPr>
            <a:r>
              <a:rPr lang="da-DK" dirty="0"/>
              <a:t>Opsamling fra dag 6</a:t>
            </a:r>
          </a:p>
          <a:p>
            <a:pPr marL="0" indent="0">
              <a:buNone/>
            </a:pPr>
            <a:r>
              <a:rPr lang="da-DK" dirty="0"/>
              <a:t>Gruppearbejde: Strukturering af observationer</a:t>
            </a:r>
          </a:p>
          <a:p>
            <a:pPr marL="0" indent="0">
              <a:buNone/>
            </a:pPr>
            <a:r>
              <a:rPr lang="da-DK" dirty="0"/>
              <a:t>Udarbejdelse af fremlæggelsesprodukt</a:t>
            </a:r>
          </a:p>
          <a:p>
            <a:pPr marL="0" indent="0">
              <a:buNone/>
            </a:pPr>
            <a:r>
              <a:rPr lang="da-DK" dirty="0"/>
              <a:t>Sparring med underviser</a:t>
            </a:r>
          </a:p>
          <a:p>
            <a:endParaRPr lang="da-DK" dirty="0"/>
          </a:p>
        </p:txBody>
      </p:sp>
    </p:spTree>
    <p:extLst>
      <p:ext uri="{BB962C8B-B14F-4D97-AF65-F5344CB8AC3E}">
        <p14:creationId xmlns:p14="http://schemas.microsoft.com/office/powerpoint/2010/main" val="12533275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00667-1552-96F9-A6BE-A033B581048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CA2A83-214B-2F23-1BB5-4DE73B36790E}"/>
              </a:ext>
            </a:extLst>
          </p:cNvPr>
          <p:cNvSpPr>
            <a:spLocks noGrp="1"/>
          </p:cNvSpPr>
          <p:nvPr>
            <p:ph type="ctrTitle"/>
          </p:nvPr>
        </p:nvSpPr>
        <p:spPr/>
        <p:txBody>
          <a:bodyPr/>
          <a:lstStyle/>
          <a:p>
            <a:r>
              <a:rPr lang="da-DK" b="0" dirty="0"/>
              <a:t>Opsamling fra dag 6 </a:t>
            </a:r>
            <a:endParaRPr lang="da-DK" dirty="0"/>
          </a:p>
        </p:txBody>
      </p:sp>
      <p:sp>
        <p:nvSpPr>
          <p:cNvPr id="3" name="Undertitel 2">
            <a:extLst>
              <a:ext uri="{FF2B5EF4-FFF2-40B4-BE49-F238E27FC236}">
                <a16:creationId xmlns:a16="http://schemas.microsoft.com/office/drawing/2014/main" id="{17AB5705-B456-D6F1-A4A0-1D2966DD59FE}"/>
              </a:ext>
            </a:extLst>
          </p:cNvPr>
          <p:cNvSpPr>
            <a:spLocks noGrp="1"/>
          </p:cNvSpPr>
          <p:nvPr>
            <p:ph type="subTitle" idx="1"/>
          </p:nvPr>
        </p:nvSpPr>
        <p:spPr/>
        <p:txBody>
          <a:bodyPr>
            <a:normAutofit fontScale="85000" lnSpcReduction="10000"/>
          </a:bodyPr>
          <a:lstStyle/>
          <a:p>
            <a:r>
              <a:rPr lang="da-DK" dirty="0"/>
              <a:t>Formål:  </a:t>
            </a:r>
            <a:br>
              <a:rPr lang="da-DK" dirty="0"/>
            </a:br>
            <a:r>
              <a:rPr lang="da-DK" dirty="0"/>
              <a:t>Skabe en rød tråd i forløbet og aktivere deltagernes hukommelse. </a:t>
            </a:r>
          </a:p>
        </p:txBody>
      </p:sp>
    </p:spTree>
    <p:extLst>
      <p:ext uri="{BB962C8B-B14F-4D97-AF65-F5344CB8AC3E}">
        <p14:creationId xmlns:p14="http://schemas.microsoft.com/office/powerpoint/2010/main" val="13343522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0E1D71-7FF8-5F3E-40A6-380DA295556D}"/>
              </a:ext>
            </a:extLst>
          </p:cNvPr>
          <p:cNvSpPr>
            <a:spLocks noGrp="1"/>
          </p:cNvSpPr>
          <p:nvPr>
            <p:ph type="title"/>
          </p:nvPr>
        </p:nvSpPr>
        <p:spPr/>
        <p:txBody>
          <a:bodyPr/>
          <a:lstStyle/>
          <a:p>
            <a:r>
              <a:rPr lang="da-DK" b="0" dirty="0"/>
              <a:t>Opsamling fra dag 6 </a:t>
            </a:r>
            <a:endParaRPr lang="da-DK" dirty="0"/>
          </a:p>
        </p:txBody>
      </p:sp>
      <p:sp>
        <p:nvSpPr>
          <p:cNvPr id="3" name="Pladsholder til indhold 2">
            <a:extLst>
              <a:ext uri="{FF2B5EF4-FFF2-40B4-BE49-F238E27FC236}">
                <a16:creationId xmlns:a16="http://schemas.microsoft.com/office/drawing/2014/main" id="{BBB7638A-DEAC-15E3-76B1-C858731DCD7C}"/>
              </a:ext>
            </a:extLst>
          </p:cNvPr>
          <p:cNvSpPr>
            <a:spLocks noGrp="1"/>
          </p:cNvSpPr>
          <p:nvPr>
            <p:ph idx="1"/>
          </p:nvPr>
        </p:nvSpPr>
        <p:spPr/>
        <p:txBody>
          <a:bodyPr/>
          <a:lstStyle/>
          <a:p>
            <a:r>
              <a:rPr lang="da-DK" dirty="0"/>
              <a:t>Hvilke teknologier mødte vi i går (Fik I noget ud af virksomhedsbesøg)? </a:t>
            </a:r>
          </a:p>
          <a:p>
            <a:r>
              <a:rPr lang="da-DK" dirty="0"/>
              <a:t>Har i gjort jer tanker om besøget siden i går?</a:t>
            </a:r>
          </a:p>
        </p:txBody>
      </p:sp>
    </p:spTree>
    <p:extLst>
      <p:ext uri="{BB962C8B-B14F-4D97-AF65-F5344CB8AC3E}">
        <p14:creationId xmlns:p14="http://schemas.microsoft.com/office/powerpoint/2010/main" val="2640230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05603-DDFA-DCB6-5201-A0FB7625DB1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C08A7A-6B15-83CB-71BC-3BF5EE4AB3D4}"/>
              </a:ext>
            </a:extLst>
          </p:cNvPr>
          <p:cNvSpPr>
            <a:spLocks noGrp="1"/>
          </p:cNvSpPr>
          <p:nvPr>
            <p:ph type="ctrTitle"/>
          </p:nvPr>
        </p:nvSpPr>
        <p:spPr>
          <a:xfrm>
            <a:off x="425505" y="2367558"/>
            <a:ext cx="7524962" cy="1780372"/>
          </a:xfrm>
        </p:spPr>
        <p:txBody>
          <a:bodyPr/>
          <a:lstStyle/>
          <a:p>
            <a:r>
              <a:rPr lang="da-DK" b="0" dirty="0"/>
              <a:t>Introduktion til dagens opgave </a:t>
            </a:r>
            <a:endParaRPr lang="da-DK" dirty="0"/>
          </a:p>
        </p:txBody>
      </p:sp>
      <p:sp>
        <p:nvSpPr>
          <p:cNvPr id="3" name="Undertitel 2">
            <a:extLst>
              <a:ext uri="{FF2B5EF4-FFF2-40B4-BE49-F238E27FC236}">
                <a16:creationId xmlns:a16="http://schemas.microsoft.com/office/drawing/2014/main" id="{EE617663-D5B4-0442-006B-10405215BD2C}"/>
              </a:ext>
            </a:extLst>
          </p:cNvPr>
          <p:cNvSpPr>
            <a:spLocks noGrp="1"/>
          </p:cNvSpPr>
          <p:nvPr>
            <p:ph type="subTitle" idx="1"/>
          </p:nvPr>
        </p:nvSpPr>
        <p:spPr>
          <a:xfrm>
            <a:off x="425505" y="5181600"/>
            <a:ext cx="7524961" cy="940071"/>
          </a:xfrm>
        </p:spPr>
        <p:txBody>
          <a:bodyPr>
            <a:normAutofit fontScale="92500" lnSpcReduction="10000"/>
          </a:bodyPr>
          <a:lstStyle/>
          <a:p>
            <a:r>
              <a:rPr lang="da-DK" dirty="0"/>
              <a:t>Formål:  </a:t>
            </a:r>
            <a:br>
              <a:rPr lang="da-DK" dirty="0"/>
            </a:br>
            <a:r>
              <a:rPr lang="da-DK" dirty="0"/>
              <a:t>Skabe overblik over dagens mål og give kursisterne en tydelig ramme for arbejdet. </a:t>
            </a:r>
          </a:p>
        </p:txBody>
      </p:sp>
    </p:spTree>
    <p:extLst>
      <p:ext uri="{BB962C8B-B14F-4D97-AF65-F5344CB8AC3E}">
        <p14:creationId xmlns:p14="http://schemas.microsoft.com/office/powerpoint/2010/main" val="3520194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E0E4-04FF-C8D4-412C-2A76F1468E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FC06F3-60EC-62E4-FCEB-BDE831BDEEBC}"/>
              </a:ext>
            </a:extLst>
          </p:cNvPr>
          <p:cNvSpPr>
            <a:spLocks noGrp="1"/>
          </p:cNvSpPr>
          <p:nvPr>
            <p:ph type="title"/>
          </p:nvPr>
        </p:nvSpPr>
        <p:spPr/>
        <p:txBody>
          <a:bodyPr/>
          <a:lstStyle/>
          <a:p>
            <a:r>
              <a:rPr lang="da-DK" b="0" dirty="0"/>
              <a:t>Introduktion til dagens opgave </a:t>
            </a:r>
            <a:endParaRPr lang="da-DK" dirty="0"/>
          </a:p>
        </p:txBody>
      </p:sp>
      <p:sp>
        <p:nvSpPr>
          <p:cNvPr id="3" name="Pladsholder til indhold 2">
            <a:extLst>
              <a:ext uri="{FF2B5EF4-FFF2-40B4-BE49-F238E27FC236}">
                <a16:creationId xmlns:a16="http://schemas.microsoft.com/office/drawing/2014/main" id="{1411EEDC-B828-F69C-C4AD-F6A4B1390D4C}"/>
              </a:ext>
            </a:extLst>
          </p:cNvPr>
          <p:cNvSpPr>
            <a:spLocks noGrp="1"/>
          </p:cNvSpPr>
          <p:nvPr>
            <p:ph idx="1"/>
          </p:nvPr>
        </p:nvSpPr>
        <p:spPr/>
        <p:txBody>
          <a:bodyPr>
            <a:normAutofit/>
          </a:bodyPr>
          <a:lstStyle/>
          <a:p>
            <a:pPr fontAlgn="base"/>
            <a:r>
              <a:rPr lang="da-DK" dirty="0"/>
              <a:t>Indhold: </a:t>
            </a:r>
          </a:p>
          <a:p>
            <a:pPr lvl="1" fontAlgn="base"/>
            <a:r>
              <a:rPr lang="da-DK" dirty="0"/>
              <a:t>Formålet er at bearbejde observationer fra virksomhedsbesøget. </a:t>
            </a:r>
          </a:p>
          <a:p>
            <a:pPr fontAlgn="base"/>
            <a:r>
              <a:rPr lang="da-DK" dirty="0"/>
              <a:t>Output: </a:t>
            </a:r>
          </a:p>
          <a:p>
            <a:pPr lvl="1" fontAlgn="base"/>
            <a:r>
              <a:rPr lang="da-DK" dirty="0"/>
              <a:t>Et fremlæggelsesprodukt, der viser jeres vigtigste observationer og refleksioner. </a:t>
            </a:r>
          </a:p>
          <a:p>
            <a:pPr fontAlgn="base"/>
            <a:r>
              <a:rPr lang="da-DK" dirty="0"/>
              <a:t>Mulige formater: </a:t>
            </a:r>
          </a:p>
          <a:p>
            <a:pPr lvl="1" fontAlgn="base"/>
            <a:r>
              <a:rPr lang="da-DK" dirty="0"/>
              <a:t>PowerPoint-præsentation </a:t>
            </a:r>
          </a:p>
          <a:p>
            <a:pPr lvl="1" fontAlgn="base"/>
            <a:r>
              <a:rPr lang="da-DK" dirty="0"/>
              <a:t>Plakat/flipover </a:t>
            </a:r>
          </a:p>
          <a:p>
            <a:pPr lvl="1" fontAlgn="base"/>
            <a:r>
              <a:rPr lang="da-DK" dirty="0"/>
              <a:t>Kort video eller digital præsentation </a:t>
            </a:r>
          </a:p>
          <a:p>
            <a:pPr lvl="1" fontAlgn="base"/>
            <a:r>
              <a:rPr lang="da-DK" dirty="0"/>
              <a:t>Skriftlig rapport (kortfattet max 2 sider 4800 tegn med mellemrum) </a:t>
            </a:r>
          </a:p>
          <a:p>
            <a:endParaRPr lang="da-DK" dirty="0"/>
          </a:p>
        </p:txBody>
      </p:sp>
    </p:spTree>
    <p:extLst>
      <p:ext uri="{BB962C8B-B14F-4D97-AF65-F5344CB8AC3E}">
        <p14:creationId xmlns:p14="http://schemas.microsoft.com/office/powerpoint/2010/main" val="2834445191"/>
      </p:ext>
    </p:extLst>
  </p:cSld>
  <p:clrMapOvr>
    <a:masterClrMapping/>
  </p:clrMapOvr>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20" ma:contentTypeDescription="Opret et nyt dokument." ma:contentTypeScope="" ma:versionID="4729443f226a2aec1191d4a463986e51">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77748ce8bc83f949ec1c1d8aa4aa35b5"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78d8fed3-eade-4d2d-8e51-d1e1973cc8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022ef22a-6204-49a6-8902-6181c02549c8}" ma:internalName="TaxCatchAll" ma:showField="CatchAllData" ma:web="8e01ca8f-5ef1-4f69-bef7-0923966b1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e01ca8f-5ef1-4f69-bef7-0923966b1c21" xsi:nil="true"/>
    <lcf76f155ced4ddcb4097134ff3c332f xmlns="e5a614a0-e390-4758-987e-00508b2d8f32">
      <Terms xmlns="http://schemas.microsoft.com/office/infopath/2007/PartnerControls"/>
    </lcf76f155ced4ddcb4097134ff3c332f>
    <Dato xmlns="e5a614a0-e390-4758-987e-00508b2d8f32" xsi:nil="true"/>
  </documentManagement>
</p:properties>
</file>

<file path=customXml/itemProps1.xml><?xml version="1.0" encoding="utf-8"?>
<ds:datastoreItem xmlns:ds="http://schemas.openxmlformats.org/officeDocument/2006/customXml" ds:itemID="{CAFED68B-C5CC-4AA0-8D80-4415A279B476}">
  <ds:schemaRefs>
    <ds:schemaRef ds:uri="http://schemas.microsoft.com/sharepoint/v3/contenttype/forms"/>
  </ds:schemaRefs>
</ds:datastoreItem>
</file>

<file path=customXml/itemProps2.xml><?xml version="1.0" encoding="utf-8"?>
<ds:datastoreItem xmlns:ds="http://schemas.openxmlformats.org/officeDocument/2006/customXml" ds:itemID="{E26078D9-97D5-4244-AB6F-4CAD1BD9BF62}"/>
</file>

<file path=customXml/itemProps3.xml><?xml version="1.0" encoding="utf-8"?>
<ds:datastoreItem xmlns:ds="http://schemas.openxmlformats.org/officeDocument/2006/customXml" ds:itemID="{857E3530-7D83-4A83-8D7B-0519F17888EC}">
  <ds:schemaRefs>
    <ds:schemaRef ds:uri="0c9d75b6-fe7f-4bc6-bb49-06ef65c58df9"/>
    <ds:schemaRef ds:uri="750c9e7e-44aa-4a9f-afe1-8f34921a61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Kontortema</Template>
  <TotalTime>4</TotalTime>
  <Words>4484</Words>
  <Application>Microsoft Office PowerPoint</Application>
  <PresentationFormat>Widescreen</PresentationFormat>
  <Paragraphs>518</Paragraphs>
  <Slides>118</Slides>
  <Notes>7</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118</vt:i4>
      </vt:variant>
    </vt:vector>
  </HeadingPairs>
  <TitlesOfParts>
    <vt:vector size="122" baseType="lpstr">
      <vt:lpstr>Arial</vt:lpstr>
      <vt:lpstr>Calibri</vt:lpstr>
      <vt:lpstr>Calibri Light</vt:lpstr>
      <vt:lpstr>Kontortema</vt:lpstr>
      <vt:lpstr> Lagermedarbejderens anvendelse af aut. Lagersystem </vt:lpstr>
      <vt:lpstr>Introduktion og forståelse af Lagermedarbejderens anvendelse af automatiske lagersystemer AMU-fag 23143 </vt:lpstr>
      <vt:lpstr>Program for Dag 1</vt:lpstr>
      <vt:lpstr>Gennemgang af læringsmål for AMU-fag 23143 Lagermedarbejderens anvendelse af aut. lagersystem </vt:lpstr>
      <vt:lpstr>Læringsmål for dag 1  Opstart, nedlukning og omstilling af automatiske lagersystemer  Rutineprægede afvigelser og videreformidling  Simple lagerrelaterede omstillinger og anvendelse af kontrolskemaer  Udarbejdelse af kontrollister og instruktioner  Identificere forskellige typer af automatiserede lagerløsninger  Forstå formålet med automatisering i lagerdrift </vt:lpstr>
      <vt:lpstr> </vt:lpstr>
      <vt:lpstr>Case arbejde:  Overvejelse af varetype   Hvilken teknologisk løsning vil i implementere  Fordele (effektivitet, kvalitet, arbejdsmiljø)   udfordringer (omkostninger, tekniske fejl, medarbejderinddragelse).</vt:lpstr>
      <vt:lpstr>Opsamling og Refleksion</vt:lpstr>
      <vt:lpstr>Lagermedarbejderens anvendelse af aut. Lagersystem </vt:lpstr>
      <vt:lpstr>Dag 2: Lagerarbejde på automatiserede lagre</vt:lpstr>
      <vt:lpstr>Læringsmål for Dag 2</vt:lpstr>
      <vt:lpstr>Opsamling fra dag 1  Gennemgang af inbound, pick &amp; pack og outbound  Præsentation og analyse af værdikæde  Øvelse: Identificér flaskehalse  Gruppearbejde: Lager og logistik i jeres egen hverdag </vt:lpstr>
      <vt:lpstr>PowerPoint-præsentation</vt:lpstr>
      <vt:lpstr>Gennemgang af inbound, pick &amp; pack og outbound </vt:lpstr>
      <vt:lpstr>Værdikæder med automatisering</vt:lpstr>
      <vt:lpstr>Værdikæder med automatisering</vt:lpstr>
      <vt:lpstr>Identificér flaskehalse</vt:lpstr>
      <vt:lpstr>Identificér flaskehalse</vt:lpstr>
      <vt:lpstr>Lager og logistik i jeres egen hverdag</vt:lpstr>
      <vt:lpstr>Plenum og refleksion </vt:lpstr>
      <vt:lpstr> Lagermedarbejderens anvendelse af aut. Lagersystem </vt:lpstr>
      <vt:lpstr>Dag 3: Lagermedarbejderens anvendelse af automatiserede lagersystemer</vt:lpstr>
      <vt:lpstr>Læringsmål for Dag 3</vt:lpstr>
      <vt:lpstr>Program for Dag 3</vt:lpstr>
      <vt:lpstr>Opsamling fra dag 2 </vt:lpstr>
      <vt:lpstr>Gennemgang af stamdata- og systemfejls betydning </vt:lpstr>
      <vt:lpstr>stamdata- og systemfejls betydning </vt:lpstr>
      <vt:lpstr>Mini-case: Fejl i stamdata </vt:lpstr>
      <vt:lpstr>Mini-case: Fejl i stamdata - Plenum </vt:lpstr>
      <vt:lpstr>Mini-case: Fejl i stamdata - Plenum </vt:lpstr>
      <vt:lpstr>Øvelse: Identificér datafejl </vt:lpstr>
      <vt:lpstr>Hands-on arbejde med simuleret Automatisering</vt:lpstr>
      <vt:lpstr>Hands-on arbejde med simuleret Automatisering</vt:lpstr>
      <vt:lpstr>Gruppearbejde: Arbejder med kontrol- og afvigelsesskema for at opnå normal drift af automatiserede lagersystemer </vt:lpstr>
      <vt:lpstr>Gruppearbejde</vt:lpstr>
      <vt:lpstr>Evaluering af læringsudbytte </vt:lpstr>
      <vt:lpstr>Lagermedarbejderens anvendelse af aut. Lagersystem  </vt:lpstr>
      <vt:lpstr>Dag 4: Sikkerhed, kvalitet og miljø i automatiserede lagre</vt:lpstr>
      <vt:lpstr>Læringsmål for Dag 4</vt:lpstr>
      <vt:lpstr>Program for Dag 4</vt:lpstr>
      <vt:lpstr>Opsamling fra dag 3 </vt:lpstr>
      <vt:lpstr>Sikkerhedsgennemgang ved automatiseret udstyr </vt:lpstr>
      <vt:lpstr>Sikkerhedsgennemgang ved automatiseret udstyr </vt:lpstr>
      <vt:lpstr>Sikkerhedsgennemgang ved automatiseret udstyr </vt:lpstr>
      <vt:lpstr>Instruktion i nødstop, adgangsforhold og sikkerhedszoner </vt:lpstr>
      <vt:lpstr>Instruktion i nødstop, adgangsforhold og sikkerhedszoner </vt:lpstr>
      <vt:lpstr>Instruktion i nødstop, adgangsforhold og sikkerhedszoner - Case: Den uheldige genvej </vt:lpstr>
      <vt:lpstr>Refleksion og dialog over - den uheldige genvej</vt:lpstr>
      <vt:lpstr>Kvalitetssikring og arbejdsmiljøprocedurer </vt:lpstr>
      <vt:lpstr>Kvalitetssikring og arbejdsmiljøprocedurer </vt:lpstr>
      <vt:lpstr>Kvalitetssikring og arbejdsmiljøprocedurer </vt:lpstr>
      <vt:lpstr>Casearbejde: Ulykke i automatiseret anlæg </vt:lpstr>
      <vt:lpstr>Casearbejde: Ulykke i automatiseret anlæg </vt:lpstr>
      <vt:lpstr>Casearbejde: Ulykke i automatiseret anlæg </vt:lpstr>
      <vt:lpstr>Gruppearbejde: Kvalitet og sikkerhed i eget arbejdsmiljø </vt:lpstr>
      <vt:lpstr>Gruppearbejde: Kvalitet og sikkerhed i eget arbejdsmiljø </vt:lpstr>
      <vt:lpstr>Opsamling og refleksion </vt:lpstr>
      <vt:lpstr>Opsamling og refleksion </vt:lpstr>
      <vt:lpstr> Titel: Lagermedarbejderens anvendelse af aut. Lagersystem  </vt:lpstr>
      <vt:lpstr>Dag 5: Opsamling og praktisk øvelse</vt:lpstr>
      <vt:lpstr>Læringsmål for Dag 5</vt:lpstr>
      <vt:lpstr>Program for Dag 5</vt:lpstr>
      <vt:lpstr>Opsamling fra dag 4 </vt:lpstr>
      <vt:lpstr>Opsamling på ugens læring </vt:lpstr>
      <vt:lpstr>Praktisk gruppeopgave: Simulation af drift </vt:lpstr>
      <vt:lpstr>Praktisk gruppeopgave: Simulation af drift </vt:lpstr>
      <vt:lpstr>Evaluering af læringsmål </vt:lpstr>
      <vt:lpstr>Evaluering af læringsmål </vt:lpstr>
      <vt:lpstr>Mundtlig evaluering eller prøvetest </vt:lpstr>
      <vt:lpstr>Introduktion til virksomhedsbesøget </vt:lpstr>
      <vt:lpstr>Introduktion til virksomhedsbesøget </vt:lpstr>
      <vt:lpstr>Introduktion til virksomhedsbesøget </vt:lpstr>
      <vt:lpstr>Introduktion til virksomhedsbesøget </vt:lpstr>
      <vt:lpstr>Opsamling på ugens læring </vt:lpstr>
      <vt:lpstr>Opsamling på ugens læring </vt:lpstr>
      <vt:lpstr> Titel: Lagermedarbejderens anvendelse af aut. Lagersystem  </vt:lpstr>
      <vt:lpstr>Virksomhedsbesøg – Automatiserede lagre i praksis</vt:lpstr>
      <vt:lpstr>Dag 6: Virksomhedsbesøg</vt:lpstr>
      <vt:lpstr>Læringsmål for Dag 6</vt:lpstr>
      <vt:lpstr>Program for Dag 6</vt:lpstr>
      <vt:lpstr>Introduktion og forventningsafstemning </vt:lpstr>
      <vt:lpstr>Introduktion og forventningsafstemning </vt:lpstr>
      <vt:lpstr>Introduktion og forventningsafstemning </vt:lpstr>
      <vt:lpstr>Rundvisning og præsentation hos virksomheden </vt:lpstr>
      <vt:lpstr>Rundvisning og præsentation hos virksomheden </vt:lpstr>
      <vt:lpstr>Spørgerunde ved virksomheden </vt:lpstr>
      <vt:lpstr>Spørgerunde ved virksomheden </vt:lpstr>
      <vt:lpstr>Gruppearbejde: Refleksion og analyse </vt:lpstr>
      <vt:lpstr>Gruppearbejde: Refleksion og analyse </vt:lpstr>
      <vt:lpstr>Afrunding af dagen </vt:lpstr>
      <vt:lpstr>Afrunding af dagen </vt:lpstr>
      <vt:lpstr> Titel: Lagermedarbejderens anvendelse af aut. Lagersystem  </vt:lpstr>
      <vt:lpstr>Dag 7: Arbejde med observationer og forberedelse af fremlæggelse</vt:lpstr>
      <vt:lpstr>Læringsmål for Dag 7</vt:lpstr>
      <vt:lpstr>Program for Dag 7</vt:lpstr>
      <vt:lpstr>Opsamling fra dag 6 </vt:lpstr>
      <vt:lpstr>Opsamling fra dag 6 </vt:lpstr>
      <vt:lpstr>Introduktion til dagens opgave </vt:lpstr>
      <vt:lpstr>Introduktion til dagens opgave </vt:lpstr>
      <vt:lpstr>Gruppearbejde: Strukturering af observationer </vt:lpstr>
      <vt:lpstr>Gruppearbejde: Strukturering af observationer </vt:lpstr>
      <vt:lpstr>Gruppearbejde: Strukturering af observationer </vt:lpstr>
      <vt:lpstr>Gruppearbejde fortsat - Udarbejdelse af fremlæggelsesprodukt</vt:lpstr>
      <vt:lpstr>Opsamling og status i plenum </vt:lpstr>
      <vt:lpstr> Titel: Lagermedarbejderens anvendelse af aut. Lagersystem  </vt:lpstr>
      <vt:lpstr>Dag 8: Fremlæggelser og evaluering</vt:lpstr>
      <vt:lpstr>Læringsmål for Dag 8</vt:lpstr>
      <vt:lpstr>Program for Dag 8</vt:lpstr>
      <vt:lpstr>Opstart og færdiggørelse af produkter </vt:lpstr>
      <vt:lpstr>Opstart og færdiggørelse af produkter </vt:lpstr>
      <vt:lpstr>Opstart og færdiggørelse af produkter </vt:lpstr>
      <vt:lpstr>Gruppefremlæggelser </vt:lpstr>
      <vt:lpstr>Gruppefremlæggelser </vt:lpstr>
      <vt:lpstr>Multiple choice test </vt:lpstr>
      <vt:lpstr>Multiple choice test </vt:lpstr>
      <vt:lpstr>Opsamling og kursusevaluering </vt:lpstr>
      <vt:lpstr>Opsamling og kursusevaluering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Microsoft Office User</dc:creator>
  <cp:lastModifiedBy>Michael Ørum Henriksen</cp:lastModifiedBy>
  <cp:revision>4</cp:revision>
  <cp:lastPrinted>2025-10-15T09:27:52Z</cp:lastPrinted>
  <dcterms:created xsi:type="dcterms:W3CDTF">2021-09-20T13:24:40Z</dcterms:created>
  <dcterms:modified xsi:type="dcterms:W3CDTF">2025-12-09T12:10:47Z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0x010100D6624E3CD10854468FCCE94CAABFFAEB</vt:lpwstr>
  </property>
</Properties>
</file>