
<file path=[Content_Types].xml><?xml version="1.0" encoding="utf-8"?>
<Types xmlns="http://schemas.openxmlformats.org/package/2006/content-types">
  <Default Extension="bin" ContentType="image/x-emf"/>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6"/>
  </p:notesMasterIdLst>
  <p:handoutMasterIdLst>
    <p:handoutMasterId r:id="rId37"/>
  </p:handoutMasterIdLst>
  <p:sldIdLst>
    <p:sldId id="345" r:id="rId5"/>
    <p:sldId id="343" r:id="rId6"/>
    <p:sldId id="344" r:id="rId7"/>
    <p:sldId id="267" r:id="rId8"/>
    <p:sldId id="269" r:id="rId9"/>
    <p:sldId id="271" r:id="rId10"/>
    <p:sldId id="266" r:id="rId11"/>
    <p:sldId id="318" r:id="rId12"/>
    <p:sldId id="295" r:id="rId13"/>
    <p:sldId id="303" r:id="rId14"/>
    <p:sldId id="305" r:id="rId15"/>
    <p:sldId id="273" r:id="rId16"/>
    <p:sldId id="274" r:id="rId17"/>
    <p:sldId id="307" r:id="rId18"/>
    <p:sldId id="319" r:id="rId19"/>
    <p:sldId id="320" r:id="rId20"/>
    <p:sldId id="321" r:id="rId21"/>
    <p:sldId id="322" r:id="rId22"/>
    <p:sldId id="323" r:id="rId23"/>
    <p:sldId id="324" r:id="rId24"/>
    <p:sldId id="326" r:id="rId25"/>
    <p:sldId id="327" r:id="rId26"/>
    <p:sldId id="301" r:id="rId27"/>
    <p:sldId id="285" r:id="rId28"/>
    <p:sldId id="329" r:id="rId29"/>
    <p:sldId id="328" r:id="rId30"/>
    <p:sldId id="330" r:id="rId31"/>
    <p:sldId id="331" r:id="rId32"/>
    <p:sldId id="338" r:id="rId33"/>
    <p:sldId id="341" r:id="rId34"/>
    <p:sldId id="34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4"/>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719DC-FCEA-4FBB-B58E-7EDE2DBDA976}" vWet="1" dt="2021-06-29T07:27:09.380"/>
    <p1510:client id="{B4633E98-E072-4029-97CF-C429502C9A59}" v="4" dt="2021-06-29T08:48:09.95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8513" autoAdjust="0"/>
  </p:normalViewPr>
  <p:slideViewPr>
    <p:cSldViewPr snapToGrid="0" showGuides="1">
      <p:cViewPr varScale="1">
        <p:scale>
          <a:sx n="64" d="100"/>
          <a:sy n="64" d="100"/>
        </p:scale>
        <p:origin x="1200" y="58"/>
      </p:cViewPr>
      <p:guideLst/>
    </p:cSldViewPr>
  </p:slideViewPr>
  <p:notesTextViewPr>
    <p:cViewPr>
      <p:scale>
        <a:sx n="87" d="100"/>
        <a:sy n="87" d="100"/>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B7B23-B224-4FDE-B3F9-3F9A5E95E048}" type="doc">
      <dgm:prSet loTypeId="urn:microsoft.com/office/officeart/2005/8/layout/chart3" loCatId="cycle" qsTypeId="urn:microsoft.com/office/officeart/2005/8/quickstyle/simple1" qsCatId="simple" csTypeId="urn:microsoft.com/office/officeart/2005/8/colors/accent1_2" csCatId="accent1" phldr="1"/>
      <dgm:spPr/>
    </dgm:pt>
    <dgm:pt modelId="{B9C6053E-7BD7-403B-83EE-A2A34672E2A6}">
      <dgm:prSet phldrT="[Tekst]" custT="1"/>
      <dgm:spPr>
        <a:solidFill>
          <a:srgbClr val="0091C4"/>
        </a:solidFill>
        <a:ln>
          <a:solidFill>
            <a:schemeClr val="tx1"/>
          </a:solidFill>
        </a:ln>
      </dgm:spPr>
      <dgm:t>
        <a:bodyPr anchor="t"/>
        <a:lstStyle/>
        <a:p>
          <a:pPr algn="ctr"/>
          <a:r>
            <a:rPr lang="da-DK" sz="1600" u="sng" dirty="0"/>
            <a:t>Evaluering og bedømmelse</a:t>
          </a:r>
        </a:p>
        <a:p>
          <a:pPr algn="ctr"/>
          <a:endParaRPr lang="da-DK" sz="1200" u="sng" dirty="0"/>
        </a:p>
        <a:p>
          <a:pPr algn="ctr"/>
          <a:r>
            <a:rPr lang="da-DK" sz="1200" i="1" u="none" dirty="0"/>
            <a:t>Løbende og afsluttende evaluering (feedback)</a:t>
          </a:r>
        </a:p>
        <a:p>
          <a:pPr algn="ctr"/>
          <a:r>
            <a:rPr lang="da-DK" sz="1200" i="1" u="none" dirty="0"/>
            <a:t>Bedømmelsesgrundlag og -kriterier</a:t>
          </a:r>
        </a:p>
        <a:p>
          <a:pPr algn="ctr"/>
          <a:endParaRPr lang="da-DK" sz="1200" i="1" u="none" dirty="0"/>
        </a:p>
        <a:p>
          <a:pPr algn="ctr"/>
          <a:endParaRPr lang="da-DK" sz="1600" u="sng" dirty="0"/>
        </a:p>
      </dgm:t>
    </dgm:pt>
    <dgm:pt modelId="{5CBBAB8B-FE87-496E-B288-46427667D61D}" type="parTrans" cxnId="{A0672BF3-DC39-42DA-81EE-99D65915D301}">
      <dgm:prSet/>
      <dgm:spPr/>
      <dgm:t>
        <a:bodyPr/>
        <a:lstStyle/>
        <a:p>
          <a:endParaRPr lang="da-DK"/>
        </a:p>
      </dgm:t>
    </dgm:pt>
    <dgm:pt modelId="{8E767F54-78D9-4923-92C1-F96AA40F4CBE}" type="sibTrans" cxnId="{A0672BF3-DC39-42DA-81EE-99D65915D301}">
      <dgm:prSet/>
      <dgm:spPr/>
      <dgm:t>
        <a:bodyPr/>
        <a:lstStyle/>
        <a:p>
          <a:endParaRPr lang="da-DK"/>
        </a:p>
      </dgm:t>
    </dgm:pt>
    <dgm:pt modelId="{4D6AEBAC-B39C-4B0A-BB37-3D66E534CDA3}">
      <dgm:prSet phldrT="[Tekst]" custT="1"/>
      <dgm:spPr>
        <a:solidFill>
          <a:srgbClr val="0091C4"/>
        </a:solidFill>
        <a:ln>
          <a:solidFill>
            <a:schemeClr val="tx1"/>
          </a:solidFill>
        </a:ln>
      </dgm:spPr>
      <dgm:t>
        <a:bodyPr anchor="t"/>
        <a:lstStyle/>
        <a:p>
          <a:pPr algn="ctr"/>
          <a:r>
            <a:rPr lang="da-DK" sz="1600" u="sng" dirty="0"/>
            <a:t>Indhold i undervisningen</a:t>
          </a:r>
        </a:p>
        <a:p>
          <a:pPr algn="ctr"/>
          <a:r>
            <a:rPr lang="da-DK" sz="1200" i="1" u="none" dirty="0"/>
            <a:t>Planlagt fagligt indhold</a:t>
          </a:r>
        </a:p>
        <a:p>
          <a:pPr algn="ctr"/>
          <a:r>
            <a:rPr lang="da-DK" sz="1200" i="1" u="none" dirty="0"/>
            <a:t>Helhedsorientering</a:t>
          </a:r>
        </a:p>
        <a:p>
          <a:pPr algn="ctr"/>
          <a:r>
            <a:rPr lang="da-DK" sz="1200" i="1" u="none" dirty="0"/>
            <a:t>Differentiering</a:t>
          </a:r>
        </a:p>
        <a:p>
          <a:pPr algn="ctr"/>
          <a:r>
            <a:rPr lang="da-DK" sz="1200" i="1" u="none" dirty="0"/>
            <a:t>Tværfaglighed</a:t>
          </a:r>
        </a:p>
        <a:p>
          <a:pPr algn="ctr"/>
          <a:r>
            <a:rPr lang="da-DK" sz="1200" i="1" u="none" dirty="0"/>
            <a:t>Praksisrelatering</a:t>
          </a:r>
        </a:p>
        <a:p>
          <a:pPr algn="ctr"/>
          <a:endParaRPr lang="da-DK" sz="1200" i="1" u="none" dirty="0"/>
        </a:p>
        <a:p>
          <a:pPr algn="ctr"/>
          <a:endParaRPr lang="da-DK" sz="1050" i="1" u="none" dirty="0"/>
        </a:p>
      </dgm:t>
    </dgm:pt>
    <dgm:pt modelId="{0AC59BFF-6BF4-47D6-9FFC-029EC5E5F0DE}" type="parTrans" cxnId="{9EC4299D-309C-46D5-AD9E-B18EB59E9FFB}">
      <dgm:prSet/>
      <dgm:spPr/>
      <dgm:t>
        <a:bodyPr/>
        <a:lstStyle/>
        <a:p>
          <a:endParaRPr lang="da-DK"/>
        </a:p>
      </dgm:t>
    </dgm:pt>
    <dgm:pt modelId="{E917B45B-6548-4C07-8633-F9FBF4D4ACC5}" type="sibTrans" cxnId="{9EC4299D-309C-46D5-AD9E-B18EB59E9FFB}">
      <dgm:prSet/>
      <dgm:spPr/>
      <dgm:t>
        <a:bodyPr/>
        <a:lstStyle/>
        <a:p>
          <a:endParaRPr lang="da-DK"/>
        </a:p>
      </dgm:t>
    </dgm:pt>
    <dgm:pt modelId="{814867CE-F4ED-4EE3-90C7-F2C4A495AEC6}">
      <dgm:prSet phldrT="[Tekst]" custT="1"/>
      <dgm:spPr>
        <a:solidFill>
          <a:srgbClr val="0091C4"/>
        </a:solidFill>
        <a:ln>
          <a:solidFill>
            <a:schemeClr val="tx1"/>
          </a:solidFill>
        </a:ln>
      </dgm:spPr>
      <dgm:t>
        <a:bodyPr anchor="t"/>
        <a:lstStyle/>
        <a:p>
          <a:pPr algn="ctr"/>
          <a:r>
            <a:rPr lang="da-DK" sz="1600" u="sng" dirty="0"/>
            <a:t>Mål for undervisningen</a:t>
          </a:r>
        </a:p>
        <a:p>
          <a:pPr algn="ctr"/>
          <a:endParaRPr lang="da-DK" sz="1200" i="1" u="none" dirty="0"/>
        </a:p>
        <a:p>
          <a:pPr algn="ctr"/>
          <a:r>
            <a:rPr lang="da-DK" sz="1200" i="1" u="none" dirty="0"/>
            <a:t>Læringsmål</a:t>
          </a:r>
        </a:p>
      </dgm:t>
    </dgm:pt>
    <dgm:pt modelId="{15211F9B-42BC-485D-9394-0BE8BA236CBB}" type="parTrans" cxnId="{32C74418-B20D-4B02-ACA4-D277E7981A21}">
      <dgm:prSet/>
      <dgm:spPr/>
      <dgm:t>
        <a:bodyPr/>
        <a:lstStyle/>
        <a:p>
          <a:endParaRPr lang="da-DK"/>
        </a:p>
      </dgm:t>
    </dgm:pt>
    <dgm:pt modelId="{147FB1BB-5CE3-4A58-8824-323069375AF9}" type="sibTrans" cxnId="{32C74418-B20D-4B02-ACA4-D277E7981A21}">
      <dgm:prSet/>
      <dgm:spPr/>
      <dgm:t>
        <a:bodyPr/>
        <a:lstStyle/>
        <a:p>
          <a:endParaRPr lang="da-DK"/>
        </a:p>
      </dgm:t>
    </dgm:pt>
    <dgm:pt modelId="{7CB3FAE9-E392-42B6-BC3C-4B95FA80932E}" type="pres">
      <dgm:prSet presAssocID="{B2BB7B23-B224-4FDE-B3F9-3F9A5E95E048}" presName="compositeShape" presStyleCnt="0">
        <dgm:presLayoutVars>
          <dgm:chMax val="7"/>
          <dgm:dir/>
          <dgm:resizeHandles val="exact"/>
        </dgm:presLayoutVars>
      </dgm:prSet>
      <dgm:spPr/>
    </dgm:pt>
    <dgm:pt modelId="{542E0E52-DEE9-44D1-A17D-F2F603FF27FE}" type="pres">
      <dgm:prSet presAssocID="{B2BB7B23-B224-4FDE-B3F9-3F9A5E95E048}" presName="wedge1" presStyleLbl="node1" presStyleIdx="0" presStyleCnt="3" custScaleX="117833" custScaleY="117833" custLinFactNeighborX="-5325" custLinFactNeighborY="2827"/>
      <dgm:spPr/>
    </dgm:pt>
    <dgm:pt modelId="{80EA3E35-6890-480E-B268-2DD4A3E2C975}" type="pres">
      <dgm:prSet presAssocID="{B2BB7B23-B224-4FDE-B3F9-3F9A5E95E048}" presName="wedge1Tx" presStyleLbl="node1" presStyleIdx="0" presStyleCnt="3">
        <dgm:presLayoutVars>
          <dgm:chMax val="0"/>
          <dgm:chPref val="0"/>
          <dgm:bulletEnabled val="1"/>
        </dgm:presLayoutVars>
      </dgm:prSet>
      <dgm:spPr/>
    </dgm:pt>
    <dgm:pt modelId="{6937B43D-C1D3-495B-8004-2622702FFAF4}" type="pres">
      <dgm:prSet presAssocID="{B2BB7B23-B224-4FDE-B3F9-3F9A5E95E048}" presName="wedge2" presStyleLbl="node1" presStyleIdx="1" presStyleCnt="3" custScaleX="117833" custScaleY="117833" custLinFactNeighborX="-227" custLinFactNeighborY="-227"/>
      <dgm:spPr/>
    </dgm:pt>
    <dgm:pt modelId="{31079718-D8F7-439E-81A8-E939BEBC33AB}" type="pres">
      <dgm:prSet presAssocID="{B2BB7B23-B224-4FDE-B3F9-3F9A5E95E048}" presName="wedge2Tx" presStyleLbl="node1" presStyleIdx="1" presStyleCnt="3">
        <dgm:presLayoutVars>
          <dgm:chMax val="0"/>
          <dgm:chPref val="0"/>
          <dgm:bulletEnabled val="1"/>
        </dgm:presLayoutVars>
      </dgm:prSet>
      <dgm:spPr/>
    </dgm:pt>
    <dgm:pt modelId="{F430F2EB-512E-4C77-85A1-5AE97B47BD1B}" type="pres">
      <dgm:prSet presAssocID="{B2BB7B23-B224-4FDE-B3F9-3F9A5E95E048}" presName="wedge3" presStyleLbl="node1" presStyleIdx="2" presStyleCnt="3" custScaleX="117833" custScaleY="117833" custLinFactNeighborY="-218"/>
      <dgm:spPr/>
    </dgm:pt>
    <dgm:pt modelId="{4C0209FB-0633-4FCD-8734-47075F028992}" type="pres">
      <dgm:prSet presAssocID="{B2BB7B23-B224-4FDE-B3F9-3F9A5E95E048}" presName="wedge3Tx" presStyleLbl="node1" presStyleIdx="2" presStyleCnt="3">
        <dgm:presLayoutVars>
          <dgm:chMax val="0"/>
          <dgm:chPref val="0"/>
          <dgm:bulletEnabled val="1"/>
        </dgm:presLayoutVars>
      </dgm:prSet>
      <dgm:spPr/>
    </dgm:pt>
  </dgm:ptLst>
  <dgm:cxnLst>
    <dgm:cxn modelId="{7C15E502-9415-48AE-93B8-7605297187F4}" type="presOf" srcId="{B9C6053E-7BD7-403B-83EE-A2A34672E2A6}" destId="{542E0E52-DEE9-44D1-A17D-F2F603FF27FE}" srcOrd="0" destOrd="0" presId="urn:microsoft.com/office/officeart/2005/8/layout/chart3"/>
    <dgm:cxn modelId="{32C74418-B20D-4B02-ACA4-D277E7981A21}" srcId="{B2BB7B23-B224-4FDE-B3F9-3F9A5E95E048}" destId="{814867CE-F4ED-4EE3-90C7-F2C4A495AEC6}" srcOrd="2" destOrd="0" parTransId="{15211F9B-42BC-485D-9394-0BE8BA236CBB}" sibTransId="{147FB1BB-5CE3-4A58-8824-323069375AF9}"/>
    <dgm:cxn modelId="{DFD6BB2F-EA42-4B1C-8D64-F1E1F3E5477E}" type="presOf" srcId="{4D6AEBAC-B39C-4B0A-BB37-3D66E534CDA3}" destId="{6937B43D-C1D3-495B-8004-2622702FFAF4}" srcOrd="0" destOrd="0" presId="urn:microsoft.com/office/officeart/2005/8/layout/chart3"/>
    <dgm:cxn modelId="{C5605430-DE9B-44C1-A225-44B5FBEC5411}" type="presOf" srcId="{814867CE-F4ED-4EE3-90C7-F2C4A495AEC6}" destId="{4C0209FB-0633-4FCD-8734-47075F028992}" srcOrd="1" destOrd="0" presId="urn:microsoft.com/office/officeart/2005/8/layout/chart3"/>
    <dgm:cxn modelId="{07C52838-6DD7-4DAA-88F0-BA568E1EAC7F}" type="presOf" srcId="{814867CE-F4ED-4EE3-90C7-F2C4A495AEC6}" destId="{F430F2EB-512E-4C77-85A1-5AE97B47BD1B}" srcOrd="0" destOrd="0" presId="urn:microsoft.com/office/officeart/2005/8/layout/chart3"/>
    <dgm:cxn modelId="{F4F9723C-CF37-4F50-BCE0-10AB66981FAF}" type="presOf" srcId="{B2BB7B23-B224-4FDE-B3F9-3F9A5E95E048}" destId="{7CB3FAE9-E392-42B6-BC3C-4B95FA80932E}" srcOrd="0" destOrd="0" presId="urn:microsoft.com/office/officeart/2005/8/layout/chart3"/>
    <dgm:cxn modelId="{9EC4299D-309C-46D5-AD9E-B18EB59E9FFB}" srcId="{B2BB7B23-B224-4FDE-B3F9-3F9A5E95E048}" destId="{4D6AEBAC-B39C-4B0A-BB37-3D66E534CDA3}" srcOrd="1" destOrd="0" parTransId="{0AC59BFF-6BF4-47D6-9FFC-029EC5E5F0DE}" sibTransId="{E917B45B-6548-4C07-8633-F9FBF4D4ACC5}"/>
    <dgm:cxn modelId="{3B7F98A9-7F4E-4D55-B4FE-87B8E835AFCC}" type="presOf" srcId="{4D6AEBAC-B39C-4B0A-BB37-3D66E534CDA3}" destId="{31079718-D8F7-439E-81A8-E939BEBC33AB}" srcOrd="1" destOrd="0" presId="urn:microsoft.com/office/officeart/2005/8/layout/chart3"/>
    <dgm:cxn modelId="{5BC2BBD7-D2DD-4F6B-92CA-FB34CA276A31}" type="presOf" srcId="{B9C6053E-7BD7-403B-83EE-A2A34672E2A6}" destId="{80EA3E35-6890-480E-B268-2DD4A3E2C975}" srcOrd="1" destOrd="0" presId="urn:microsoft.com/office/officeart/2005/8/layout/chart3"/>
    <dgm:cxn modelId="{A0672BF3-DC39-42DA-81EE-99D65915D301}" srcId="{B2BB7B23-B224-4FDE-B3F9-3F9A5E95E048}" destId="{B9C6053E-7BD7-403B-83EE-A2A34672E2A6}" srcOrd="0" destOrd="0" parTransId="{5CBBAB8B-FE87-496E-B288-46427667D61D}" sibTransId="{8E767F54-78D9-4923-92C1-F96AA40F4CBE}"/>
    <dgm:cxn modelId="{75ED3FE2-CB72-45B3-A1DA-B0E2D442AFFB}" type="presParOf" srcId="{7CB3FAE9-E392-42B6-BC3C-4B95FA80932E}" destId="{542E0E52-DEE9-44D1-A17D-F2F603FF27FE}" srcOrd="0" destOrd="0" presId="urn:microsoft.com/office/officeart/2005/8/layout/chart3"/>
    <dgm:cxn modelId="{F4C7AF7A-B3AB-44AA-9F1A-DF79C5B588A7}" type="presParOf" srcId="{7CB3FAE9-E392-42B6-BC3C-4B95FA80932E}" destId="{80EA3E35-6890-480E-B268-2DD4A3E2C975}" srcOrd="1" destOrd="0" presId="urn:microsoft.com/office/officeart/2005/8/layout/chart3"/>
    <dgm:cxn modelId="{B2D90D6B-4442-49D9-8000-BABB3D6D8E67}" type="presParOf" srcId="{7CB3FAE9-E392-42B6-BC3C-4B95FA80932E}" destId="{6937B43D-C1D3-495B-8004-2622702FFAF4}" srcOrd="2" destOrd="0" presId="urn:microsoft.com/office/officeart/2005/8/layout/chart3"/>
    <dgm:cxn modelId="{B1A0E2AD-D675-412B-A9AB-A08F4D6B4668}" type="presParOf" srcId="{7CB3FAE9-E392-42B6-BC3C-4B95FA80932E}" destId="{31079718-D8F7-439E-81A8-E939BEBC33AB}" srcOrd="3" destOrd="0" presId="urn:microsoft.com/office/officeart/2005/8/layout/chart3"/>
    <dgm:cxn modelId="{43E0D213-2F83-4B1D-98CD-1D0CAA005F9C}" type="presParOf" srcId="{7CB3FAE9-E392-42B6-BC3C-4B95FA80932E}" destId="{F430F2EB-512E-4C77-85A1-5AE97B47BD1B}" srcOrd="4" destOrd="0" presId="urn:microsoft.com/office/officeart/2005/8/layout/chart3"/>
    <dgm:cxn modelId="{E38FE847-323F-4562-B364-22186DA380AC}" type="presParOf" srcId="{7CB3FAE9-E392-42B6-BC3C-4B95FA80932E}" destId="{4C0209FB-0633-4FCD-8734-47075F028992}"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E0E52-DEE9-44D1-A17D-F2F603FF27FE}">
      <dsp:nvSpPr>
        <dsp:cNvPr id="0" name=""/>
        <dsp:cNvSpPr/>
      </dsp:nvSpPr>
      <dsp:spPr>
        <a:xfrm>
          <a:off x="1446024" y="86817"/>
          <a:ext cx="5256365" cy="5256365"/>
        </a:xfrm>
        <a:prstGeom prst="pie">
          <a:avLst>
            <a:gd name="adj1" fmla="val 16200000"/>
            <a:gd name="adj2" fmla="val 1800000"/>
          </a:avLst>
        </a:prstGeom>
        <a:solidFill>
          <a:srgbClr val="0091C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da-DK" sz="1600" u="sng" kern="1200" dirty="0"/>
            <a:t>Evaluering og bedømmelse</a:t>
          </a:r>
        </a:p>
        <a:p>
          <a:pPr marL="0" lvl="0" indent="0" algn="ctr" defTabSz="711200">
            <a:lnSpc>
              <a:spcPct val="90000"/>
            </a:lnSpc>
            <a:spcBef>
              <a:spcPct val="0"/>
            </a:spcBef>
            <a:spcAft>
              <a:spcPct val="35000"/>
            </a:spcAft>
            <a:buNone/>
          </a:pPr>
          <a:endParaRPr lang="da-DK" sz="1200" u="sng" kern="1200" dirty="0"/>
        </a:p>
        <a:p>
          <a:pPr marL="0" lvl="0" indent="0" algn="ctr" defTabSz="711200">
            <a:lnSpc>
              <a:spcPct val="90000"/>
            </a:lnSpc>
            <a:spcBef>
              <a:spcPct val="0"/>
            </a:spcBef>
            <a:spcAft>
              <a:spcPct val="35000"/>
            </a:spcAft>
            <a:buNone/>
          </a:pPr>
          <a:r>
            <a:rPr lang="da-DK" sz="1200" i="1" u="none" kern="1200" dirty="0"/>
            <a:t>Løbende og afsluttende evaluering (feedback)</a:t>
          </a:r>
        </a:p>
        <a:p>
          <a:pPr marL="0" lvl="0" indent="0" algn="ctr" defTabSz="711200">
            <a:lnSpc>
              <a:spcPct val="90000"/>
            </a:lnSpc>
            <a:spcBef>
              <a:spcPct val="0"/>
            </a:spcBef>
            <a:spcAft>
              <a:spcPct val="35000"/>
            </a:spcAft>
            <a:buNone/>
          </a:pPr>
          <a:r>
            <a:rPr lang="da-DK" sz="1200" i="1" u="none" kern="1200" dirty="0"/>
            <a:t>Bedømmelsesgrundlag og -kriterier</a:t>
          </a:r>
        </a:p>
        <a:p>
          <a:pPr marL="0" lvl="0" indent="0" algn="ctr" defTabSz="711200">
            <a:lnSpc>
              <a:spcPct val="90000"/>
            </a:lnSpc>
            <a:spcBef>
              <a:spcPct val="0"/>
            </a:spcBef>
            <a:spcAft>
              <a:spcPct val="35000"/>
            </a:spcAft>
            <a:buNone/>
          </a:pPr>
          <a:endParaRPr lang="da-DK" sz="1200" i="1" u="none" kern="1200" dirty="0"/>
        </a:p>
        <a:p>
          <a:pPr marL="0" lvl="0" indent="0" algn="ctr" defTabSz="711200">
            <a:lnSpc>
              <a:spcPct val="90000"/>
            </a:lnSpc>
            <a:spcBef>
              <a:spcPct val="0"/>
            </a:spcBef>
            <a:spcAft>
              <a:spcPct val="35000"/>
            </a:spcAft>
            <a:buNone/>
          </a:pPr>
          <a:endParaRPr lang="da-DK" sz="1600" u="sng" kern="1200" dirty="0"/>
        </a:p>
      </dsp:txBody>
      <dsp:txXfrm>
        <a:off x="4303860" y="1056742"/>
        <a:ext cx="1783409" cy="1752121"/>
      </dsp:txXfrm>
    </dsp:sp>
    <dsp:sp modelId="{6937B43D-C1D3-495B-8004-2622702FFAF4}">
      <dsp:nvSpPr>
        <dsp:cNvPr id="0" name=""/>
        <dsp:cNvSpPr/>
      </dsp:nvSpPr>
      <dsp:spPr>
        <a:xfrm>
          <a:off x="1443492" y="83346"/>
          <a:ext cx="5256365" cy="5256365"/>
        </a:xfrm>
        <a:prstGeom prst="pie">
          <a:avLst>
            <a:gd name="adj1" fmla="val 1800000"/>
            <a:gd name="adj2" fmla="val 9000000"/>
          </a:avLst>
        </a:prstGeom>
        <a:solidFill>
          <a:srgbClr val="0091C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da-DK" sz="1600" u="sng" kern="1200" dirty="0"/>
            <a:t>Indhold i undervisningen</a:t>
          </a:r>
        </a:p>
        <a:p>
          <a:pPr marL="0" lvl="0" indent="0" algn="ctr" defTabSz="711200">
            <a:lnSpc>
              <a:spcPct val="90000"/>
            </a:lnSpc>
            <a:spcBef>
              <a:spcPct val="0"/>
            </a:spcBef>
            <a:spcAft>
              <a:spcPct val="35000"/>
            </a:spcAft>
            <a:buNone/>
          </a:pPr>
          <a:r>
            <a:rPr lang="da-DK" sz="1200" i="1" u="none" kern="1200" dirty="0"/>
            <a:t>Planlagt fagligt indhold</a:t>
          </a:r>
        </a:p>
        <a:p>
          <a:pPr marL="0" lvl="0" indent="0" algn="ctr" defTabSz="711200">
            <a:lnSpc>
              <a:spcPct val="90000"/>
            </a:lnSpc>
            <a:spcBef>
              <a:spcPct val="0"/>
            </a:spcBef>
            <a:spcAft>
              <a:spcPct val="35000"/>
            </a:spcAft>
            <a:buNone/>
          </a:pPr>
          <a:r>
            <a:rPr lang="da-DK" sz="1200" i="1" u="none" kern="1200" dirty="0"/>
            <a:t>Helhedsorientering</a:t>
          </a:r>
        </a:p>
        <a:p>
          <a:pPr marL="0" lvl="0" indent="0" algn="ctr" defTabSz="711200">
            <a:lnSpc>
              <a:spcPct val="90000"/>
            </a:lnSpc>
            <a:spcBef>
              <a:spcPct val="0"/>
            </a:spcBef>
            <a:spcAft>
              <a:spcPct val="35000"/>
            </a:spcAft>
            <a:buNone/>
          </a:pPr>
          <a:r>
            <a:rPr lang="da-DK" sz="1200" i="1" u="none" kern="1200" dirty="0"/>
            <a:t>Differentiering</a:t>
          </a:r>
        </a:p>
        <a:p>
          <a:pPr marL="0" lvl="0" indent="0" algn="ctr" defTabSz="711200">
            <a:lnSpc>
              <a:spcPct val="90000"/>
            </a:lnSpc>
            <a:spcBef>
              <a:spcPct val="0"/>
            </a:spcBef>
            <a:spcAft>
              <a:spcPct val="35000"/>
            </a:spcAft>
            <a:buNone/>
          </a:pPr>
          <a:r>
            <a:rPr lang="da-DK" sz="1200" i="1" u="none" kern="1200" dirty="0"/>
            <a:t>Tværfaglighed</a:t>
          </a:r>
        </a:p>
        <a:p>
          <a:pPr marL="0" lvl="0" indent="0" algn="ctr" defTabSz="711200">
            <a:lnSpc>
              <a:spcPct val="90000"/>
            </a:lnSpc>
            <a:spcBef>
              <a:spcPct val="0"/>
            </a:spcBef>
            <a:spcAft>
              <a:spcPct val="35000"/>
            </a:spcAft>
            <a:buNone/>
          </a:pPr>
          <a:r>
            <a:rPr lang="da-DK" sz="1200" i="1" u="none" kern="1200" dirty="0"/>
            <a:t>Praksisrelatering</a:t>
          </a:r>
        </a:p>
        <a:p>
          <a:pPr marL="0" lvl="0" indent="0" algn="ctr" defTabSz="711200">
            <a:lnSpc>
              <a:spcPct val="90000"/>
            </a:lnSpc>
            <a:spcBef>
              <a:spcPct val="0"/>
            </a:spcBef>
            <a:spcAft>
              <a:spcPct val="35000"/>
            </a:spcAft>
            <a:buNone/>
          </a:pPr>
          <a:endParaRPr lang="da-DK" sz="1200" i="1" u="none" kern="1200" dirty="0"/>
        </a:p>
        <a:p>
          <a:pPr marL="0" lvl="0" indent="0" algn="ctr" defTabSz="711200">
            <a:lnSpc>
              <a:spcPct val="90000"/>
            </a:lnSpc>
            <a:spcBef>
              <a:spcPct val="0"/>
            </a:spcBef>
            <a:spcAft>
              <a:spcPct val="35000"/>
            </a:spcAft>
            <a:buNone/>
          </a:pPr>
          <a:endParaRPr lang="da-DK" sz="1050" i="1" u="none" kern="1200" dirty="0"/>
        </a:p>
      </dsp:txBody>
      <dsp:txXfrm>
        <a:off x="2882735" y="3399863"/>
        <a:ext cx="2377879" cy="1626970"/>
      </dsp:txXfrm>
    </dsp:sp>
    <dsp:sp modelId="{F430F2EB-512E-4C77-85A1-5AE97B47BD1B}">
      <dsp:nvSpPr>
        <dsp:cNvPr id="0" name=""/>
        <dsp:cNvSpPr/>
      </dsp:nvSpPr>
      <dsp:spPr>
        <a:xfrm>
          <a:off x="1453618" y="83748"/>
          <a:ext cx="5256365" cy="5256365"/>
        </a:xfrm>
        <a:prstGeom prst="pie">
          <a:avLst>
            <a:gd name="adj1" fmla="val 9000000"/>
            <a:gd name="adj2" fmla="val 16200000"/>
          </a:avLst>
        </a:prstGeom>
        <a:solidFill>
          <a:srgbClr val="0091C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da-DK" sz="1600" u="sng" kern="1200" dirty="0"/>
            <a:t>Mål for undervisningen</a:t>
          </a:r>
        </a:p>
        <a:p>
          <a:pPr marL="0" lvl="0" indent="0" algn="ctr" defTabSz="711200">
            <a:lnSpc>
              <a:spcPct val="90000"/>
            </a:lnSpc>
            <a:spcBef>
              <a:spcPct val="0"/>
            </a:spcBef>
            <a:spcAft>
              <a:spcPct val="35000"/>
            </a:spcAft>
            <a:buNone/>
          </a:pPr>
          <a:endParaRPr lang="da-DK" sz="1200" i="1" u="none" kern="1200" dirty="0"/>
        </a:p>
        <a:p>
          <a:pPr marL="0" lvl="0" indent="0" algn="ctr" defTabSz="711200">
            <a:lnSpc>
              <a:spcPct val="90000"/>
            </a:lnSpc>
            <a:spcBef>
              <a:spcPct val="0"/>
            </a:spcBef>
            <a:spcAft>
              <a:spcPct val="35000"/>
            </a:spcAft>
            <a:buNone/>
          </a:pPr>
          <a:r>
            <a:rPr lang="da-DK" sz="1200" i="1" u="none" kern="1200" dirty="0"/>
            <a:t>Læringsmål</a:t>
          </a:r>
        </a:p>
      </dsp:txBody>
      <dsp:txXfrm>
        <a:off x="2016800" y="1116248"/>
        <a:ext cx="1783409" cy="175212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29/06/2021</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29/06/2021</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16483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50" dirty="0"/>
              <a:t>Vejledningen indledes med en kort indføring i baggrund og formål for NY LUP, og modellen præsenteres og defineres.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i="0" dirty="0"/>
              <a:t>(A1) Vejledningen er inddelt i samme hovedemner som modellen, hvorunder der kan findes detaljerede beskrivelser og eksempler.</a:t>
            </a:r>
            <a:endParaRPr lang="da-DK" sz="1050" dirty="0"/>
          </a:p>
          <a:p>
            <a:r>
              <a:rPr lang="da-DK" sz="1050" dirty="0"/>
              <a:t>(A2) Vejledningen har derfor en struktur der </a:t>
            </a:r>
            <a:r>
              <a:rPr lang="da-DK" sz="1050" i="1" dirty="0"/>
              <a:t>kan </a:t>
            </a:r>
            <a:r>
              <a:rPr lang="da-DK" sz="1050" i="0" dirty="0"/>
              <a:t>anvendes til føre forfatterne på LUP, fra mål, over indhold, til evaluering og bedømmelse. </a:t>
            </a:r>
          </a:p>
          <a:p>
            <a:r>
              <a:rPr lang="da-DK" sz="1050" i="0" dirty="0"/>
              <a:t>Alternativt kan vejledningen også anvendes til opslag, når det er definitioner mere end struktur forfatteren har behov for.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729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50" dirty="0"/>
              <a:t>Alle emner indledes, så vidt det har været muligt, på samme måde: </a:t>
            </a:r>
          </a:p>
          <a:p>
            <a:r>
              <a:rPr lang="da-DK" sz="1050" dirty="0"/>
              <a:t>(A1)Først en indledning i/definition af emnet, sådan at det sikrer vejledningen læses med samme forståelse som den er skrevet (aflæring, begrebsafklaring)</a:t>
            </a:r>
          </a:p>
          <a:p>
            <a:r>
              <a:rPr lang="da-DK" sz="1050" dirty="0"/>
              <a:t>(A2) derefter en konkret beskrivelse af hvad der skal beskrives i LUP</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06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50" dirty="0"/>
              <a:t>For hvert emne er der medtaget udvalgte eksempler fra pilotskolerne. Eksemplerne er enten ”as-is” eller redigerede fra LUP-gruppens side for at sikre eksemplificering.</a:t>
            </a:r>
          </a:p>
          <a:p>
            <a:endParaRPr lang="da-DK" sz="1050"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076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215144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424659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284349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3771899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257023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80818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117539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242867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1180725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983710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Spørgsmål/svar er på vej og placeres på samme side.</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234960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2297530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3728717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413560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2407547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3636425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26469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73601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59038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93975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Det er selvfølgelig kun LUP for forløb der starter i August der skal være færdige i august. </a:t>
            </a:r>
          </a:p>
          <a:p>
            <a:r>
              <a:rPr lang="da-DK" baseline="0" dirty="0"/>
              <a:t>Resten af de lokale undervisningsplaner skal være færdige ved skoleopholdets start. </a:t>
            </a:r>
            <a:br>
              <a:rPr lang="da-DK" baseline="0" dirty="0"/>
            </a:br>
            <a:r>
              <a:rPr lang="da-DK" baseline="0" dirty="0"/>
              <a:t>Vær også opmærksom på at der sagtens kan være elementer fra den ”gamle” LUP der kan genanvendes, sådan at arbejdet ikke bliver helt forfra (Med mindre man måtte ønske det)</a:t>
            </a:r>
          </a:p>
          <a:p>
            <a:r>
              <a:rPr lang="da-DK" baseline="0" dirty="0"/>
              <a:t>LUP er jo et dynamisk værktøj der kan justeres og tilrettes når dette måtte ønskes/være nødvendigt.</a:t>
            </a:r>
          </a:p>
          <a:p>
            <a:endParaRPr lang="da-DK" u="none" dirty="0">
              <a:solidFill>
                <a:srgbClr val="FF0000"/>
              </a:solidFill>
              <a:effectLst/>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369703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u="none" dirty="0">
              <a:solidFill>
                <a:srgbClr val="FF0000"/>
              </a:solidFill>
              <a:effectLst/>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400950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85623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36014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29. juni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29. juni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29. juni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29. juni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29. juni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29. juni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29. juni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29. juni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29. juni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29. juni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29. juni 2021</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29. juni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29. juni 2021</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br>
              <a:rPr lang="da-DK" altLang="da-DK" sz="1000" b="1" noProof="1">
                <a:cs typeface="Arial" panose="020B0604020202020204" pitchFamily="34" charset="0"/>
              </a:rPr>
            </a:b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br>
              <a:rPr lang="da-DK" altLang="da-DK" sz="1000" b="1" noProof="1">
                <a:cs typeface="Arial" panose="020B0604020202020204" pitchFamily="34" charset="0"/>
              </a:rPr>
            </a:b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29. juni 2021</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29. juni 2021</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29. juni 2021</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29. juni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29. juni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29. juni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29. juni 2021</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emu.dk/eud/ledelse/lokale-undervisningsplaner/den-lokale-undervisningsplan-lup?b=t437-t495-t506" TargetMode="Externa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file:///C:\Users\B059111\AppData\Local\Temp\MicrosoftEdgeDownloads\5e09b992-8b68-4b89-919d-be1d04c8859c\210512-Bilag-2--Oversigtsark-med-uddannelsers-indfasningsprofil.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www.uvm.dk/trepart/trepart-om-flere-laerepladser-og-entydigt-ansvar/nationale-maalsaetninger-for-indgaaelse-af-uddannelsesaftal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hyperlink" Target="https://emu.dk/eud/ledelse/lokale-undervisningsplaner/den-lokale-undervisningsplan-lup?b=t437-t495-t506" TargetMode="External"/><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mailto:Martin.Havgaard.Seehagen@stukuvm.dk" TargetMode="External"/><Relationship Id="rId5" Type="http://schemas.openxmlformats.org/officeDocument/2006/relationships/hyperlink" Target="mailto:Pia.Susanne.Jorgensen@stukuvm.dk" TargetMode="External"/><Relationship Id="rId4" Type="http://schemas.openxmlformats.org/officeDocument/2006/relationships/hyperlink" Target="mailto:Marianne.hallgaard.christensen@stukuvm.d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uvm.dk/aktuelt/nyheder/uvm/2021/jun/210601-flere-frihedsgrader-og-295-mio-skal-understoette-et-fagligt-loeft-i-2021"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uvm.dk/trepart/trepart-om-flere-laerepladser-og-entydigt-ansva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uvm.dk/publikationer/2020/200615-rapport-om-forenkling-af-erhvervsuddannelsernes-beskrivelsessystem" TargetMode="External"/><Relationship Id="rId4" Type="http://schemas.openxmlformats.org/officeDocument/2006/relationships/hyperlink" Target="https://www.eva.dk/ungdomsuddannelse/lup-erhvervsuddannelsernes-lokale-undervisningsplan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29999" y="2816342"/>
            <a:ext cx="7369639" cy="1378800"/>
          </a:xfrm>
        </p:spPr>
        <p:txBody>
          <a:bodyPr/>
          <a:lstStyle/>
          <a:p>
            <a:pPr algn="ctr"/>
            <a:r>
              <a:rPr lang="da-DK" dirty="0"/>
              <a:t>Nyt fra BUVM</a:t>
            </a:r>
          </a:p>
        </p:txBody>
      </p:sp>
      <p:sp>
        <p:nvSpPr>
          <p:cNvPr id="4" name="Pladsholder til tekst 3"/>
          <p:cNvSpPr>
            <a:spLocks noGrp="1"/>
          </p:cNvSpPr>
          <p:nvPr>
            <p:ph type="body" sz="quarter" idx="17"/>
          </p:nvPr>
        </p:nvSpPr>
        <p:spPr/>
        <p:txBody>
          <a:bodyPr/>
          <a:lstStyle/>
          <a:p>
            <a:endParaRPr lang="da-DK"/>
          </a:p>
        </p:txBody>
      </p:sp>
      <p:sp>
        <p:nvSpPr>
          <p:cNvPr id="5" name="Pladsholder til tekst 4"/>
          <p:cNvSpPr>
            <a:spLocks noGrp="1"/>
          </p:cNvSpPr>
          <p:nvPr>
            <p:ph type="body" sz="quarter" idx="18"/>
          </p:nvPr>
        </p:nvSpPr>
        <p:spPr/>
        <p:txBody>
          <a:bodyPr/>
          <a:lstStyle/>
          <a:p>
            <a:endParaRPr lang="da-DK"/>
          </a:p>
        </p:txBody>
      </p:sp>
      <p:sp>
        <p:nvSpPr>
          <p:cNvPr id="6" name="Pladsholder til dato 5"/>
          <p:cNvSpPr>
            <a:spLocks noGrp="1"/>
          </p:cNvSpPr>
          <p:nvPr>
            <p:ph type="dt" sz="half" idx="10"/>
          </p:nvPr>
        </p:nvSpPr>
        <p:spPr/>
        <p:txBody>
          <a:bodyPr/>
          <a:lstStyle/>
          <a:p>
            <a:fld id="{73D4F9EA-A605-4D01-863E-708DD5D85776}" type="datetime2">
              <a:rPr lang="da-DK" smtClean="0"/>
              <a:t>29. juni 2021</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1426705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B62DA06E-FA01-42EB-9E91-C5C6F22C4193}"/>
              </a:ext>
            </a:extLst>
          </p:cNvPr>
          <p:cNvSpPr txBox="1"/>
          <p:nvPr/>
        </p:nvSpPr>
        <p:spPr>
          <a:xfrm>
            <a:off x="9277815" y="0"/>
            <a:ext cx="2914185" cy="6858000"/>
          </a:xfrm>
          <a:prstGeom prst="rect">
            <a:avLst/>
          </a:prstGeom>
          <a:solidFill>
            <a:srgbClr val="99CAD6"/>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161616"/>
              </a:solidFill>
              <a:effectLst/>
              <a:uLnTx/>
              <a:uFillTx/>
              <a:latin typeface="Verdana"/>
              <a:ea typeface="+mn-ea"/>
              <a:cs typeface="+mn-cs"/>
            </a:endParaRPr>
          </a:p>
        </p:txBody>
      </p:sp>
      <p:sp>
        <p:nvSpPr>
          <p:cNvPr id="6" name="Pladsholder til dato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F7CAC9-5EC0-4FCD-8270-C0667CD1F959}" type="datetime2">
              <a:rPr kumimoji="0" lang="da-DK" sz="100" b="0" i="0" u="none" strike="noStrike" kern="1200" cap="none" spc="0" normalizeH="0" baseline="0" noProof="0">
                <a:ln>
                  <a:noFill/>
                </a:ln>
                <a:no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8" name="Pladsholder til diasnumm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2" name="Pladsholder til tekst 11"/>
          <p:cNvSpPr>
            <a:spLocks noGrp="1"/>
          </p:cNvSpPr>
          <p:nvPr>
            <p:ph type="body" sz="quarter" idx="18"/>
          </p:nvPr>
        </p:nvSpPr>
        <p:spPr>
          <a:xfrm>
            <a:off x="9868990" y="5973981"/>
            <a:ext cx="1852362" cy="596990"/>
          </a:xfrm>
        </p:spPr>
        <p:txBody>
          <a:bodyPr/>
          <a:lstStyle/>
          <a:p>
            <a:endParaRPr lang="da-DK" dirty="0">
              <a:solidFill>
                <a:schemeClr val="tx1"/>
              </a:solidFill>
            </a:endParaRPr>
          </a:p>
        </p:txBody>
      </p:sp>
      <p:sp>
        <p:nvSpPr>
          <p:cNvPr id="3" name="Titel 2">
            <a:extLst>
              <a:ext uri="{FF2B5EF4-FFF2-40B4-BE49-F238E27FC236}">
                <a16:creationId xmlns:a16="http://schemas.microsoft.com/office/drawing/2014/main" id="{D43B82E4-E924-4C21-954C-3A51D94597F6}"/>
              </a:ext>
            </a:extLst>
          </p:cNvPr>
          <p:cNvSpPr>
            <a:spLocks noGrp="1"/>
          </p:cNvSpPr>
          <p:nvPr>
            <p:ph type="ctrTitle"/>
          </p:nvPr>
        </p:nvSpPr>
        <p:spPr>
          <a:xfrm>
            <a:off x="402984" y="371747"/>
            <a:ext cx="7369639" cy="823358"/>
          </a:xfrm>
        </p:spPr>
        <p:txBody>
          <a:bodyPr/>
          <a:lstStyle/>
          <a:p>
            <a:r>
              <a:rPr lang="da-DK" dirty="0"/>
              <a:t>Vejledning til ny LUP</a:t>
            </a:r>
          </a:p>
        </p:txBody>
      </p:sp>
      <p:sp>
        <p:nvSpPr>
          <p:cNvPr id="4" name="Tekstfelt 3">
            <a:extLst>
              <a:ext uri="{FF2B5EF4-FFF2-40B4-BE49-F238E27FC236}">
                <a16:creationId xmlns:a16="http://schemas.microsoft.com/office/drawing/2014/main" id="{2E5EC06F-2107-490C-8792-93BCB32951EE}"/>
              </a:ext>
            </a:extLst>
          </p:cNvPr>
          <p:cNvSpPr txBox="1"/>
          <p:nvPr/>
        </p:nvSpPr>
        <p:spPr>
          <a:xfrm>
            <a:off x="402984" y="1168886"/>
            <a:ext cx="255814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161616"/>
                </a:solidFill>
                <a:effectLst/>
                <a:uLnTx/>
                <a:uFillTx/>
                <a:latin typeface="Bahnschrift SemiLight" panose="020B0502040204020203" pitchFamily="34" charset="0"/>
                <a:ea typeface="+mn-ea"/>
                <a:cs typeface="+mn-cs"/>
              </a:rPr>
              <a:t>-En kort introduktion</a:t>
            </a:r>
          </a:p>
        </p:txBody>
      </p:sp>
      <p:pic>
        <p:nvPicPr>
          <p:cNvPr id="11" name="Billede 10">
            <a:extLst>
              <a:ext uri="{FF2B5EF4-FFF2-40B4-BE49-F238E27FC236}">
                <a16:creationId xmlns:a16="http://schemas.microsoft.com/office/drawing/2014/main" id="{7AFD62C2-013B-41B8-9AFC-CC5BF23003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206329">
            <a:off x="698097" y="1739459"/>
            <a:ext cx="2975548" cy="4265408"/>
          </a:xfrm>
          <a:prstGeom prst="rect">
            <a:avLst/>
          </a:prstGeom>
        </p:spPr>
      </p:pic>
      <p:sp>
        <p:nvSpPr>
          <p:cNvPr id="13" name="Tekstfelt 12">
            <a:extLst>
              <a:ext uri="{FF2B5EF4-FFF2-40B4-BE49-F238E27FC236}">
                <a16:creationId xmlns:a16="http://schemas.microsoft.com/office/drawing/2014/main" id="{260B2E4F-3F5D-4FB3-A233-93477F9AF03B}"/>
              </a:ext>
            </a:extLst>
          </p:cNvPr>
          <p:cNvSpPr txBox="1"/>
          <p:nvPr/>
        </p:nvSpPr>
        <p:spPr>
          <a:xfrm>
            <a:off x="3639470" y="4209869"/>
            <a:ext cx="4439492" cy="1477328"/>
          </a:xfrm>
          <a:prstGeom prst="rect">
            <a:avLst/>
          </a:prstGeom>
          <a:solidFill>
            <a:sysClr val="window" lastClr="FFFFFF"/>
          </a:solidFill>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0" i="0" u="none" strike="noStrike" kern="0" cap="none" spc="0" normalizeH="0" baseline="0" noProof="0" dirty="0">
                <a:ln>
                  <a:noFill/>
                </a:ln>
                <a:solidFill>
                  <a:prstClr val="black"/>
                </a:solidFill>
                <a:effectLst/>
                <a:uLnTx/>
                <a:uFillTx/>
                <a:latin typeface="Calibri" panose="020F0502020204030204"/>
              </a:rPr>
              <a:t>Indhold:</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0" cap="none" spc="0" normalizeH="0" baseline="0" noProof="0" dirty="0">
                <a:ln>
                  <a:noFill/>
                </a:ln>
                <a:solidFill>
                  <a:prstClr val="black"/>
                </a:solidFill>
                <a:effectLst/>
                <a:uLnTx/>
                <a:uFillTx/>
                <a:latin typeface="Calibri" panose="020F0502020204030204"/>
              </a:rPr>
              <a:t>Baggrundsmateriale</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0" cap="none" spc="0" normalizeH="0" baseline="0" noProof="0" dirty="0">
                <a:ln>
                  <a:noFill/>
                </a:ln>
                <a:solidFill>
                  <a:prstClr val="black"/>
                </a:solidFill>
                <a:effectLst/>
                <a:uLnTx/>
                <a:uFillTx/>
                <a:latin typeface="Calibri" panose="020F0502020204030204"/>
              </a:rPr>
              <a:t>Modelbeskrivelse</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0" cap="none" spc="0" normalizeH="0" baseline="0" noProof="0" dirty="0">
                <a:ln>
                  <a:noFill/>
                </a:ln>
                <a:solidFill>
                  <a:prstClr val="black"/>
                </a:solidFill>
                <a:effectLst/>
                <a:uLnTx/>
                <a:uFillTx/>
                <a:latin typeface="Calibri" panose="020F0502020204030204"/>
              </a:rPr>
              <a:t>Eksempler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0" cap="none" spc="0" normalizeH="0" baseline="0" noProof="0" dirty="0">
                <a:ln>
                  <a:noFill/>
                </a:ln>
                <a:solidFill>
                  <a:prstClr val="black"/>
                </a:solidFill>
                <a:effectLst/>
                <a:uLnTx/>
                <a:uFillTx/>
                <a:latin typeface="Calibri" panose="020F0502020204030204"/>
              </a:rPr>
              <a:t>Kildehenvisninger</a:t>
            </a:r>
          </a:p>
        </p:txBody>
      </p:sp>
      <p:sp>
        <p:nvSpPr>
          <p:cNvPr id="14" name="Tekstfelt 13">
            <a:hlinkClick r:id="rId4" action="ppaction://hlinksldjump"/>
            <a:extLst>
              <a:ext uri="{FF2B5EF4-FFF2-40B4-BE49-F238E27FC236}">
                <a16:creationId xmlns:a16="http://schemas.microsoft.com/office/drawing/2014/main" id="{B5B5BEAE-BD30-41B6-BFBE-02DD1A6E3D79}"/>
              </a:ext>
            </a:extLst>
          </p:cNvPr>
          <p:cNvSpPr txBox="1"/>
          <p:nvPr/>
        </p:nvSpPr>
        <p:spPr>
          <a:xfrm>
            <a:off x="3239691" y="1708801"/>
            <a:ext cx="5745514" cy="1548455"/>
          </a:xfrm>
          <a:prstGeom prst="rect">
            <a:avLst/>
          </a:prstGeom>
          <a:solidFill>
            <a:sysClr val="window" lastClr="FFFFFF"/>
          </a:solidFill>
          <a:ln>
            <a:noFill/>
          </a:ln>
          <a:effectLst>
            <a:outerShdw blurRad="50800" dist="38100" dir="2700000" algn="tl" rotWithShape="0">
              <a:prstClr val="black">
                <a:alpha val="40000"/>
              </a:prstClr>
            </a:outerShdw>
          </a:effectLst>
        </p:spPr>
        <p:txBody>
          <a:bodyPr wrap="square" lIns="180000" tIns="180000" rIns="180000" bIns="180000" rtlCol="0" anchor="ctr">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a-DK" sz="1100" b="0" i="0" u="none" strike="noStrike" kern="0" cap="none" spc="0" normalizeH="0" baseline="0" noProof="0" dirty="0">
                <a:ln>
                  <a:noFill/>
                </a:ln>
                <a:solidFill>
                  <a:srgbClr val="161616"/>
                </a:solidFill>
                <a:effectLst/>
                <a:uLnTx/>
                <a:uFillTx/>
              </a:rPr>
              <a:t>Er vejledende, fastsætter ikke et designkrav.</a:t>
            </a: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srgbClr val="161616"/>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a-DK" sz="1100" b="0" i="0" u="none" strike="noStrike" kern="0" cap="none" spc="0" normalizeH="0" baseline="0" noProof="0" dirty="0">
                <a:ln>
                  <a:noFill/>
                </a:ln>
                <a:solidFill>
                  <a:srgbClr val="161616"/>
                </a:solidFill>
                <a:effectLst/>
                <a:uLnTx/>
                <a:uFillTx/>
              </a:rPr>
              <a:t>Følger modellens </a:t>
            </a:r>
            <a:r>
              <a:rPr lang="da-DK" sz="1100" kern="0" dirty="0">
                <a:solidFill>
                  <a:srgbClr val="161616"/>
                </a:solidFill>
              </a:rPr>
              <a:t>overskrifter</a:t>
            </a:r>
            <a:r>
              <a:rPr kumimoji="0" lang="da-DK" sz="1100" b="0" i="0" u="none" strike="noStrike" kern="0" cap="none" spc="0" normalizeH="0" baseline="0" noProof="0" dirty="0">
                <a:ln>
                  <a:noFill/>
                </a:ln>
                <a:solidFill>
                  <a:srgbClr val="161616"/>
                </a:solidFill>
                <a:effectLst/>
                <a:uLnTx/>
                <a:uFillTx/>
              </a:rPr>
              <a:t>, så der er høj grad af genkendelighed.</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da-DK" sz="1100" b="0" i="0" u="none" strike="noStrike" kern="0" cap="none" spc="0" normalizeH="0" baseline="0" noProof="0" dirty="0">
              <a:ln>
                <a:noFill/>
              </a:ln>
              <a:solidFill>
                <a:srgbClr val="161616"/>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a-DK" sz="1100" b="0" i="0" u="none" strike="noStrike" kern="0" cap="none" spc="0" normalizeH="0" baseline="0" noProof="0" dirty="0">
                <a:ln>
                  <a:noFill/>
                </a:ln>
                <a:solidFill>
                  <a:srgbClr val="161616"/>
                </a:solidFill>
                <a:effectLst/>
                <a:uLnTx/>
                <a:uFillTx/>
              </a:rPr>
              <a:t>Står på kendt viden og erfaringer fra forskere og undersøgelser</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da-DK" sz="1100" b="0" i="0" u="none" strike="noStrike" kern="0" cap="none" spc="0" normalizeH="0" baseline="0" noProof="0" dirty="0">
              <a:ln>
                <a:noFill/>
              </a:ln>
              <a:solidFill>
                <a:srgbClr val="161616"/>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da-DK" sz="1100" b="0" i="0" u="none" strike="noStrike" kern="0" cap="none" spc="0" normalizeH="0" baseline="0" noProof="0" dirty="0">
                <a:ln>
                  <a:noFill/>
                </a:ln>
                <a:solidFill>
                  <a:srgbClr val="161616"/>
                </a:solidFill>
                <a:effectLst/>
                <a:uLnTx/>
                <a:uFillTx/>
              </a:rPr>
              <a:t>Eksemplificerende vha. pilotskolernes og LUP-gruppens erfaringer.</a:t>
            </a:r>
          </a:p>
        </p:txBody>
      </p:sp>
      <p:sp>
        <p:nvSpPr>
          <p:cNvPr id="15" name="Tekstfelt 14">
            <a:extLst>
              <a:ext uri="{FF2B5EF4-FFF2-40B4-BE49-F238E27FC236}">
                <a16:creationId xmlns:a16="http://schemas.microsoft.com/office/drawing/2014/main" id="{22293DCD-6F4B-43CF-A0F9-7E7C1CFB0B1C}"/>
              </a:ext>
            </a:extLst>
          </p:cNvPr>
          <p:cNvSpPr txBox="1"/>
          <p:nvPr/>
        </p:nvSpPr>
        <p:spPr>
          <a:xfrm>
            <a:off x="1583277" y="6351254"/>
            <a:ext cx="7952197" cy="369332"/>
          </a:xfrm>
          <a:prstGeom prst="rect">
            <a:avLst/>
          </a:prstGeom>
          <a:noFill/>
        </p:spPr>
        <p:txBody>
          <a:bodyPr wrap="square" rtlCol="0">
            <a:spAutoFit/>
          </a:bodyPr>
          <a:lstStyle/>
          <a:p>
            <a:r>
              <a:rPr lang="da-DK" dirty="0">
                <a:solidFill>
                  <a:prstClr val="black"/>
                </a:solidFill>
                <a:latin typeface="Calibri" panose="020F0502020204030204"/>
                <a:hlinkClick r:id="rId5"/>
              </a:rPr>
              <a:t>EMU.DK -&gt; EUD -&gt; Ledelse -&gt; lokale undervisningsplaner -&gt; eksempel fra praksis</a:t>
            </a:r>
            <a:endParaRPr lang="da-DK" dirty="0">
              <a:solidFill>
                <a:prstClr val="black"/>
              </a:solidFill>
              <a:latin typeface="Calibri" panose="020F0502020204030204"/>
            </a:endParaRPr>
          </a:p>
        </p:txBody>
      </p:sp>
      <p:sp>
        <p:nvSpPr>
          <p:cNvPr id="18" name="Tekstfelt 17">
            <a:extLst>
              <a:ext uri="{FF2B5EF4-FFF2-40B4-BE49-F238E27FC236}">
                <a16:creationId xmlns:a16="http://schemas.microsoft.com/office/drawing/2014/main" id="{3AF45855-2A81-4FD5-A770-26A7802F4E93}"/>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417156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B68FB48-2346-4619-A75A-38D6CA6D1098}"/>
              </a:ext>
            </a:extLst>
          </p:cNvPr>
          <p:cNvPicPr>
            <a:picLocks noChangeAspect="1"/>
          </p:cNvPicPr>
          <p:nvPr/>
        </p:nvPicPr>
        <p:blipFill>
          <a:blip r:embed="rId3"/>
          <a:stretch>
            <a:fillRect/>
          </a:stretch>
        </p:blipFill>
        <p:spPr>
          <a:xfrm>
            <a:off x="1002534" y="951264"/>
            <a:ext cx="6356733" cy="5284230"/>
          </a:xfrm>
          <a:prstGeom prst="rect">
            <a:avLst/>
          </a:prstGeom>
          <a:ln>
            <a:noFill/>
          </a:ln>
          <a:effectLst>
            <a:softEdge rad="50800"/>
          </a:effectLst>
        </p:spPr>
      </p:pic>
      <p:sp>
        <p:nvSpPr>
          <p:cNvPr id="2" name="Titel 1">
            <a:extLst>
              <a:ext uri="{FF2B5EF4-FFF2-40B4-BE49-F238E27FC236}">
                <a16:creationId xmlns:a16="http://schemas.microsoft.com/office/drawing/2014/main" id="{58925069-FAC3-4AB0-95BD-223247AB7786}"/>
              </a:ext>
            </a:extLst>
          </p:cNvPr>
          <p:cNvSpPr>
            <a:spLocks noGrp="1"/>
          </p:cNvSpPr>
          <p:nvPr>
            <p:ph type="title"/>
          </p:nvPr>
        </p:nvSpPr>
        <p:spPr>
          <a:xfrm>
            <a:off x="260121" y="147865"/>
            <a:ext cx="5919615" cy="565568"/>
          </a:xfrm>
        </p:spPr>
        <p:txBody>
          <a:bodyPr/>
          <a:lstStyle/>
          <a:p>
            <a:r>
              <a:rPr lang="da-DK" dirty="0"/>
              <a:t>Struktur –opdeling i emner</a:t>
            </a:r>
          </a:p>
        </p:txBody>
      </p:sp>
      <p:sp>
        <p:nvSpPr>
          <p:cNvPr id="5" name="Pladsholder til dato 4">
            <a:extLst>
              <a:ext uri="{FF2B5EF4-FFF2-40B4-BE49-F238E27FC236}">
                <a16:creationId xmlns:a16="http://schemas.microsoft.com/office/drawing/2014/main" id="{09209C2A-6506-46DF-B973-7106BE5B23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11680B0-C0A4-4410-B25C-A68AC20A95E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13" name="Ellipse 12">
            <a:extLst>
              <a:ext uri="{FF2B5EF4-FFF2-40B4-BE49-F238E27FC236}">
                <a16:creationId xmlns:a16="http://schemas.microsoft.com/office/drawing/2014/main" id="{E6E4B54E-BFBE-49A8-BD2B-48C50CB9A099}"/>
              </a:ext>
            </a:extLst>
          </p:cNvPr>
          <p:cNvSpPr/>
          <p:nvPr/>
        </p:nvSpPr>
        <p:spPr>
          <a:xfrm>
            <a:off x="900236" y="2885207"/>
            <a:ext cx="1909186" cy="48232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4" name="Ellipse 13">
            <a:extLst>
              <a:ext uri="{FF2B5EF4-FFF2-40B4-BE49-F238E27FC236}">
                <a16:creationId xmlns:a16="http://schemas.microsoft.com/office/drawing/2014/main" id="{1E0E5AA2-C60A-4CAE-919A-ED959AABDCE9}"/>
              </a:ext>
            </a:extLst>
          </p:cNvPr>
          <p:cNvSpPr/>
          <p:nvPr/>
        </p:nvSpPr>
        <p:spPr>
          <a:xfrm>
            <a:off x="947916" y="4699461"/>
            <a:ext cx="1909186" cy="2897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5" name="Tekstfelt 14">
            <a:extLst>
              <a:ext uri="{FF2B5EF4-FFF2-40B4-BE49-F238E27FC236}">
                <a16:creationId xmlns:a16="http://schemas.microsoft.com/office/drawing/2014/main" id="{80AD9A90-49E3-472C-9D31-5BF57856BC23}"/>
              </a:ext>
            </a:extLst>
          </p:cNvPr>
          <p:cNvSpPr txBox="1"/>
          <p:nvPr/>
        </p:nvSpPr>
        <p:spPr>
          <a:xfrm>
            <a:off x="6641957" y="3004791"/>
            <a:ext cx="1678078" cy="314683"/>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lIns="72000" tIns="72000" rIns="72000" b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161616"/>
                </a:solidFill>
                <a:effectLst/>
                <a:uLnTx/>
                <a:uFillTx/>
                <a:latin typeface="Verdana"/>
                <a:ea typeface="+mn-ea"/>
                <a:cs typeface="+mn-cs"/>
              </a:rPr>
              <a:t>Fra mål og indhold…</a:t>
            </a:r>
          </a:p>
        </p:txBody>
      </p:sp>
      <p:sp>
        <p:nvSpPr>
          <p:cNvPr id="18" name="Tekstfelt 17">
            <a:extLst>
              <a:ext uri="{FF2B5EF4-FFF2-40B4-BE49-F238E27FC236}">
                <a16:creationId xmlns:a16="http://schemas.microsoft.com/office/drawing/2014/main" id="{D8A34942-36FD-4AD7-BDE2-1968662347D8}"/>
              </a:ext>
            </a:extLst>
          </p:cNvPr>
          <p:cNvSpPr txBox="1"/>
          <p:nvPr/>
        </p:nvSpPr>
        <p:spPr>
          <a:xfrm>
            <a:off x="6259495" y="5193264"/>
            <a:ext cx="2419980" cy="314683"/>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lIns="72000" tIns="72000" rIns="72000" b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161616"/>
                </a:solidFill>
                <a:effectLst/>
                <a:uLnTx/>
                <a:uFillTx/>
                <a:latin typeface="Verdana"/>
                <a:ea typeface="+mn-ea"/>
                <a:cs typeface="+mn-cs"/>
              </a:rPr>
              <a:t>… til bedømmelse og evaluering</a:t>
            </a:r>
          </a:p>
        </p:txBody>
      </p:sp>
      <p:sp>
        <p:nvSpPr>
          <p:cNvPr id="24" name="Pil: nedad 23">
            <a:extLst>
              <a:ext uri="{FF2B5EF4-FFF2-40B4-BE49-F238E27FC236}">
                <a16:creationId xmlns:a16="http://schemas.microsoft.com/office/drawing/2014/main" id="{878C64A9-ADBA-4F1F-8267-4C9DD5F98F1B}"/>
              </a:ext>
            </a:extLst>
          </p:cNvPr>
          <p:cNvSpPr/>
          <p:nvPr/>
        </p:nvSpPr>
        <p:spPr>
          <a:xfrm>
            <a:off x="7303821" y="3452758"/>
            <a:ext cx="472272" cy="1627833"/>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3" name="Rektangel: afrundede hjørner 2">
            <a:extLst>
              <a:ext uri="{FF2B5EF4-FFF2-40B4-BE49-F238E27FC236}">
                <a16:creationId xmlns:a16="http://schemas.microsoft.com/office/drawing/2014/main" id="{3C6BEEAD-FDA1-4A27-93B9-BA704920C874}"/>
              </a:ext>
            </a:extLst>
          </p:cNvPr>
          <p:cNvSpPr/>
          <p:nvPr/>
        </p:nvSpPr>
        <p:spPr>
          <a:xfrm>
            <a:off x="996481" y="974691"/>
            <a:ext cx="6428887" cy="169139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6" name="Rektangel: afrundede hjørner 15">
            <a:extLst>
              <a:ext uri="{FF2B5EF4-FFF2-40B4-BE49-F238E27FC236}">
                <a16:creationId xmlns:a16="http://schemas.microsoft.com/office/drawing/2014/main" id="{E1541413-39C9-431C-921F-677BA0FF2276}"/>
              </a:ext>
            </a:extLst>
          </p:cNvPr>
          <p:cNvSpPr/>
          <p:nvPr/>
        </p:nvSpPr>
        <p:spPr>
          <a:xfrm>
            <a:off x="5635680" y="733529"/>
            <a:ext cx="1430007" cy="41826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Verdana"/>
                <a:ea typeface="+mn-ea"/>
                <a:cs typeface="+mn-cs"/>
              </a:rPr>
              <a:t>Præsentation</a:t>
            </a:r>
          </a:p>
        </p:txBody>
      </p:sp>
      <p:sp>
        <p:nvSpPr>
          <p:cNvPr id="21" name="Tekstfelt 20">
            <a:extLst>
              <a:ext uri="{FF2B5EF4-FFF2-40B4-BE49-F238E27FC236}">
                <a16:creationId xmlns:a16="http://schemas.microsoft.com/office/drawing/2014/main" id="{74D8C004-FCE2-43F1-8E80-17442E49AE1A}"/>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12746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heel(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1000"/>
                                        <p:tgtEl>
                                          <p:spTgt spid="1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24" grpId="0" animBg="1"/>
      <p:bldP spid="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AAD6284-AA29-4407-A475-38C91E455DAA}"/>
              </a:ext>
            </a:extLst>
          </p:cNvPr>
          <p:cNvPicPr>
            <a:picLocks noChangeAspect="1"/>
          </p:cNvPicPr>
          <p:nvPr/>
        </p:nvPicPr>
        <p:blipFill>
          <a:blip r:embed="rId3"/>
          <a:stretch>
            <a:fillRect/>
          </a:stretch>
        </p:blipFill>
        <p:spPr>
          <a:xfrm>
            <a:off x="905670" y="1615499"/>
            <a:ext cx="7516274" cy="4420217"/>
          </a:xfrm>
          <a:prstGeom prst="rect">
            <a:avLst/>
          </a:prstGeom>
          <a:ln>
            <a:noFill/>
          </a:ln>
          <a:effectLst>
            <a:softEdge rad="38100"/>
          </a:effectLst>
        </p:spPr>
      </p:pic>
      <p:sp>
        <p:nvSpPr>
          <p:cNvPr id="2" name="Titel 1">
            <a:extLst>
              <a:ext uri="{FF2B5EF4-FFF2-40B4-BE49-F238E27FC236}">
                <a16:creationId xmlns:a16="http://schemas.microsoft.com/office/drawing/2014/main" id="{D6A38271-A836-45A4-88C8-FF7C1F81C76C}"/>
              </a:ext>
            </a:extLst>
          </p:cNvPr>
          <p:cNvSpPr>
            <a:spLocks noGrp="1"/>
          </p:cNvSpPr>
          <p:nvPr>
            <p:ph type="title"/>
          </p:nvPr>
        </p:nvSpPr>
        <p:spPr>
          <a:xfrm>
            <a:off x="541475" y="539750"/>
            <a:ext cx="8331026" cy="515327"/>
          </a:xfrm>
        </p:spPr>
        <p:txBody>
          <a:bodyPr/>
          <a:lstStyle/>
          <a:p>
            <a:r>
              <a:rPr lang="da-DK" dirty="0"/>
              <a:t>Indhold under emnerne</a:t>
            </a:r>
          </a:p>
        </p:txBody>
      </p:sp>
      <p:sp>
        <p:nvSpPr>
          <p:cNvPr id="5" name="Pladsholder til dato 4">
            <a:extLst>
              <a:ext uri="{FF2B5EF4-FFF2-40B4-BE49-F238E27FC236}">
                <a16:creationId xmlns:a16="http://schemas.microsoft.com/office/drawing/2014/main" id="{CBF061F8-0BB0-4851-8CA7-404F8F2D01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F573A0CE-A66D-4320-A67A-5DB763D20E4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grpSp>
        <p:nvGrpSpPr>
          <p:cNvPr id="22" name="Gruppe 21">
            <a:extLst>
              <a:ext uri="{FF2B5EF4-FFF2-40B4-BE49-F238E27FC236}">
                <a16:creationId xmlns:a16="http://schemas.microsoft.com/office/drawing/2014/main" id="{721016A0-71FD-4B5B-97FA-7FCD9928C78F}"/>
              </a:ext>
            </a:extLst>
          </p:cNvPr>
          <p:cNvGrpSpPr/>
          <p:nvPr/>
        </p:nvGrpSpPr>
        <p:grpSpPr>
          <a:xfrm>
            <a:off x="705081" y="1265366"/>
            <a:ext cx="7766648" cy="3438836"/>
            <a:chOff x="1276141" y="1859390"/>
            <a:chExt cx="6400800" cy="2340821"/>
          </a:xfrm>
        </p:grpSpPr>
        <p:sp>
          <p:nvSpPr>
            <p:cNvPr id="19" name="Rektangel: afrundede hjørner 18">
              <a:extLst>
                <a:ext uri="{FF2B5EF4-FFF2-40B4-BE49-F238E27FC236}">
                  <a16:creationId xmlns:a16="http://schemas.microsoft.com/office/drawing/2014/main" id="{71917491-726D-496C-8324-23E69CBC4243}"/>
                </a:ext>
              </a:extLst>
            </p:cNvPr>
            <p:cNvSpPr/>
            <p:nvPr/>
          </p:nvSpPr>
          <p:spPr>
            <a:xfrm>
              <a:off x="1276141" y="2120203"/>
              <a:ext cx="6400800" cy="2080008"/>
            </a:xfrm>
            <a:prstGeom prst="roundRect">
              <a:avLst/>
            </a:prstGeom>
            <a:noFill/>
            <a:ln w="28575">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161616"/>
                </a:solidFill>
                <a:effectLst/>
                <a:uLnTx/>
                <a:uFillTx/>
                <a:latin typeface="Verdana"/>
                <a:ea typeface="+mn-ea"/>
                <a:cs typeface="+mn-cs"/>
              </a:endParaRPr>
            </a:p>
          </p:txBody>
        </p:sp>
        <p:sp>
          <p:nvSpPr>
            <p:cNvPr id="13" name="Rektangel: afrundede hjørner 12">
              <a:extLst>
                <a:ext uri="{FF2B5EF4-FFF2-40B4-BE49-F238E27FC236}">
                  <a16:creationId xmlns:a16="http://schemas.microsoft.com/office/drawing/2014/main" id="{0D1875A0-43CF-4480-811D-EED3F695DBCD}"/>
                </a:ext>
              </a:extLst>
            </p:cNvPr>
            <p:cNvSpPr/>
            <p:nvPr/>
          </p:nvSpPr>
          <p:spPr>
            <a:xfrm>
              <a:off x="4601720" y="1859390"/>
              <a:ext cx="2692958" cy="37179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Verdana"/>
                  <a:ea typeface="+mn-ea"/>
                  <a:cs typeface="+mn-cs"/>
                </a:rPr>
                <a:t>Indledning i emnet</a:t>
              </a:r>
            </a:p>
          </p:txBody>
        </p:sp>
      </p:grpSp>
      <p:grpSp>
        <p:nvGrpSpPr>
          <p:cNvPr id="21" name="Gruppe 20">
            <a:extLst>
              <a:ext uri="{FF2B5EF4-FFF2-40B4-BE49-F238E27FC236}">
                <a16:creationId xmlns:a16="http://schemas.microsoft.com/office/drawing/2014/main" id="{4447A9F6-61CF-4CC5-8C7B-AE85EF2A18C2}"/>
              </a:ext>
            </a:extLst>
          </p:cNvPr>
          <p:cNvGrpSpPr/>
          <p:nvPr/>
        </p:nvGrpSpPr>
        <p:grpSpPr>
          <a:xfrm>
            <a:off x="861253" y="4741126"/>
            <a:ext cx="7533599" cy="1483404"/>
            <a:chOff x="1366577" y="4260501"/>
            <a:chExt cx="7503291" cy="1016057"/>
          </a:xfrm>
        </p:grpSpPr>
        <p:sp>
          <p:nvSpPr>
            <p:cNvPr id="20" name="Rektangel: afrundede hjørner 19">
              <a:extLst>
                <a:ext uri="{FF2B5EF4-FFF2-40B4-BE49-F238E27FC236}">
                  <a16:creationId xmlns:a16="http://schemas.microsoft.com/office/drawing/2014/main" id="{7360F2D7-0C2E-409E-8327-0B8D15CBFE53}"/>
                </a:ext>
              </a:extLst>
            </p:cNvPr>
            <p:cNvSpPr/>
            <p:nvPr/>
          </p:nvSpPr>
          <p:spPr>
            <a:xfrm>
              <a:off x="1366577" y="4260501"/>
              <a:ext cx="7503291" cy="844062"/>
            </a:xfrm>
            <a:prstGeom prst="round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4" name="Rektangel: afrundede hjørner 13">
              <a:extLst>
                <a:ext uri="{FF2B5EF4-FFF2-40B4-BE49-F238E27FC236}">
                  <a16:creationId xmlns:a16="http://schemas.microsoft.com/office/drawing/2014/main" id="{5476CA2C-556D-4778-B76C-6BBB154036F6}"/>
                </a:ext>
              </a:extLst>
            </p:cNvPr>
            <p:cNvSpPr/>
            <p:nvPr/>
          </p:nvSpPr>
          <p:spPr>
            <a:xfrm>
              <a:off x="5199611" y="4923193"/>
              <a:ext cx="2692958" cy="353365"/>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Verdana"/>
                  <a:ea typeface="+mn-ea"/>
                  <a:cs typeface="+mn-cs"/>
                </a:rPr>
                <a:t>Konkret handling i LUP</a:t>
              </a:r>
            </a:p>
          </p:txBody>
        </p:sp>
      </p:grpSp>
      <p:sp>
        <p:nvSpPr>
          <p:cNvPr id="17" name="Tekstfelt 16">
            <a:extLst>
              <a:ext uri="{FF2B5EF4-FFF2-40B4-BE49-F238E27FC236}">
                <a16:creationId xmlns:a16="http://schemas.microsoft.com/office/drawing/2014/main" id="{ABC58484-6ED0-4B82-B02F-DA037C77107A}"/>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169391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2)">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ECFDD56-F27B-4DF0-AF92-C2A9C8812C2A}"/>
              </a:ext>
            </a:extLst>
          </p:cNvPr>
          <p:cNvPicPr>
            <a:picLocks noChangeAspect="1"/>
          </p:cNvPicPr>
          <p:nvPr/>
        </p:nvPicPr>
        <p:blipFill>
          <a:blip r:embed="rId3"/>
          <a:stretch>
            <a:fillRect/>
          </a:stretch>
        </p:blipFill>
        <p:spPr>
          <a:xfrm>
            <a:off x="1025656" y="2131735"/>
            <a:ext cx="7430537" cy="3696216"/>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BE50DB09-A110-4BD5-8542-3EF500674399}"/>
              </a:ext>
            </a:extLst>
          </p:cNvPr>
          <p:cNvSpPr>
            <a:spLocks noGrp="1"/>
          </p:cNvSpPr>
          <p:nvPr>
            <p:ph type="title"/>
          </p:nvPr>
        </p:nvSpPr>
        <p:spPr>
          <a:xfrm>
            <a:off x="380702" y="529700"/>
            <a:ext cx="8331026" cy="585667"/>
          </a:xfrm>
        </p:spPr>
        <p:txBody>
          <a:bodyPr/>
          <a:lstStyle/>
          <a:p>
            <a:r>
              <a:rPr lang="da-DK" dirty="0"/>
              <a:t>Inddragelse af eksempler og erfaringer</a:t>
            </a:r>
          </a:p>
        </p:txBody>
      </p:sp>
      <p:sp>
        <p:nvSpPr>
          <p:cNvPr id="5" name="Pladsholder til dato 4">
            <a:extLst>
              <a:ext uri="{FF2B5EF4-FFF2-40B4-BE49-F238E27FC236}">
                <a16:creationId xmlns:a16="http://schemas.microsoft.com/office/drawing/2014/main" id="{C5FEACE9-70B5-4374-97CC-B590580E0F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F7677CD6-2F7E-44E2-BF1A-19F0416BDBE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grpSp>
        <p:nvGrpSpPr>
          <p:cNvPr id="12" name="Gruppe 11">
            <a:extLst>
              <a:ext uri="{FF2B5EF4-FFF2-40B4-BE49-F238E27FC236}">
                <a16:creationId xmlns:a16="http://schemas.microsoft.com/office/drawing/2014/main" id="{0DE28442-FB6C-4468-A8E1-A218066AF536}"/>
              </a:ext>
            </a:extLst>
          </p:cNvPr>
          <p:cNvGrpSpPr/>
          <p:nvPr/>
        </p:nvGrpSpPr>
        <p:grpSpPr>
          <a:xfrm>
            <a:off x="905925" y="3184116"/>
            <a:ext cx="7636747" cy="2980592"/>
            <a:chOff x="1276141" y="2120203"/>
            <a:chExt cx="6400800" cy="2298129"/>
          </a:xfrm>
        </p:grpSpPr>
        <p:sp>
          <p:nvSpPr>
            <p:cNvPr id="13" name="Rektangel: afrundede hjørner 12">
              <a:extLst>
                <a:ext uri="{FF2B5EF4-FFF2-40B4-BE49-F238E27FC236}">
                  <a16:creationId xmlns:a16="http://schemas.microsoft.com/office/drawing/2014/main" id="{FAC9A7D0-56AD-4163-8779-3042D8592B5E}"/>
                </a:ext>
              </a:extLst>
            </p:cNvPr>
            <p:cNvSpPr/>
            <p:nvPr/>
          </p:nvSpPr>
          <p:spPr>
            <a:xfrm>
              <a:off x="1276141" y="2120203"/>
              <a:ext cx="6400800" cy="2080008"/>
            </a:xfrm>
            <a:prstGeom prst="roundRect">
              <a:avLst/>
            </a:prstGeom>
            <a:noFill/>
            <a:ln w="28575">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161616"/>
                </a:solidFill>
                <a:effectLst/>
                <a:uLnTx/>
                <a:uFillTx/>
                <a:latin typeface="Verdana"/>
                <a:ea typeface="+mn-ea"/>
                <a:cs typeface="+mn-cs"/>
              </a:endParaRPr>
            </a:p>
          </p:txBody>
        </p:sp>
        <p:sp>
          <p:nvSpPr>
            <p:cNvPr id="14" name="Rektangel: afrundede hjørner 13">
              <a:extLst>
                <a:ext uri="{FF2B5EF4-FFF2-40B4-BE49-F238E27FC236}">
                  <a16:creationId xmlns:a16="http://schemas.microsoft.com/office/drawing/2014/main" id="{41C3C03D-F9DB-48DF-BA82-7F212DEB61D5}"/>
                </a:ext>
              </a:extLst>
            </p:cNvPr>
            <p:cNvSpPr/>
            <p:nvPr/>
          </p:nvSpPr>
          <p:spPr>
            <a:xfrm>
              <a:off x="3648543" y="4046542"/>
              <a:ext cx="2692958" cy="37179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FFFFFF"/>
                  </a:solidFill>
                  <a:effectLst/>
                  <a:uLnTx/>
                  <a:uFillTx/>
                  <a:latin typeface="Verdana"/>
                  <a:ea typeface="+mn-ea"/>
                  <a:cs typeface="+mn-cs"/>
                </a:rPr>
                <a:t>Eksempler fra pilotprojektet</a:t>
              </a:r>
            </a:p>
          </p:txBody>
        </p:sp>
      </p:grpSp>
      <p:sp>
        <p:nvSpPr>
          <p:cNvPr id="10" name="Tekstfelt 9">
            <a:extLst>
              <a:ext uri="{FF2B5EF4-FFF2-40B4-BE49-F238E27FC236}">
                <a16:creationId xmlns:a16="http://schemas.microsoft.com/office/drawing/2014/main" id="{A928DDD0-2737-44D8-B0BB-FE0E61A7EC1F}"/>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40304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pic>
        <p:nvPicPr>
          <p:cNvPr id="32" name="Billede 31">
            <a:extLst>
              <a:ext uri="{FF2B5EF4-FFF2-40B4-BE49-F238E27FC236}">
                <a16:creationId xmlns:a16="http://schemas.microsoft.com/office/drawing/2014/main" id="{8EDC4C0D-4F67-41CA-8EFB-8509E22D78E1}"/>
              </a:ext>
            </a:extLst>
          </p:cNvPr>
          <p:cNvPicPr>
            <a:picLocks noChangeAspect="1"/>
          </p:cNvPicPr>
          <p:nvPr/>
        </p:nvPicPr>
        <p:blipFill>
          <a:blip r:embed="rId3"/>
          <a:stretch>
            <a:fillRect/>
          </a:stretch>
        </p:blipFill>
        <p:spPr>
          <a:xfrm rot="291240">
            <a:off x="4748642" y="2190713"/>
            <a:ext cx="4281630" cy="1970909"/>
          </a:xfrm>
          <a:prstGeom prst="rect">
            <a:avLst/>
          </a:prstGeom>
        </p:spPr>
      </p:pic>
      <p:pic>
        <p:nvPicPr>
          <p:cNvPr id="33" name="Billede 32">
            <a:extLst>
              <a:ext uri="{FF2B5EF4-FFF2-40B4-BE49-F238E27FC236}">
                <a16:creationId xmlns:a16="http://schemas.microsoft.com/office/drawing/2014/main" id="{7C76C2DC-7B96-4537-9F38-09A90181FF45}"/>
              </a:ext>
            </a:extLst>
          </p:cNvPr>
          <p:cNvPicPr>
            <a:picLocks noChangeAspect="1"/>
          </p:cNvPicPr>
          <p:nvPr/>
        </p:nvPicPr>
        <p:blipFill rotWithShape="1">
          <a:blip r:embed="rId4"/>
          <a:srcRect t="3629"/>
          <a:stretch/>
        </p:blipFill>
        <p:spPr>
          <a:xfrm>
            <a:off x="1914608" y="4171091"/>
            <a:ext cx="6321357" cy="2200902"/>
          </a:xfrm>
          <a:prstGeom prst="rect">
            <a:avLst/>
          </a:prstGeom>
        </p:spPr>
      </p:pic>
      <p:sp>
        <p:nvSpPr>
          <p:cNvPr id="34" name="Titel 6">
            <a:extLst>
              <a:ext uri="{FF2B5EF4-FFF2-40B4-BE49-F238E27FC236}">
                <a16:creationId xmlns:a16="http://schemas.microsoft.com/office/drawing/2014/main" id="{58981CAA-74CD-4265-988B-30988E3D451B}"/>
              </a:ext>
            </a:extLst>
          </p:cNvPr>
          <p:cNvSpPr txBox="1">
            <a:spLocks/>
          </p:cNvSpPr>
          <p:nvPr/>
        </p:nvSpPr>
        <p:spPr>
          <a:xfrm>
            <a:off x="-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Læringsmål</a:t>
            </a:r>
            <a:endParaRPr kumimoji="0" lang="da-DK"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35" name="Billede 34">
            <a:extLst>
              <a:ext uri="{FF2B5EF4-FFF2-40B4-BE49-F238E27FC236}">
                <a16:creationId xmlns:a16="http://schemas.microsoft.com/office/drawing/2014/main" id="{D24A1775-95E4-4919-9B09-1767DFB24D24}"/>
              </a:ext>
            </a:extLst>
          </p:cNvPr>
          <p:cNvPicPr>
            <a:picLocks noChangeAspect="1"/>
          </p:cNvPicPr>
          <p:nvPr/>
        </p:nvPicPr>
        <p:blipFill>
          <a:blip r:embed="rId5"/>
          <a:stretch>
            <a:fillRect/>
          </a:stretch>
        </p:blipFill>
        <p:spPr>
          <a:xfrm rot="21306867">
            <a:off x="558992" y="1811873"/>
            <a:ext cx="4663778" cy="2423752"/>
          </a:xfrm>
          <a:prstGeom prst="rect">
            <a:avLst/>
          </a:prstGeom>
          <a:ln>
            <a:noFill/>
          </a:ln>
          <a:effectLst>
            <a:outerShdw blurRad="292100" dist="139700" dir="2700000" algn="tl" rotWithShape="0">
              <a:srgbClr val="333333">
                <a:alpha val="65000"/>
              </a:srgbClr>
            </a:outerShdw>
            <a:softEdge rad="63500"/>
          </a:effectLst>
        </p:spPr>
      </p:pic>
      <p:sp>
        <p:nvSpPr>
          <p:cNvPr id="36" name="Tekstfelt 35">
            <a:extLst>
              <a:ext uri="{FF2B5EF4-FFF2-40B4-BE49-F238E27FC236}">
                <a16:creationId xmlns:a16="http://schemas.microsoft.com/office/drawing/2014/main" id="{4F9FA0CA-3F1A-471A-862E-CB3F55A25A5B}"/>
              </a:ext>
            </a:extLst>
          </p:cNvPr>
          <p:cNvSpPr txBox="1"/>
          <p:nvPr/>
        </p:nvSpPr>
        <p:spPr>
          <a:xfrm>
            <a:off x="347868" y="1073426"/>
            <a:ext cx="8239540" cy="461665"/>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”Målene for et undervisningsforløb </a:t>
            </a:r>
            <a:r>
              <a:rPr kumimoji="0" lang="da-DK" sz="1200" b="0" i="1" u="none" strike="noStrike" kern="0" cap="none" spc="0" normalizeH="0" baseline="0" noProof="0" dirty="0">
                <a:ln>
                  <a:noFill/>
                </a:ln>
                <a:solidFill>
                  <a:srgbClr val="FF0000"/>
                </a:solidFill>
                <a:effectLst/>
                <a:uLnTx/>
                <a:uFillTx/>
                <a:latin typeface="Calibri" panose="020F0502020204030204"/>
                <a:ea typeface="+mn-ea"/>
                <a:cs typeface="+mn-cs"/>
              </a:rPr>
              <a:t>danner sammenhæng til det faglige indhold</a:t>
            </a: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 og er en formel beskrivelse af, hvad eleven skal opnå i forløbet. De er dermed udgangspunktet for planlægning af undervisningen og den afsluttende bedømmelse….”</a:t>
            </a:r>
          </a:p>
        </p:txBody>
      </p:sp>
      <p:sp>
        <p:nvSpPr>
          <p:cNvPr id="38" name="Tekstfelt 37">
            <a:extLst>
              <a:ext uri="{FF2B5EF4-FFF2-40B4-BE49-F238E27FC236}">
                <a16:creationId xmlns:a16="http://schemas.microsoft.com/office/drawing/2014/main" id="{5CE6549E-60E7-4861-BBD3-781E4AEEF584}"/>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239074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4" name="Titel 6">
            <a:extLst>
              <a:ext uri="{FF2B5EF4-FFF2-40B4-BE49-F238E27FC236}">
                <a16:creationId xmlns:a16="http://schemas.microsoft.com/office/drawing/2014/main" id="{76C80065-935F-46F9-86D8-C6F0C4E5E952}"/>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6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Indhold i undervisningen </a:t>
            </a:r>
            <a:r>
              <a:rPr kumimoji="0" lang="da-DK" sz="32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a:t>
            </a:r>
            <a:r>
              <a:rPr kumimoji="0" lang="da-DK" sz="28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Planlagt fagligt indhold</a:t>
            </a:r>
            <a:endParaRPr kumimoji="0" lang="da-DK"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7" name="Billede 6">
            <a:extLst>
              <a:ext uri="{FF2B5EF4-FFF2-40B4-BE49-F238E27FC236}">
                <a16:creationId xmlns:a16="http://schemas.microsoft.com/office/drawing/2014/main" id="{A1B01578-4303-4212-821A-AB8B922E9BB7}"/>
              </a:ext>
            </a:extLst>
          </p:cNvPr>
          <p:cNvPicPr>
            <a:picLocks noChangeAspect="1"/>
          </p:cNvPicPr>
          <p:nvPr/>
        </p:nvPicPr>
        <p:blipFill>
          <a:blip r:embed="rId3"/>
          <a:stretch>
            <a:fillRect/>
          </a:stretch>
        </p:blipFill>
        <p:spPr>
          <a:xfrm rot="21341987">
            <a:off x="375614" y="2214248"/>
            <a:ext cx="5577167" cy="2875051"/>
          </a:xfrm>
          <a:prstGeom prst="rect">
            <a:avLst/>
          </a:prstGeom>
          <a:ln>
            <a:noFill/>
          </a:ln>
          <a:effectLst>
            <a:outerShdw blurRad="292100" dist="139700" dir="2700000" algn="tl" rotWithShape="0">
              <a:srgbClr val="333333">
                <a:alpha val="65000"/>
              </a:srgbClr>
            </a:outerShdw>
            <a:softEdge rad="31750"/>
          </a:effectLst>
        </p:spPr>
      </p:pic>
      <p:pic>
        <p:nvPicPr>
          <p:cNvPr id="8" name="Billede 7">
            <a:extLst>
              <a:ext uri="{FF2B5EF4-FFF2-40B4-BE49-F238E27FC236}">
                <a16:creationId xmlns:a16="http://schemas.microsoft.com/office/drawing/2014/main" id="{8DECF8BD-B73B-4183-9188-F68DD6008ADA}"/>
              </a:ext>
            </a:extLst>
          </p:cNvPr>
          <p:cNvPicPr>
            <a:picLocks noChangeAspect="1"/>
          </p:cNvPicPr>
          <p:nvPr/>
        </p:nvPicPr>
        <p:blipFill>
          <a:blip r:embed="rId4"/>
          <a:stretch>
            <a:fillRect/>
          </a:stretch>
        </p:blipFill>
        <p:spPr>
          <a:xfrm rot="226318">
            <a:off x="3173089" y="3899207"/>
            <a:ext cx="5563977" cy="2442327"/>
          </a:xfrm>
          <a:prstGeom prst="rect">
            <a:avLst/>
          </a:prstGeom>
        </p:spPr>
      </p:pic>
      <p:sp>
        <p:nvSpPr>
          <p:cNvPr id="9" name="Tekstfelt 8">
            <a:extLst>
              <a:ext uri="{FF2B5EF4-FFF2-40B4-BE49-F238E27FC236}">
                <a16:creationId xmlns:a16="http://schemas.microsoft.com/office/drawing/2014/main" id="{1FE2C96D-29D6-439C-896D-67755A619E4C}"/>
              </a:ext>
            </a:extLst>
          </p:cNvPr>
          <p:cNvSpPr txBox="1"/>
          <p:nvPr/>
        </p:nvSpPr>
        <p:spPr>
          <a:xfrm>
            <a:off x="496957" y="1103245"/>
            <a:ext cx="7961243" cy="64633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 Det planlagte faglige indhold er en </a:t>
            </a:r>
            <a:r>
              <a:rPr kumimoji="0" lang="da-DK" sz="1200" b="0" i="1" u="none" strike="noStrike" kern="0" cap="none" spc="0" normalizeH="0" baseline="0" noProof="0" dirty="0">
                <a:ln>
                  <a:noFill/>
                </a:ln>
                <a:solidFill>
                  <a:srgbClr val="FF0000"/>
                </a:solidFill>
                <a:effectLst/>
                <a:uLnTx/>
                <a:uFillTx/>
                <a:latin typeface="Calibri" panose="020F0502020204030204"/>
                <a:ea typeface="+mn-ea"/>
                <a:cs typeface="+mn-cs"/>
              </a:rPr>
              <a:t>kort beskrivelse af det indhold, forløbet samlet set består af</a:t>
            </a: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 Dette kan fx have baggrund i opdeling af indholdet i emner/fag, hvor hvert fag/emne kort beskriver forløbets konkrete indhold, eller i et relationsskema, hvor der illustreres en sammenhæng mellem fag/emner og mål”</a:t>
            </a:r>
          </a:p>
        </p:txBody>
      </p:sp>
      <p:sp>
        <p:nvSpPr>
          <p:cNvPr id="11" name="Tekstfelt 10">
            <a:extLst>
              <a:ext uri="{FF2B5EF4-FFF2-40B4-BE49-F238E27FC236}">
                <a16:creationId xmlns:a16="http://schemas.microsoft.com/office/drawing/2014/main" id="{344F0240-66BF-488E-A6A6-6DB3287C8D35}"/>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2217640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4" name="Titel 6">
            <a:extLst>
              <a:ext uri="{FF2B5EF4-FFF2-40B4-BE49-F238E27FC236}">
                <a16:creationId xmlns:a16="http://schemas.microsoft.com/office/drawing/2014/main" id="{75B1CBA8-D73F-4F88-8585-82C7BA49FA5B}"/>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6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Indhold</a:t>
            </a:r>
            <a:r>
              <a:rPr kumimoji="0" lang="da-DK" sz="40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 i </a:t>
            </a:r>
            <a:r>
              <a:rPr kumimoji="0" lang="da-DK" sz="36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undervisningen</a:t>
            </a:r>
            <a:r>
              <a:rPr kumimoji="0" lang="da-DK" sz="40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 </a:t>
            </a:r>
            <a:r>
              <a:rPr kumimoji="0" lang="da-DK" sz="28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-Helhedsorientering</a:t>
            </a:r>
            <a:endParaRPr kumimoji="0" lang="da-DK" sz="4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7" name="Tekstfelt 6">
            <a:extLst>
              <a:ext uri="{FF2B5EF4-FFF2-40B4-BE49-F238E27FC236}">
                <a16:creationId xmlns:a16="http://schemas.microsoft.com/office/drawing/2014/main" id="{88522428-B552-474F-A8E5-02212CBD2088}"/>
              </a:ext>
            </a:extLst>
          </p:cNvPr>
          <p:cNvSpPr txBox="1"/>
          <p:nvPr/>
        </p:nvSpPr>
        <p:spPr>
          <a:xfrm>
            <a:off x="596348" y="1103241"/>
            <a:ext cx="8060635" cy="64633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”Helhedsorienteret undervisning forstås som en undervisningsform, hvor </a:t>
            </a:r>
            <a:r>
              <a:rPr kumimoji="0" lang="da-DK" sz="1200" b="0" i="1" u="none" strike="noStrike" kern="0" cap="none" spc="0" normalizeH="0" baseline="0" noProof="0" dirty="0">
                <a:ln>
                  <a:noFill/>
                </a:ln>
                <a:solidFill>
                  <a:srgbClr val="FF0000"/>
                </a:solidFill>
                <a:effectLst/>
                <a:uLnTx/>
                <a:uFillTx/>
                <a:latin typeface="Calibri" panose="020F0502020204030204"/>
                <a:ea typeface="+mn-ea"/>
                <a:cs typeface="+mn-cs"/>
              </a:rPr>
              <a:t>flere mål og/eller dele tænkes sammen og integreres i helheder</a:t>
            </a: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 der ud fra en professionsfaglig forståelse virker meningsfulde for eleven. Disse helheder kan for eksempel bestå af temaer eller projekter, hvor der indgår undervisningsmål fra flere fag”</a:t>
            </a:r>
          </a:p>
        </p:txBody>
      </p:sp>
      <p:pic>
        <p:nvPicPr>
          <p:cNvPr id="8" name="Billede 7">
            <a:extLst>
              <a:ext uri="{FF2B5EF4-FFF2-40B4-BE49-F238E27FC236}">
                <a16:creationId xmlns:a16="http://schemas.microsoft.com/office/drawing/2014/main" id="{12AA5E31-B5F6-4487-A973-E1E62DE19790}"/>
              </a:ext>
            </a:extLst>
          </p:cNvPr>
          <p:cNvPicPr>
            <a:picLocks noChangeAspect="1"/>
          </p:cNvPicPr>
          <p:nvPr/>
        </p:nvPicPr>
        <p:blipFill>
          <a:blip r:embed="rId3"/>
          <a:stretch>
            <a:fillRect/>
          </a:stretch>
        </p:blipFill>
        <p:spPr>
          <a:xfrm rot="21397597">
            <a:off x="790229" y="2550075"/>
            <a:ext cx="5887694" cy="1413801"/>
          </a:xfrm>
          <a:prstGeom prst="rect">
            <a:avLst/>
          </a:prstGeom>
          <a:ln>
            <a:noFill/>
          </a:ln>
          <a:effectLst>
            <a:outerShdw blurRad="292100" dist="139700" dir="2700000" algn="tl" rotWithShape="0">
              <a:srgbClr val="333333">
                <a:alpha val="65000"/>
              </a:srgbClr>
            </a:outerShdw>
            <a:softEdge rad="31750"/>
          </a:effectLst>
        </p:spPr>
      </p:pic>
      <p:pic>
        <p:nvPicPr>
          <p:cNvPr id="9" name="Billede 8">
            <a:extLst>
              <a:ext uri="{FF2B5EF4-FFF2-40B4-BE49-F238E27FC236}">
                <a16:creationId xmlns:a16="http://schemas.microsoft.com/office/drawing/2014/main" id="{0CEB3000-F70D-4956-8FE1-B2C111F94B9F}"/>
              </a:ext>
            </a:extLst>
          </p:cNvPr>
          <p:cNvPicPr>
            <a:picLocks noChangeAspect="1"/>
          </p:cNvPicPr>
          <p:nvPr/>
        </p:nvPicPr>
        <p:blipFill>
          <a:blip r:embed="rId4"/>
          <a:stretch>
            <a:fillRect/>
          </a:stretch>
        </p:blipFill>
        <p:spPr>
          <a:xfrm rot="21437337">
            <a:off x="2352751" y="4158793"/>
            <a:ext cx="5775583" cy="972065"/>
          </a:xfrm>
          <a:prstGeom prst="rect">
            <a:avLst/>
          </a:prstGeom>
          <a:ln>
            <a:noFill/>
          </a:ln>
          <a:effectLst>
            <a:outerShdw blurRad="292100" dist="139700" dir="2700000" algn="tl" rotWithShape="0">
              <a:srgbClr val="333333">
                <a:alpha val="65000"/>
              </a:srgbClr>
            </a:outerShdw>
            <a:softEdge rad="31750"/>
          </a:effectLst>
        </p:spPr>
      </p:pic>
      <p:sp>
        <p:nvSpPr>
          <p:cNvPr id="11" name="Tekstfelt 10">
            <a:extLst>
              <a:ext uri="{FF2B5EF4-FFF2-40B4-BE49-F238E27FC236}">
                <a16:creationId xmlns:a16="http://schemas.microsoft.com/office/drawing/2014/main" id="{80F51637-0E4A-4EB2-9D9B-7BB20B99426E}"/>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150831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4" name="Titel 6">
            <a:extLst>
              <a:ext uri="{FF2B5EF4-FFF2-40B4-BE49-F238E27FC236}">
                <a16:creationId xmlns:a16="http://schemas.microsoft.com/office/drawing/2014/main" id="{737D7F05-6F97-4580-930E-A765583C5431}"/>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dirty="0">
                <a:solidFill>
                  <a:prstClr val="black"/>
                </a:solidFill>
                <a:latin typeface="Calibri Light" panose="020F0302020204030204"/>
              </a:rPr>
              <a:t>Indhold i undervisningen </a:t>
            </a:r>
            <a:r>
              <a:rPr lang="da-DK" sz="2800" dirty="0">
                <a:solidFill>
                  <a:prstClr val="black"/>
                </a:solidFill>
                <a:latin typeface="Calibri Light" panose="020F0302020204030204"/>
              </a:rPr>
              <a:t>-Differentiering</a:t>
            </a:r>
            <a:endParaRPr lang="da-DK" sz="4000" dirty="0">
              <a:solidFill>
                <a:prstClr val="black"/>
              </a:solidFill>
              <a:latin typeface="Calibri Light" panose="020F0302020204030204"/>
            </a:endParaRPr>
          </a:p>
        </p:txBody>
      </p:sp>
      <p:sp>
        <p:nvSpPr>
          <p:cNvPr id="7" name="Tekstfelt 6">
            <a:extLst>
              <a:ext uri="{FF2B5EF4-FFF2-40B4-BE49-F238E27FC236}">
                <a16:creationId xmlns:a16="http://schemas.microsoft.com/office/drawing/2014/main" id="{FA5D1728-85AD-4616-80A4-59AB3A8108D9}"/>
              </a:ext>
            </a:extLst>
          </p:cNvPr>
          <p:cNvSpPr txBox="1"/>
          <p:nvPr/>
        </p:nvSpPr>
        <p:spPr>
          <a:xfrm>
            <a:off x="526773" y="1063485"/>
            <a:ext cx="8140149" cy="830997"/>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da-DK"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Undervisningsdifferentiering betyder, at underviseren i sit didaktiske arbejde med at nedbryde mål til undervisnings- og læringsmål, skal </a:t>
            </a:r>
            <a:r>
              <a:rPr kumimoji="0" lang="da-DK" sz="1200" b="0" i="1" u="none" strike="noStrike" kern="0" cap="none" spc="0" normalizeH="0" baseline="0" noProof="0" dirty="0">
                <a:ln>
                  <a:noFill/>
                </a:ln>
                <a:solidFill>
                  <a:srgbClr val="FF0000"/>
                </a:solidFill>
                <a:effectLst/>
                <a:uLnTx/>
                <a:uFillTx/>
                <a:latin typeface="Calibri" panose="020F0502020204030204"/>
                <a:ea typeface="+mn-ea"/>
                <a:cs typeface="+mn-cs"/>
              </a:rPr>
              <a:t>tilgodese elevernes forskellige behov og forudsætninger</a:t>
            </a: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 Med udgangspunkt i mål og læringsmål tilrettelægger underviseren arbejds- og organisationsformer, valg af indhold, progression og evalueringsformer, der imødekommer elevernes forskelligheder”</a:t>
            </a:r>
          </a:p>
        </p:txBody>
      </p:sp>
      <p:pic>
        <p:nvPicPr>
          <p:cNvPr id="8" name="Billede 7">
            <a:extLst>
              <a:ext uri="{FF2B5EF4-FFF2-40B4-BE49-F238E27FC236}">
                <a16:creationId xmlns:a16="http://schemas.microsoft.com/office/drawing/2014/main" id="{D1F695D0-CEA1-41EE-A3AF-17F9CC0A48CA}"/>
              </a:ext>
            </a:extLst>
          </p:cNvPr>
          <p:cNvPicPr>
            <a:picLocks noChangeAspect="1"/>
          </p:cNvPicPr>
          <p:nvPr/>
        </p:nvPicPr>
        <p:blipFill>
          <a:blip r:embed="rId3"/>
          <a:stretch>
            <a:fillRect/>
          </a:stretch>
        </p:blipFill>
        <p:spPr>
          <a:xfrm rot="171400">
            <a:off x="3217656" y="4956191"/>
            <a:ext cx="5623908" cy="1311967"/>
          </a:xfrm>
          <a:prstGeom prst="rect">
            <a:avLst/>
          </a:prstGeom>
          <a:ln>
            <a:noFill/>
          </a:ln>
          <a:effectLst>
            <a:outerShdw blurRad="292100" dist="63500" dir="2700000" algn="tl" rotWithShape="0">
              <a:srgbClr val="333333">
                <a:alpha val="65000"/>
              </a:srgbClr>
            </a:outerShdw>
            <a:softEdge rad="31750"/>
          </a:effectLst>
        </p:spPr>
      </p:pic>
      <p:pic>
        <p:nvPicPr>
          <p:cNvPr id="9" name="Billede 8">
            <a:extLst>
              <a:ext uri="{FF2B5EF4-FFF2-40B4-BE49-F238E27FC236}">
                <a16:creationId xmlns:a16="http://schemas.microsoft.com/office/drawing/2014/main" id="{4B753E0B-01AA-46EF-8359-1D99B4A2FDCC}"/>
              </a:ext>
            </a:extLst>
          </p:cNvPr>
          <p:cNvPicPr>
            <a:picLocks noChangeAspect="1"/>
          </p:cNvPicPr>
          <p:nvPr/>
        </p:nvPicPr>
        <p:blipFill>
          <a:blip r:embed="rId4"/>
          <a:stretch>
            <a:fillRect/>
          </a:stretch>
        </p:blipFill>
        <p:spPr>
          <a:xfrm rot="21355960">
            <a:off x="691764" y="2329688"/>
            <a:ext cx="4674071" cy="2240464"/>
          </a:xfrm>
          <a:prstGeom prst="rect">
            <a:avLst/>
          </a:prstGeom>
          <a:ln>
            <a:noFill/>
          </a:ln>
          <a:effectLst>
            <a:outerShdw blurRad="292100" dist="63500" dir="2700000" algn="tl" rotWithShape="0">
              <a:srgbClr val="333333">
                <a:alpha val="65000"/>
              </a:srgbClr>
            </a:outerShdw>
            <a:softEdge rad="31750"/>
          </a:effectLst>
        </p:spPr>
      </p:pic>
      <p:sp>
        <p:nvSpPr>
          <p:cNvPr id="11" name="Tekstfelt 10">
            <a:extLst>
              <a:ext uri="{FF2B5EF4-FFF2-40B4-BE49-F238E27FC236}">
                <a16:creationId xmlns:a16="http://schemas.microsoft.com/office/drawing/2014/main" id="{DBCDF204-20B6-4DB7-BE10-D305F8F41CA5}"/>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216540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4" name="Titel 6">
            <a:extLst>
              <a:ext uri="{FF2B5EF4-FFF2-40B4-BE49-F238E27FC236}">
                <a16:creationId xmlns:a16="http://schemas.microsoft.com/office/drawing/2014/main" id="{62568EAB-77BD-4435-9B38-ADE5215475ED}"/>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dirty="0">
                <a:solidFill>
                  <a:prstClr val="black"/>
                </a:solidFill>
                <a:latin typeface="Calibri Light" panose="020F0302020204030204"/>
              </a:rPr>
              <a:t>Indhold i undervisningen </a:t>
            </a:r>
            <a:r>
              <a:rPr lang="da-DK" sz="2800" dirty="0">
                <a:solidFill>
                  <a:prstClr val="black"/>
                </a:solidFill>
                <a:latin typeface="Calibri Light" panose="020F0302020204030204"/>
              </a:rPr>
              <a:t>-Tværfaglighed</a:t>
            </a:r>
            <a:endParaRPr lang="da-DK" sz="3600" dirty="0">
              <a:solidFill>
                <a:prstClr val="black"/>
              </a:solidFill>
              <a:latin typeface="Calibri Light" panose="020F0302020204030204"/>
            </a:endParaRPr>
          </a:p>
        </p:txBody>
      </p:sp>
      <p:sp>
        <p:nvSpPr>
          <p:cNvPr id="7" name="Tekstfelt 6">
            <a:extLst>
              <a:ext uri="{FF2B5EF4-FFF2-40B4-BE49-F238E27FC236}">
                <a16:creationId xmlns:a16="http://schemas.microsoft.com/office/drawing/2014/main" id="{F26927B0-419D-4A81-9906-14A465A5FDDE}"/>
              </a:ext>
            </a:extLst>
          </p:cNvPr>
          <p:cNvSpPr txBox="1"/>
          <p:nvPr/>
        </p:nvSpPr>
        <p:spPr>
          <a:xfrm>
            <a:off x="397565" y="1123120"/>
            <a:ext cx="8299174" cy="830997"/>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”Ved tværfaglig undervisning forstås undervisning, hvor eleverne </a:t>
            </a:r>
            <a:r>
              <a:rPr kumimoji="0" lang="da-DK" sz="1200" b="0" i="1" u="none" strike="noStrike" kern="0" cap="none" spc="0" normalizeH="0" baseline="0" noProof="0" dirty="0">
                <a:ln>
                  <a:noFill/>
                </a:ln>
                <a:solidFill>
                  <a:srgbClr val="FF0000"/>
                </a:solidFill>
                <a:effectLst/>
                <a:uLnTx/>
                <a:uFillTx/>
                <a:latin typeface="Calibri" panose="020F0502020204030204"/>
                <a:ea typeface="+mn-ea"/>
                <a:cs typeface="+mn-cs"/>
              </a:rPr>
              <a:t>opnår kompetencemål og indhold på tværs af fag</a:t>
            </a: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 Ved tværfaglig undervisning inddrages faglige elementer fra forskellige fag eller uddannelser, og kan dermed have sammenhæng med helhedsorienteret undervisning. Tværfaglig undervisning er dog et udtryk for at fag gennemføres samtidig, men ikke nødvendigvis med et helhedsorienteret fokus”</a:t>
            </a:r>
          </a:p>
        </p:txBody>
      </p:sp>
      <p:pic>
        <p:nvPicPr>
          <p:cNvPr id="8" name="Billede 7">
            <a:extLst>
              <a:ext uri="{FF2B5EF4-FFF2-40B4-BE49-F238E27FC236}">
                <a16:creationId xmlns:a16="http://schemas.microsoft.com/office/drawing/2014/main" id="{7776C0B1-C9D0-4293-BDD1-27351931C7D4}"/>
              </a:ext>
            </a:extLst>
          </p:cNvPr>
          <p:cNvPicPr>
            <a:picLocks noChangeAspect="1"/>
          </p:cNvPicPr>
          <p:nvPr/>
        </p:nvPicPr>
        <p:blipFill>
          <a:blip r:embed="rId3"/>
          <a:stretch>
            <a:fillRect/>
          </a:stretch>
        </p:blipFill>
        <p:spPr>
          <a:xfrm rot="153842">
            <a:off x="638688" y="2271687"/>
            <a:ext cx="4967103" cy="3339511"/>
          </a:xfrm>
          <a:prstGeom prst="rect">
            <a:avLst/>
          </a:prstGeom>
          <a:ln>
            <a:noFill/>
          </a:ln>
          <a:effectLst>
            <a:outerShdw blurRad="292100" dist="76200" dir="2700000" algn="tl" rotWithShape="0">
              <a:srgbClr val="333333">
                <a:alpha val="65000"/>
              </a:srgbClr>
            </a:outerShdw>
            <a:softEdge rad="31750"/>
          </a:effectLst>
        </p:spPr>
      </p:pic>
      <p:pic>
        <p:nvPicPr>
          <p:cNvPr id="9" name="Billede 8">
            <a:extLst>
              <a:ext uri="{FF2B5EF4-FFF2-40B4-BE49-F238E27FC236}">
                <a16:creationId xmlns:a16="http://schemas.microsoft.com/office/drawing/2014/main" id="{A7239FC5-AD14-4347-89BE-4C4ED491F199}"/>
              </a:ext>
            </a:extLst>
          </p:cNvPr>
          <p:cNvPicPr>
            <a:picLocks noChangeAspect="1"/>
          </p:cNvPicPr>
          <p:nvPr/>
        </p:nvPicPr>
        <p:blipFill>
          <a:blip r:embed="rId4"/>
          <a:stretch>
            <a:fillRect/>
          </a:stretch>
        </p:blipFill>
        <p:spPr>
          <a:xfrm rot="21414639">
            <a:off x="3194475" y="4566486"/>
            <a:ext cx="5612279" cy="1243282"/>
          </a:xfrm>
          <a:prstGeom prst="rect">
            <a:avLst/>
          </a:prstGeom>
          <a:ln>
            <a:noFill/>
          </a:ln>
          <a:effectLst>
            <a:outerShdw blurRad="292100" dist="76200" dir="2700000" algn="tl" rotWithShape="0">
              <a:srgbClr val="333333">
                <a:alpha val="65000"/>
              </a:srgbClr>
            </a:outerShdw>
            <a:softEdge rad="31750"/>
          </a:effectLst>
        </p:spPr>
      </p:pic>
      <p:sp>
        <p:nvSpPr>
          <p:cNvPr id="11" name="Tekstfelt 10">
            <a:extLst>
              <a:ext uri="{FF2B5EF4-FFF2-40B4-BE49-F238E27FC236}">
                <a16:creationId xmlns:a16="http://schemas.microsoft.com/office/drawing/2014/main" id="{B51EF650-02EA-4F3E-B191-EFDCE7B73723}"/>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118307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4" name="Titel 6">
            <a:extLst>
              <a:ext uri="{FF2B5EF4-FFF2-40B4-BE49-F238E27FC236}">
                <a16:creationId xmlns:a16="http://schemas.microsoft.com/office/drawing/2014/main" id="{C291154F-DF16-4BF7-9216-C3D2BBC40753}"/>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dirty="0">
                <a:solidFill>
                  <a:prstClr val="black"/>
                </a:solidFill>
                <a:latin typeface="Calibri Light" panose="020F0302020204030204"/>
              </a:rPr>
              <a:t>Indhold i undervisningen </a:t>
            </a:r>
            <a:r>
              <a:rPr lang="da-DK" sz="2800" dirty="0">
                <a:solidFill>
                  <a:prstClr val="black"/>
                </a:solidFill>
                <a:latin typeface="Calibri Light" panose="020F0302020204030204"/>
              </a:rPr>
              <a:t>-Praksisrelatering</a:t>
            </a:r>
            <a:endParaRPr lang="da-DK" dirty="0">
              <a:solidFill>
                <a:prstClr val="black"/>
              </a:solidFill>
              <a:latin typeface="Calibri Light" panose="020F0302020204030204"/>
            </a:endParaRPr>
          </a:p>
        </p:txBody>
      </p:sp>
      <p:sp>
        <p:nvSpPr>
          <p:cNvPr id="7" name="Tekstfelt 6">
            <a:extLst>
              <a:ext uri="{FF2B5EF4-FFF2-40B4-BE49-F238E27FC236}">
                <a16:creationId xmlns:a16="http://schemas.microsoft.com/office/drawing/2014/main" id="{95575835-9F6A-472A-AF85-B3A40483149C}"/>
              </a:ext>
            </a:extLst>
          </p:cNvPr>
          <p:cNvSpPr txBox="1"/>
          <p:nvPr/>
        </p:nvSpPr>
        <p:spPr>
          <a:xfrm>
            <a:off x="506895" y="1093302"/>
            <a:ext cx="8040758" cy="461665"/>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”Praksisrelatering drejer sig om </a:t>
            </a:r>
            <a:r>
              <a:rPr kumimoji="0" lang="da-DK" sz="1200" b="0" i="1" u="none" strike="noStrike" kern="0" cap="none" spc="0" normalizeH="0" baseline="0" noProof="0" dirty="0">
                <a:ln>
                  <a:noFill/>
                </a:ln>
                <a:solidFill>
                  <a:srgbClr val="FF0000"/>
                </a:solidFill>
                <a:effectLst/>
                <a:uLnTx/>
                <a:uFillTx/>
                <a:latin typeface="Calibri" panose="020F0502020204030204"/>
                <a:ea typeface="+mn-ea"/>
                <a:cs typeface="+mn-cs"/>
              </a:rPr>
              <a:t>at skabe forbindelse mellem indholdet af undervisningen på erhvervsskolen og praksis </a:t>
            </a:r>
            <a:r>
              <a:rPr kumimoji="0" lang="da-DK" sz="1200" b="0" i="1" u="none" strike="noStrike" kern="0" cap="none" spc="0" normalizeH="0" baseline="0" noProof="0" dirty="0">
                <a:ln>
                  <a:noFill/>
                </a:ln>
                <a:solidFill>
                  <a:prstClr val="black"/>
                </a:solidFill>
                <a:effectLst/>
                <a:uLnTx/>
                <a:uFillTx/>
                <a:latin typeface="Calibri" panose="020F0502020204030204"/>
                <a:ea typeface="+mn-ea"/>
                <a:cs typeface="+mn-cs"/>
              </a:rPr>
              <a:t>inden for det pågældende erhverv eller om at skabe sammenhæng mellem den teoretiske og den praktiske undervisning.”</a:t>
            </a:r>
          </a:p>
        </p:txBody>
      </p:sp>
      <p:pic>
        <p:nvPicPr>
          <p:cNvPr id="8" name="Billede 7">
            <a:extLst>
              <a:ext uri="{FF2B5EF4-FFF2-40B4-BE49-F238E27FC236}">
                <a16:creationId xmlns:a16="http://schemas.microsoft.com/office/drawing/2014/main" id="{30745F00-8358-4DEF-B862-04FF71807CE7}"/>
              </a:ext>
            </a:extLst>
          </p:cNvPr>
          <p:cNvPicPr>
            <a:picLocks noChangeAspect="1"/>
          </p:cNvPicPr>
          <p:nvPr/>
        </p:nvPicPr>
        <p:blipFill>
          <a:blip r:embed="rId3"/>
          <a:stretch>
            <a:fillRect/>
          </a:stretch>
        </p:blipFill>
        <p:spPr>
          <a:xfrm>
            <a:off x="3547896" y="3930669"/>
            <a:ext cx="5068007" cy="1762371"/>
          </a:xfrm>
          <a:prstGeom prst="rect">
            <a:avLst/>
          </a:prstGeom>
          <a:ln>
            <a:noFill/>
          </a:ln>
          <a:effectLst>
            <a:outerShdw blurRad="292100" dist="139700" dir="2700000" algn="tl" rotWithShape="0">
              <a:srgbClr val="333333">
                <a:alpha val="65000"/>
              </a:srgbClr>
            </a:outerShdw>
            <a:softEdge rad="63500"/>
          </a:effectLst>
        </p:spPr>
      </p:pic>
      <p:pic>
        <p:nvPicPr>
          <p:cNvPr id="9" name="Billede 8">
            <a:extLst>
              <a:ext uri="{FF2B5EF4-FFF2-40B4-BE49-F238E27FC236}">
                <a16:creationId xmlns:a16="http://schemas.microsoft.com/office/drawing/2014/main" id="{E98B7109-423D-4073-83F5-56BB28750790}"/>
              </a:ext>
            </a:extLst>
          </p:cNvPr>
          <p:cNvPicPr>
            <a:picLocks noChangeAspect="1"/>
          </p:cNvPicPr>
          <p:nvPr/>
        </p:nvPicPr>
        <p:blipFill>
          <a:blip r:embed="rId4"/>
          <a:stretch>
            <a:fillRect/>
          </a:stretch>
        </p:blipFill>
        <p:spPr>
          <a:xfrm rot="21362229">
            <a:off x="893558" y="2420526"/>
            <a:ext cx="6251290" cy="1368746"/>
          </a:xfrm>
          <a:prstGeom prst="rect">
            <a:avLst/>
          </a:prstGeom>
          <a:ln>
            <a:noFill/>
          </a:ln>
          <a:effectLst>
            <a:outerShdw blurRad="292100" dist="139700" dir="2700000" algn="tl" rotWithShape="0">
              <a:srgbClr val="333333">
                <a:alpha val="65000"/>
              </a:srgbClr>
            </a:outerShdw>
            <a:softEdge rad="31750"/>
          </a:effectLst>
        </p:spPr>
      </p:pic>
      <p:sp>
        <p:nvSpPr>
          <p:cNvPr id="11" name="Tekstfelt 10">
            <a:extLst>
              <a:ext uri="{FF2B5EF4-FFF2-40B4-BE49-F238E27FC236}">
                <a16:creationId xmlns:a16="http://schemas.microsoft.com/office/drawing/2014/main" id="{517DA028-3CAE-403B-AC6F-57E74BDAA893}"/>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243717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Opfølgning tre-part </a:t>
            </a:r>
            <a:br>
              <a:rPr lang="da-DK" dirty="0"/>
            </a:br>
            <a:endParaRPr lang="da-DK" dirty="0"/>
          </a:p>
        </p:txBody>
      </p:sp>
      <p:sp>
        <p:nvSpPr>
          <p:cNvPr id="3" name="Pladsholder til indhold 2"/>
          <p:cNvSpPr>
            <a:spLocks noGrp="1"/>
          </p:cNvSpPr>
          <p:nvPr>
            <p:ph sz="half" idx="1"/>
          </p:nvPr>
        </p:nvSpPr>
        <p:spPr>
          <a:xfrm>
            <a:off x="539748" y="1474640"/>
            <a:ext cx="8332789" cy="4843360"/>
          </a:xfrm>
        </p:spPr>
        <p:txBody>
          <a:bodyPr/>
          <a:lstStyle/>
          <a:p>
            <a:pPr marL="0" indent="0">
              <a:buNone/>
            </a:pPr>
            <a:r>
              <a:rPr lang="da-DK" dirty="0"/>
              <a:t>Grundforløbets 2. del </a:t>
            </a:r>
          </a:p>
          <a:p>
            <a:pPr marL="0" indent="0">
              <a:buNone/>
            </a:pPr>
            <a:r>
              <a:rPr lang="da-DK" dirty="0"/>
              <a:t>• 60 pct. ved 15. undervisningsuge </a:t>
            </a:r>
          </a:p>
          <a:p>
            <a:pPr marL="0" indent="0">
              <a:buNone/>
            </a:pPr>
            <a:r>
              <a:rPr lang="da-DK" dirty="0"/>
              <a:t>• 80 pct. ved afslutningen</a:t>
            </a:r>
          </a:p>
          <a:p>
            <a:pPr marL="0" indent="0">
              <a:buNone/>
            </a:pPr>
            <a:r>
              <a:rPr lang="da-DK" b="1" u="sng" dirty="0"/>
              <a:t>Uddannelsesvis </a:t>
            </a:r>
          </a:p>
          <a:p>
            <a:pPr marL="0" indent="0">
              <a:buNone/>
            </a:pPr>
            <a:r>
              <a:rPr lang="da-DK" dirty="0">
                <a:hlinkClick r:id="rId3"/>
              </a:rPr>
              <a:t>210512-Bilag-2--Oversigtsark-med-uddannelsers-indfasningsprofil.pdf</a:t>
            </a:r>
            <a:endParaRPr lang="da-DK" dirty="0"/>
          </a:p>
          <a:p>
            <a:pPr marL="0" indent="0">
              <a:buNone/>
            </a:pPr>
            <a:endParaRPr lang="da-DK" b="1" u="sng" dirty="0"/>
          </a:p>
          <a:p>
            <a:pPr marL="0" indent="0">
              <a:buNone/>
            </a:pPr>
            <a:r>
              <a:rPr lang="da-DK" b="1" u="sng" dirty="0"/>
              <a:t>Skolevis </a:t>
            </a:r>
          </a:p>
          <a:p>
            <a:pPr marL="0" indent="0">
              <a:buNone/>
            </a:pPr>
            <a:r>
              <a:rPr lang="da-DK" dirty="0">
                <a:hlinkClick r:id="rId4"/>
              </a:rPr>
              <a:t>Nationale målsætninger for indgåelse af uddannelsesaftaler | Børne– og Undervisningsministeriet (uvm.dk)</a:t>
            </a:r>
            <a:endParaRPr lang="da-DK" dirty="0"/>
          </a:p>
          <a:p>
            <a:pPr marL="0" indent="0">
              <a:buNone/>
            </a:pPr>
            <a:r>
              <a:rPr lang="da-DK" dirty="0"/>
              <a:t>Link: Baseline: oversigt over målindfrielse i 2019 fordelt på udbydere</a:t>
            </a: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00071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4" name="Titel 6">
            <a:extLst>
              <a:ext uri="{FF2B5EF4-FFF2-40B4-BE49-F238E27FC236}">
                <a16:creationId xmlns:a16="http://schemas.microsoft.com/office/drawing/2014/main" id="{FA9F2CDA-DDE2-4BC3-AD81-9E0CD6525589}"/>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600" b="1" i="0" u="none" strike="noStrike" kern="1200" cap="none" spc="0" normalizeH="0" baseline="0" noProof="0" dirty="0">
                <a:ln>
                  <a:noFill/>
                </a:ln>
                <a:solidFill>
                  <a:srgbClr val="FF0000"/>
                </a:solidFill>
                <a:effectLst/>
                <a:uLnTx/>
                <a:uFillTx/>
                <a:latin typeface="Calibri Light" panose="020F0302020204030204"/>
                <a:ea typeface="+mj-ea"/>
                <a:cs typeface="+mj-cs"/>
              </a:rPr>
              <a:t>Evaluering</a:t>
            </a:r>
            <a:r>
              <a:rPr kumimoji="0" lang="da-DK" sz="3600" b="0" i="0" u="none" strike="noStrike" kern="1200" cap="none" spc="0" normalizeH="0" baseline="0" noProof="0" dirty="0">
                <a:ln>
                  <a:noFill/>
                </a:ln>
                <a:solidFill>
                  <a:srgbClr val="FF0000"/>
                </a:solidFill>
                <a:effectLst/>
                <a:uLnTx/>
                <a:uFillTx/>
                <a:latin typeface="Calibri Light" panose="020F0302020204030204"/>
                <a:ea typeface="+mj-ea"/>
                <a:cs typeface="+mj-cs"/>
              </a:rPr>
              <a:t> </a:t>
            </a:r>
            <a:r>
              <a:rPr kumimoji="0" lang="da-DK" sz="3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og bedømmelse</a:t>
            </a:r>
            <a:endParaRPr kumimoji="0" lang="da-DK" sz="48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7" name="Billede 6">
            <a:extLst>
              <a:ext uri="{FF2B5EF4-FFF2-40B4-BE49-F238E27FC236}">
                <a16:creationId xmlns:a16="http://schemas.microsoft.com/office/drawing/2014/main" id="{44A2D53C-7C29-432F-88B6-27961733DE5E}"/>
              </a:ext>
            </a:extLst>
          </p:cNvPr>
          <p:cNvPicPr>
            <a:picLocks noChangeAspect="1"/>
          </p:cNvPicPr>
          <p:nvPr/>
        </p:nvPicPr>
        <p:blipFill>
          <a:blip r:embed="rId3"/>
          <a:stretch>
            <a:fillRect/>
          </a:stretch>
        </p:blipFill>
        <p:spPr>
          <a:xfrm>
            <a:off x="470885" y="1911805"/>
            <a:ext cx="6249484" cy="3071781"/>
          </a:xfrm>
          <a:prstGeom prst="rect">
            <a:avLst/>
          </a:prstGeom>
        </p:spPr>
      </p:pic>
      <p:pic>
        <p:nvPicPr>
          <p:cNvPr id="8" name="Billede 7">
            <a:extLst>
              <a:ext uri="{FF2B5EF4-FFF2-40B4-BE49-F238E27FC236}">
                <a16:creationId xmlns:a16="http://schemas.microsoft.com/office/drawing/2014/main" id="{53D8F643-DD99-4015-AE46-55E693891A30}"/>
              </a:ext>
            </a:extLst>
          </p:cNvPr>
          <p:cNvPicPr>
            <a:picLocks noChangeAspect="1"/>
          </p:cNvPicPr>
          <p:nvPr/>
        </p:nvPicPr>
        <p:blipFill>
          <a:blip r:embed="rId4"/>
          <a:stretch>
            <a:fillRect/>
          </a:stretch>
        </p:blipFill>
        <p:spPr>
          <a:xfrm>
            <a:off x="2920526" y="4502344"/>
            <a:ext cx="5843894" cy="1970815"/>
          </a:xfrm>
          <a:prstGeom prst="rect">
            <a:avLst/>
          </a:prstGeom>
          <a:ln>
            <a:noFill/>
          </a:ln>
          <a:effectLst>
            <a:outerShdw blurRad="292100" dist="139700" dir="2700000" algn="tl" rotWithShape="0">
              <a:srgbClr val="333333">
                <a:alpha val="65000"/>
              </a:srgbClr>
            </a:outerShdw>
            <a:softEdge rad="31750"/>
          </a:effectLst>
        </p:spPr>
      </p:pic>
      <p:sp>
        <p:nvSpPr>
          <p:cNvPr id="9" name="Tekstfelt 8">
            <a:extLst>
              <a:ext uri="{FF2B5EF4-FFF2-40B4-BE49-F238E27FC236}">
                <a16:creationId xmlns:a16="http://schemas.microsoft.com/office/drawing/2014/main" id="{05C98F57-A6F9-4810-A1E4-A0F23477F829}"/>
              </a:ext>
            </a:extLst>
          </p:cNvPr>
          <p:cNvSpPr txBox="1"/>
          <p:nvPr/>
        </p:nvSpPr>
        <p:spPr>
          <a:xfrm>
            <a:off x="333512" y="1045521"/>
            <a:ext cx="7230165" cy="461665"/>
          </a:xfrm>
          <a:prstGeom prst="rect">
            <a:avLst/>
          </a:prstGeom>
          <a:solidFill>
            <a:sysClr val="window" lastClr="FFFFFF"/>
          </a:solidFill>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rPr>
              <a:t>Ved evaluering og feedback forstås </a:t>
            </a:r>
            <a:r>
              <a:rPr kumimoji="0" lang="da-DK" sz="1200" b="0" i="1" u="none" strike="noStrike" kern="0" cap="none" spc="0" normalizeH="0" baseline="0" noProof="0" dirty="0">
                <a:ln>
                  <a:noFill/>
                </a:ln>
                <a:solidFill>
                  <a:srgbClr val="FF0000"/>
                </a:solidFill>
                <a:effectLst/>
                <a:uLnTx/>
                <a:uFillTx/>
                <a:latin typeface="Calibri" panose="020F0502020204030204"/>
              </a:rPr>
              <a:t>den proces, der ligger til grund for vejledning </a:t>
            </a:r>
            <a:r>
              <a:rPr kumimoji="0" lang="da-DK" sz="1200" b="0" i="1" u="none" strike="noStrike" kern="0" cap="none" spc="0" normalizeH="0" baseline="0" noProof="0" dirty="0">
                <a:ln>
                  <a:noFill/>
                </a:ln>
                <a:solidFill>
                  <a:prstClr val="black"/>
                </a:solidFill>
                <a:effectLst/>
                <a:uLnTx/>
                <a:uFillTx/>
                <a:latin typeface="Calibri" panose="020F0502020204030204"/>
              </a:rPr>
              <a:t>af eleven om elevens læring set i forhold til at opfylde målkravene, og processen der leder mod opnåelsen af målene.</a:t>
            </a:r>
          </a:p>
        </p:txBody>
      </p:sp>
      <p:sp>
        <p:nvSpPr>
          <p:cNvPr id="11" name="Tekstfelt 10">
            <a:extLst>
              <a:ext uri="{FF2B5EF4-FFF2-40B4-BE49-F238E27FC236}">
                <a16:creationId xmlns:a16="http://schemas.microsoft.com/office/drawing/2014/main" id="{5DCF4E71-34BB-4425-BE1E-6F55317DCE8F}"/>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181114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4" name="Titel 6">
            <a:extLst>
              <a:ext uri="{FF2B5EF4-FFF2-40B4-BE49-F238E27FC236}">
                <a16:creationId xmlns:a16="http://schemas.microsoft.com/office/drawing/2014/main" id="{18457C53-C2B9-49B9-80F2-B4622FEFC0A6}"/>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dirty="0">
                <a:solidFill>
                  <a:prstClr val="black"/>
                </a:solidFill>
                <a:latin typeface="Calibri Light" panose="020F0302020204030204"/>
              </a:rPr>
              <a:t>Evaluering og </a:t>
            </a:r>
            <a:r>
              <a:rPr lang="da-DK" sz="3600" b="1" dirty="0">
                <a:solidFill>
                  <a:srgbClr val="FF0000"/>
                </a:solidFill>
                <a:latin typeface="Calibri Light" panose="020F0302020204030204"/>
              </a:rPr>
              <a:t>Bedømmelse</a:t>
            </a:r>
            <a:endParaRPr lang="da-DK" sz="3600" dirty="0">
              <a:solidFill>
                <a:srgbClr val="FF0000"/>
              </a:solidFill>
              <a:latin typeface="Calibri Light" panose="020F0302020204030204"/>
            </a:endParaRPr>
          </a:p>
        </p:txBody>
      </p:sp>
      <p:grpSp>
        <p:nvGrpSpPr>
          <p:cNvPr id="11" name="Gruppe 10">
            <a:extLst>
              <a:ext uri="{FF2B5EF4-FFF2-40B4-BE49-F238E27FC236}">
                <a16:creationId xmlns:a16="http://schemas.microsoft.com/office/drawing/2014/main" id="{1C969583-E51B-4BDF-BF97-55890EAF9D06}"/>
              </a:ext>
            </a:extLst>
          </p:cNvPr>
          <p:cNvGrpSpPr/>
          <p:nvPr/>
        </p:nvGrpSpPr>
        <p:grpSpPr>
          <a:xfrm>
            <a:off x="425337" y="1029588"/>
            <a:ext cx="7688691" cy="748795"/>
            <a:chOff x="292430" y="1000463"/>
            <a:chExt cx="7688691" cy="748795"/>
          </a:xfrm>
        </p:grpSpPr>
        <p:sp>
          <p:nvSpPr>
            <p:cNvPr id="12" name="Tekstfelt 11">
              <a:extLst>
                <a:ext uri="{FF2B5EF4-FFF2-40B4-BE49-F238E27FC236}">
                  <a16:creationId xmlns:a16="http://schemas.microsoft.com/office/drawing/2014/main" id="{F367A858-1550-4F02-9F01-7EC6BA183696}"/>
                </a:ext>
              </a:extLst>
            </p:cNvPr>
            <p:cNvSpPr txBox="1"/>
            <p:nvPr/>
          </p:nvSpPr>
          <p:spPr>
            <a:xfrm>
              <a:off x="308996" y="1000463"/>
              <a:ext cx="7672125" cy="276999"/>
            </a:xfrm>
            <a:prstGeom prst="rect">
              <a:avLst/>
            </a:prstGeom>
            <a:solidFill>
              <a:sysClr val="window" lastClr="FFFFFF"/>
            </a:solidFill>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rPr>
                <a:t>Bedømmelsesgrundlaget vedrører de </a:t>
              </a:r>
              <a:r>
                <a:rPr kumimoji="0" lang="da-DK" sz="1200" b="0" i="1" u="none" strike="noStrike" kern="0" cap="none" spc="0" normalizeH="0" baseline="0" noProof="0" dirty="0">
                  <a:ln>
                    <a:noFill/>
                  </a:ln>
                  <a:solidFill>
                    <a:srgbClr val="FF0000"/>
                  </a:solidFill>
                  <a:effectLst/>
                  <a:uLnTx/>
                  <a:uFillTx/>
                  <a:latin typeface="Calibri" panose="020F0502020204030204"/>
                </a:rPr>
                <a:t>produkter, processer eller præstationer, der gøres til genstand for bedømmelsen</a:t>
              </a:r>
              <a:r>
                <a:rPr kumimoji="0" lang="da-DK" sz="1200" b="0" i="1" u="none" strike="noStrike" kern="0" cap="none" spc="0" normalizeH="0" baseline="0" noProof="0" dirty="0">
                  <a:ln>
                    <a:noFill/>
                  </a:ln>
                  <a:solidFill>
                    <a:prstClr val="black"/>
                  </a:solidFill>
                  <a:effectLst/>
                  <a:uLnTx/>
                  <a:uFillTx/>
                  <a:latin typeface="Calibri" panose="020F0502020204030204"/>
                </a:rPr>
                <a:t>… </a:t>
              </a:r>
            </a:p>
          </p:txBody>
        </p:sp>
        <p:sp>
          <p:nvSpPr>
            <p:cNvPr id="13" name="Tekstfelt 12">
              <a:extLst>
                <a:ext uri="{FF2B5EF4-FFF2-40B4-BE49-F238E27FC236}">
                  <a16:creationId xmlns:a16="http://schemas.microsoft.com/office/drawing/2014/main" id="{369639C0-8C04-4A7E-87CA-F26240C270C0}"/>
                </a:ext>
              </a:extLst>
            </p:cNvPr>
            <p:cNvSpPr txBox="1"/>
            <p:nvPr/>
          </p:nvSpPr>
          <p:spPr>
            <a:xfrm>
              <a:off x="292430" y="1287593"/>
              <a:ext cx="7688691" cy="461665"/>
            </a:xfrm>
            <a:prstGeom prst="rect">
              <a:avLst/>
            </a:prstGeom>
            <a:solidFill>
              <a:sysClr val="window" lastClr="FFFFFF"/>
            </a:solidFill>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0" i="1" u="none" strike="noStrike" kern="0" cap="none" spc="0" normalizeH="0" baseline="0" noProof="0" dirty="0">
                  <a:ln>
                    <a:noFill/>
                  </a:ln>
                  <a:solidFill>
                    <a:prstClr val="black"/>
                  </a:solidFill>
                  <a:effectLst/>
                  <a:uLnTx/>
                  <a:uFillTx/>
                  <a:latin typeface="Calibri" panose="020F0502020204030204"/>
                </a:rPr>
                <a:t>Bedømmelseskriterier knytter sig til den afsluttende summative bedømmelse, og er </a:t>
              </a:r>
              <a:r>
                <a:rPr kumimoji="0" lang="da-DK" sz="1200" b="0" i="1" u="none" strike="noStrike" kern="0" cap="none" spc="0" normalizeH="0" baseline="0" noProof="0" dirty="0">
                  <a:ln>
                    <a:noFill/>
                  </a:ln>
                  <a:solidFill>
                    <a:srgbClr val="FF0000"/>
                  </a:solidFill>
                  <a:effectLst/>
                  <a:uLnTx/>
                  <a:uFillTx/>
                  <a:latin typeface="Calibri" panose="020F0502020204030204"/>
                </a:rPr>
                <a:t>en beskrivelse af konkrete elementer/kriterier eleverne bliver bedømt på</a:t>
              </a:r>
            </a:p>
          </p:txBody>
        </p:sp>
      </p:grpSp>
      <p:sp>
        <p:nvSpPr>
          <p:cNvPr id="15" name="Tekstfelt 14">
            <a:extLst>
              <a:ext uri="{FF2B5EF4-FFF2-40B4-BE49-F238E27FC236}">
                <a16:creationId xmlns:a16="http://schemas.microsoft.com/office/drawing/2014/main" id="{AD046B8E-6FF1-4546-8F17-B550C09CFA96}"/>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pic>
        <p:nvPicPr>
          <p:cNvPr id="14" name="Billede 13">
            <a:extLst>
              <a:ext uri="{FF2B5EF4-FFF2-40B4-BE49-F238E27FC236}">
                <a16:creationId xmlns:a16="http://schemas.microsoft.com/office/drawing/2014/main" id="{894EAF3D-C66A-4408-A9FF-32706BA87E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7832" y="1955597"/>
            <a:ext cx="4782988" cy="3473596"/>
          </a:xfrm>
          <a:prstGeom prst="rect">
            <a:avLst/>
          </a:prstGeom>
          <a:ln>
            <a:noFill/>
          </a:ln>
          <a:effectLst/>
        </p:spPr>
      </p:pic>
      <p:grpSp>
        <p:nvGrpSpPr>
          <p:cNvPr id="8" name="Gruppe 7">
            <a:extLst>
              <a:ext uri="{FF2B5EF4-FFF2-40B4-BE49-F238E27FC236}">
                <a16:creationId xmlns:a16="http://schemas.microsoft.com/office/drawing/2014/main" id="{55C9DF12-C216-4679-A14C-BEEA22E77941}"/>
              </a:ext>
            </a:extLst>
          </p:cNvPr>
          <p:cNvGrpSpPr/>
          <p:nvPr/>
        </p:nvGrpSpPr>
        <p:grpSpPr>
          <a:xfrm>
            <a:off x="2892056" y="3498112"/>
            <a:ext cx="6245664" cy="2602656"/>
            <a:chOff x="874641" y="3752839"/>
            <a:chExt cx="6774561" cy="3005768"/>
          </a:xfrm>
        </p:grpSpPr>
        <p:pic>
          <p:nvPicPr>
            <p:cNvPr id="9" name="Billede 8">
              <a:extLst>
                <a:ext uri="{FF2B5EF4-FFF2-40B4-BE49-F238E27FC236}">
                  <a16:creationId xmlns:a16="http://schemas.microsoft.com/office/drawing/2014/main" id="{825781A2-23ED-426E-B203-6E12E250D9BE}"/>
                </a:ext>
              </a:extLst>
            </p:cNvPr>
            <p:cNvPicPr>
              <a:picLocks noChangeAspect="1"/>
            </p:cNvPicPr>
            <p:nvPr/>
          </p:nvPicPr>
          <p:blipFill>
            <a:blip r:embed="rId4"/>
            <a:stretch>
              <a:fillRect/>
            </a:stretch>
          </p:blipFill>
          <p:spPr>
            <a:xfrm>
              <a:off x="874641" y="3752839"/>
              <a:ext cx="6774561" cy="2836805"/>
            </a:xfrm>
            <a:prstGeom prst="rect">
              <a:avLst/>
            </a:prstGeom>
            <a:ln>
              <a:noFill/>
            </a:ln>
            <a:effectLst>
              <a:softEdge rad="63500"/>
            </a:effectLst>
          </p:spPr>
        </p:pic>
        <p:pic>
          <p:nvPicPr>
            <p:cNvPr id="10" name="Billede 9">
              <a:extLst>
                <a:ext uri="{FF2B5EF4-FFF2-40B4-BE49-F238E27FC236}">
                  <a16:creationId xmlns:a16="http://schemas.microsoft.com/office/drawing/2014/main" id="{219F2357-311E-4E3D-BC0F-7DE335C25E39}"/>
                </a:ext>
              </a:extLst>
            </p:cNvPr>
            <p:cNvPicPr>
              <a:picLocks noChangeAspect="1"/>
            </p:cNvPicPr>
            <p:nvPr/>
          </p:nvPicPr>
          <p:blipFill rotWithShape="1">
            <a:blip r:embed="rId5"/>
            <a:srcRect t="4491"/>
            <a:stretch/>
          </p:blipFill>
          <p:spPr>
            <a:xfrm>
              <a:off x="1212575" y="5675242"/>
              <a:ext cx="6380519" cy="1083365"/>
            </a:xfrm>
            <a:prstGeom prst="rect">
              <a:avLst/>
            </a:prstGeom>
            <a:effectLst>
              <a:softEdge rad="63500"/>
            </a:effectLst>
          </p:spPr>
        </p:pic>
      </p:grpSp>
    </p:spTree>
    <p:extLst>
      <p:ext uri="{BB962C8B-B14F-4D97-AF65-F5344CB8AC3E}">
        <p14:creationId xmlns:p14="http://schemas.microsoft.com/office/powerpoint/2010/main" val="164305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E64ED854-4F8B-4A77-B18E-104ADE491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9ED2E-F062-43E5-AE1F-08CF74170B0C}"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 juni 2021</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6" name="Pladsholder til slidenummer 5">
            <a:extLst>
              <a:ext uri="{FF2B5EF4-FFF2-40B4-BE49-F238E27FC236}">
                <a16:creationId xmlns:a16="http://schemas.microsoft.com/office/drawing/2014/main" id="{1931F303-057D-4156-A708-586E2E371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10" name="Titel 6">
            <a:extLst>
              <a:ext uri="{FF2B5EF4-FFF2-40B4-BE49-F238E27FC236}">
                <a16:creationId xmlns:a16="http://schemas.microsoft.com/office/drawing/2014/main" id="{529CE698-31F6-4661-BB92-75DF32F745CF}"/>
              </a:ext>
            </a:extLst>
          </p:cNvPr>
          <p:cNvSpPr txBox="1">
            <a:spLocks/>
          </p:cNvSpPr>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600" b="0" i="0" u="none" strike="noStrike" kern="1200" cap="none" spc="0" normalizeH="0" baseline="0" noProof="0">
                <a:ln>
                  <a:noFill/>
                </a:ln>
                <a:solidFill>
                  <a:sysClr val="windowText" lastClr="000000"/>
                </a:solidFill>
                <a:effectLst/>
                <a:uLnTx/>
                <a:uFillTx/>
                <a:latin typeface="Calibri Light" panose="020F0302020204030204"/>
                <a:ea typeface="+mj-ea"/>
                <a:cs typeface="+mj-cs"/>
              </a:rPr>
              <a:t>OBS ift certifikatfag, valgfag, grundfag</a:t>
            </a:r>
            <a:endParaRPr kumimoji="0" lang="da-DK" sz="3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pSp>
        <p:nvGrpSpPr>
          <p:cNvPr id="11" name="Gruppe 10">
            <a:extLst>
              <a:ext uri="{FF2B5EF4-FFF2-40B4-BE49-F238E27FC236}">
                <a16:creationId xmlns:a16="http://schemas.microsoft.com/office/drawing/2014/main" id="{44B43B45-4001-4DCC-B072-E9B80F84FA62}"/>
              </a:ext>
            </a:extLst>
          </p:cNvPr>
          <p:cNvGrpSpPr/>
          <p:nvPr/>
        </p:nvGrpSpPr>
        <p:grpSpPr>
          <a:xfrm>
            <a:off x="2090985" y="1171715"/>
            <a:ext cx="6211167" cy="5087557"/>
            <a:chOff x="938046" y="1300923"/>
            <a:chExt cx="6211167" cy="5087557"/>
          </a:xfrm>
        </p:grpSpPr>
        <p:pic>
          <p:nvPicPr>
            <p:cNvPr id="12" name="Billede 11">
              <a:extLst>
                <a:ext uri="{FF2B5EF4-FFF2-40B4-BE49-F238E27FC236}">
                  <a16:creationId xmlns:a16="http://schemas.microsoft.com/office/drawing/2014/main" id="{5EE040FF-CB97-4B21-96C1-56D61DEB1AB8}"/>
                </a:ext>
              </a:extLst>
            </p:cNvPr>
            <p:cNvPicPr>
              <a:picLocks noChangeAspect="1"/>
            </p:cNvPicPr>
            <p:nvPr/>
          </p:nvPicPr>
          <p:blipFill rotWithShape="1">
            <a:blip r:embed="rId3"/>
            <a:srcRect l="1272" r="1870"/>
            <a:stretch/>
          </p:blipFill>
          <p:spPr>
            <a:xfrm>
              <a:off x="949326" y="4907942"/>
              <a:ext cx="6195702" cy="1480538"/>
            </a:xfrm>
            <a:prstGeom prst="rect">
              <a:avLst/>
            </a:prstGeom>
          </p:spPr>
        </p:pic>
        <p:pic>
          <p:nvPicPr>
            <p:cNvPr id="13" name="Billede 12">
              <a:extLst>
                <a:ext uri="{FF2B5EF4-FFF2-40B4-BE49-F238E27FC236}">
                  <a16:creationId xmlns:a16="http://schemas.microsoft.com/office/drawing/2014/main" id="{AED54006-845F-4C23-BF28-F27BF9988C39}"/>
                </a:ext>
              </a:extLst>
            </p:cNvPr>
            <p:cNvPicPr>
              <a:picLocks noChangeAspect="1"/>
            </p:cNvPicPr>
            <p:nvPr/>
          </p:nvPicPr>
          <p:blipFill rotWithShape="1">
            <a:blip r:embed="rId4"/>
            <a:srcRect b="2663"/>
            <a:stretch/>
          </p:blipFill>
          <p:spPr>
            <a:xfrm>
              <a:off x="938046" y="1300923"/>
              <a:ext cx="6211167" cy="3718338"/>
            </a:xfrm>
            <a:prstGeom prst="rect">
              <a:avLst/>
            </a:prstGeom>
          </p:spPr>
        </p:pic>
      </p:grpSp>
      <p:sp>
        <p:nvSpPr>
          <p:cNvPr id="14" name="Ellipse 13">
            <a:extLst>
              <a:ext uri="{FF2B5EF4-FFF2-40B4-BE49-F238E27FC236}">
                <a16:creationId xmlns:a16="http://schemas.microsoft.com/office/drawing/2014/main" id="{D030812F-5599-46F2-B318-302FAEAC34EC}"/>
              </a:ext>
            </a:extLst>
          </p:cNvPr>
          <p:cNvSpPr/>
          <p:nvPr/>
        </p:nvSpPr>
        <p:spPr>
          <a:xfrm>
            <a:off x="1828799" y="3478695"/>
            <a:ext cx="6450496" cy="755374"/>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Ellipse 14">
            <a:extLst>
              <a:ext uri="{FF2B5EF4-FFF2-40B4-BE49-F238E27FC236}">
                <a16:creationId xmlns:a16="http://schemas.microsoft.com/office/drawing/2014/main" id="{A8A84023-B1BF-45B8-89B7-AB1B25FEA478}"/>
              </a:ext>
            </a:extLst>
          </p:cNvPr>
          <p:cNvSpPr/>
          <p:nvPr/>
        </p:nvSpPr>
        <p:spPr>
          <a:xfrm>
            <a:off x="1613451" y="5297557"/>
            <a:ext cx="6864626" cy="1073426"/>
          </a:xfrm>
          <a:prstGeom prst="ellipse">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kstfelt 15">
            <a:extLst>
              <a:ext uri="{FF2B5EF4-FFF2-40B4-BE49-F238E27FC236}">
                <a16:creationId xmlns:a16="http://schemas.microsoft.com/office/drawing/2014/main" id="{66D26EFE-BDDA-40CC-AA90-45DBEC940CE8}"/>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300" b="1"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24706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6345" y="261389"/>
            <a:ext cx="8585433" cy="934890"/>
          </a:xfrm>
        </p:spPr>
        <p:txBody>
          <a:bodyPr/>
          <a:lstStyle/>
          <a:p>
            <a:r>
              <a:rPr lang="da-DK" dirty="0"/>
              <a:t>Vejledning, eksempler og spørgsmål/svar</a:t>
            </a:r>
          </a:p>
        </p:txBody>
      </p:sp>
      <p:sp>
        <p:nvSpPr>
          <p:cNvPr id="4" name="Pladsholder til dato 3"/>
          <p:cNvSpPr>
            <a:spLocks noGrp="1"/>
          </p:cNvSpPr>
          <p:nvPr>
            <p:ph type="dt" sz="half" idx="10"/>
          </p:nvPr>
        </p:nvSpPr>
        <p:spPr/>
        <p:txBody>
          <a:bodyPr/>
          <a:lstStyle/>
          <a:p>
            <a:fld id="{F9F0A9FE-7243-42BC-A71C-38DE25DCBAEC}" type="datetime2">
              <a:rPr lang="da-DK" noProof="0" smtClean="0"/>
              <a:t>29. juni 2021</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23</a:t>
            </a:fld>
            <a:endParaRPr lang="da-DK" dirty="0"/>
          </a:p>
        </p:txBody>
      </p:sp>
      <p:pic>
        <p:nvPicPr>
          <p:cNvPr id="12" name="Pladsholder til indhold 11"/>
          <p:cNvPicPr>
            <a:picLocks noGrp="1"/>
          </p:cNvPicPr>
          <p:nvPr>
            <p:ph sz="half" idx="2"/>
          </p:nvPr>
        </p:nvPicPr>
        <p:blipFill rotWithShape="1">
          <a:blip r:embed="rId3" cstate="hqprint">
            <a:extLst>
              <a:ext uri="{28A0092B-C50C-407E-A947-70E740481C1C}">
                <a14:useLocalDpi xmlns:a14="http://schemas.microsoft.com/office/drawing/2010/main" val="0"/>
              </a:ext>
            </a:extLst>
          </a:blip>
          <a:srcRect l="-8696" t="-2676" r="-6356" b="-7024"/>
          <a:stretch/>
        </p:blipFill>
        <p:spPr bwMode="auto">
          <a:xfrm>
            <a:off x="10039350" y="5076825"/>
            <a:ext cx="1364902" cy="1345950"/>
          </a:xfrm>
          <a:prstGeom prst="rect">
            <a:avLst/>
          </a:prstGeom>
          <a:ln>
            <a:noFill/>
          </a:ln>
          <a:extLst>
            <a:ext uri="{53640926-AAD7-44D8-BBD7-CCE9431645EC}">
              <a14:shadowObscured xmlns:a14="http://schemas.microsoft.com/office/drawing/2010/main"/>
            </a:ext>
          </a:extLst>
        </p:spPr>
      </p:pic>
      <p:sp>
        <p:nvSpPr>
          <p:cNvPr id="8" name="Tekstfelt 7">
            <a:extLst>
              <a:ext uri="{FF2B5EF4-FFF2-40B4-BE49-F238E27FC236}">
                <a16:creationId xmlns:a16="http://schemas.microsoft.com/office/drawing/2014/main" id="{F40A766D-55C3-49CA-BCCD-079735CA776F}"/>
              </a:ext>
            </a:extLst>
          </p:cNvPr>
          <p:cNvSpPr txBox="1"/>
          <p:nvPr/>
        </p:nvSpPr>
        <p:spPr>
          <a:xfrm>
            <a:off x="123825" y="6353834"/>
            <a:ext cx="995362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dirty="0">
                <a:hlinkClick r:id="rId4"/>
              </a:rPr>
              <a:t>EMU.DK -&gt; EUD -&gt; Ledelse -&gt; lokale undervisningsplaner -&gt; eksempel fra praksis</a:t>
            </a:r>
            <a:endParaRPr lang="da-DK" dirty="0"/>
          </a:p>
        </p:txBody>
      </p:sp>
      <p:pic>
        <p:nvPicPr>
          <p:cNvPr id="9" name="Billede 8">
            <a:extLst>
              <a:ext uri="{FF2B5EF4-FFF2-40B4-BE49-F238E27FC236}">
                <a16:creationId xmlns:a16="http://schemas.microsoft.com/office/drawing/2014/main" id="{F4646867-1FCC-4CA0-9306-30B1309CC68D}"/>
              </a:ext>
            </a:extLst>
          </p:cNvPr>
          <p:cNvPicPr>
            <a:picLocks noChangeAspect="1"/>
          </p:cNvPicPr>
          <p:nvPr/>
        </p:nvPicPr>
        <p:blipFill>
          <a:blip r:embed="rId5">
            <a:alphaModFix/>
          </a:blip>
          <a:stretch>
            <a:fillRect/>
          </a:stretch>
        </p:blipFill>
        <p:spPr>
          <a:xfrm>
            <a:off x="5749130" y="958711"/>
            <a:ext cx="2023269" cy="2715528"/>
          </a:xfrm>
          <a:prstGeom prst="rect">
            <a:avLst/>
          </a:prstGeom>
        </p:spPr>
      </p:pic>
      <p:pic>
        <p:nvPicPr>
          <p:cNvPr id="10" name="Billede 9">
            <a:extLst>
              <a:ext uri="{FF2B5EF4-FFF2-40B4-BE49-F238E27FC236}">
                <a16:creationId xmlns:a16="http://schemas.microsoft.com/office/drawing/2014/main" id="{9BDE2A48-4C13-4D0C-BA48-BF6CCEACFC19}"/>
              </a:ext>
            </a:extLst>
          </p:cNvPr>
          <p:cNvPicPr>
            <a:picLocks noChangeAspect="1"/>
          </p:cNvPicPr>
          <p:nvPr/>
        </p:nvPicPr>
        <p:blipFill>
          <a:blip r:embed="rId6">
            <a:alphaModFix/>
          </a:blip>
          <a:stretch>
            <a:fillRect/>
          </a:stretch>
        </p:blipFill>
        <p:spPr>
          <a:xfrm>
            <a:off x="3309315" y="933627"/>
            <a:ext cx="2072310" cy="2788417"/>
          </a:xfrm>
          <a:prstGeom prst="rect">
            <a:avLst/>
          </a:prstGeom>
        </p:spPr>
      </p:pic>
      <p:pic>
        <p:nvPicPr>
          <p:cNvPr id="11" name="Billede 10">
            <a:extLst>
              <a:ext uri="{FF2B5EF4-FFF2-40B4-BE49-F238E27FC236}">
                <a16:creationId xmlns:a16="http://schemas.microsoft.com/office/drawing/2014/main" id="{59226F29-C176-46CE-BAF7-CFBBED2052D6}"/>
              </a:ext>
            </a:extLst>
          </p:cNvPr>
          <p:cNvPicPr>
            <a:picLocks noChangeAspect="1"/>
          </p:cNvPicPr>
          <p:nvPr/>
        </p:nvPicPr>
        <p:blipFill>
          <a:blip r:embed="rId7">
            <a:alphaModFix/>
          </a:blip>
          <a:stretch>
            <a:fillRect/>
          </a:stretch>
        </p:blipFill>
        <p:spPr>
          <a:xfrm>
            <a:off x="709694" y="883339"/>
            <a:ext cx="2376406" cy="3222245"/>
          </a:xfrm>
          <a:prstGeom prst="rect">
            <a:avLst/>
          </a:prstGeom>
        </p:spPr>
      </p:pic>
      <p:pic>
        <p:nvPicPr>
          <p:cNvPr id="13" name="Billede 12">
            <a:extLst>
              <a:ext uri="{FF2B5EF4-FFF2-40B4-BE49-F238E27FC236}">
                <a16:creationId xmlns:a16="http://schemas.microsoft.com/office/drawing/2014/main" id="{3A023D72-DC05-49D0-8F53-F482F4E8808F}"/>
              </a:ext>
            </a:extLst>
          </p:cNvPr>
          <p:cNvPicPr>
            <a:picLocks noChangeAspect="1"/>
          </p:cNvPicPr>
          <p:nvPr/>
        </p:nvPicPr>
        <p:blipFill>
          <a:blip r:embed="rId8">
            <a:alphaModFix/>
          </a:blip>
          <a:stretch>
            <a:fillRect/>
          </a:stretch>
        </p:blipFill>
        <p:spPr>
          <a:xfrm>
            <a:off x="1784074" y="3436022"/>
            <a:ext cx="2044976" cy="2764978"/>
          </a:xfrm>
          <a:prstGeom prst="rect">
            <a:avLst/>
          </a:prstGeom>
        </p:spPr>
      </p:pic>
      <p:pic>
        <p:nvPicPr>
          <p:cNvPr id="14" name="Billede 13">
            <a:extLst>
              <a:ext uri="{FF2B5EF4-FFF2-40B4-BE49-F238E27FC236}">
                <a16:creationId xmlns:a16="http://schemas.microsoft.com/office/drawing/2014/main" id="{B12155EB-E7CD-4EE0-9F3D-C452BE6B7CCB}"/>
              </a:ext>
            </a:extLst>
          </p:cNvPr>
          <p:cNvPicPr>
            <a:picLocks noChangeAspect="1"/>
          </p:cNvPicPr>
          <p:nvPr/>
        </p:nvPicPr>
        <p:blipFill>
          <a:blip r:embed="rId9">
            <a:alphaModFix/>
          </a:blip>
          <a:stretch>
            <a:fillRect/>
          </a:stretch>
        </p:blipFill>
        <p:spPr>
          <a:xfrm>
            <a:off x="4111402" y="3561610"/>
            <a:ext cx="2029081" cy="2756778"/>
          </a:xfrm>
          <a:prstGeom prst="rect">
            <a:avLst/>
          </a:prstGeom>
        </p:spPr>
      </p:pic>
      <p:pic>
        <p:nvPicPr>
          <p:cNvPr id="15" name="Billede 14">
            <a:extLst>
              <a:ext uri="{FF2B5EF4-FFF2-40B4-BE49-F238E27FC236}">
                <a16:creationId xmlns:a16="http://schemas.microsoft.com/office/drawing/2014/main" id="{7628CBC8-3736-4EDC-B92C-409736C2267C}"/>
              </a:ext>
            </a:extLst>
          </p:cNvPr>
          <p:cNvPicPr>
            <a:picLocks noChangeAspect="1"/>
          </p:cNvPicPr>
          <p:nvPr/>
        </p:nvPicPr>
        <p:blipFill>
          <a:blip r:embed="rId10">
            <a:alphaModFix/>
          </a:blip>
          <a:stretch>
            <a:fillRect/>
          </a:stretch>
        </p:blipFill>
        <p:spPr>
          <a:xfrm>
            <a:off x="6520897" y="3474520"/>
            <a:ext cx="1974088" cy="2655073"/>
          </a:xfrm>
          <a:prstGeom prst="rect">
            <a:avLst/>
          </a:prstGeom>
        </p:spPr>
      </p:pic>
      <p:sp>
        <p:nvSpPr>
          <p:cNvPr id="16" name="Tekstfelt 15">
            <a:extLst>
              <a:ext uri="{FF2B5EF4-FFF2-40B4-BE49-F238E27FC236}">
                <a16:creationId xmlns:a16="http://schemas.microsoft.com/office/drawing/2014/main" id="{DC6690BC-591A-49BD-A1AE-2742E7206999}"/>
              </a:ext>
            </a:extLst>
          </p:cNvPr>
          <p:cNvSpPr txBox="1"/>
          <p:nvPr/>
        </p:nvSpPr>
        <p:spPr>
          <a:xfrm>
            <a:off x="10020300" y="2657475"/>
            <a:ext cx="1876425" cy="1674754"/>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200" dirty="0">
                <a:latin typeface="Calibri" panose="020F0502020204030204" pitchFamily="34" charset="0"/>
                <a:cs typeface="Calibri" panose="020F0502020204030204" pitchFamily="34" charset="0"/>
              </a:rPr>
              <a:t>Præsentation af vejledning</a:t>
            </a:r>
          </a:p>
          <a:p>
            <a:pPr>
              <a:lnSpc>
                <a:spcPct val="150000"/>
              </a:lnSpc>
            </a:pPr>
            <a:r>
              <a:rPr lang="da-DK" sz="1300" b="1"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187747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11287" y="1616950"/>
            <a:ext cx="6481764" cy="954127"/>
          </a:xfrm>
        </p:spPr>
        <p:txBody>
          <a:bodyPr/>
          <a:lstStyle/>
          <a:p>
            <a:r>
              <a:rPr lang="da-DK" sz="4800" dirty="0"/>
              <a:t>Kontaktinfo</a:t>
            </a:r>
            <a:br>
              <a:rPr lang="da-DK" sz="4800" dirty="0"/>
            </a:br>
            <a:endParaRPr lang="da-DK" sz="4800" dirty="0">
              <a:solidFill>
                <a:srgbClr val="FF0000"/>
              </a:solidFill>
            </a:endParaRPr>
          </a:p>
        </p:txBody>
      </p:sp>
      <p:sp>
        <p:nvSpPr>
          <p:cNvPr id="3" name="Pladsholder til dato 2"/>
          <p:cNvSpPr>
            <a:spLocks noGrp="1"/>
          </p:cNvSpPr>
          <p:nvPr>
            <p:ph type="dt" sz="half" idx="10"/>
          </p:nvPr>
        </p:nvSpPr>
        <p:spPr/>
        <p:txBody>
          <a:bodyPr/>
          <a:lstStyle/>
          <a:p>
            <a:fld id="{8CE1EE5F-543F-41CF-832B-13034BBB5ED1}" type="datetime2">
              <a:rPr lang="da-DK" smtClean="0"/>
              <a:t>29. juni 2021</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24</a:t>
            </a:fld>
            <a:endParaRPr lang="da-DK" dirty="0"/>
          </a:p>
        </p:txBody>
      </p:sp>
      <p:pic>
        <p:nvPicPr>
          <p:cNvPr id="5" name="Picture 2">
            <a:extLst>
              <a:ext uri="{FF2B5EF4-FFF2-40B4-BE49-F238E27FC236}">
                <a16:creationId xmlns:a16="http://schemas.microsoft.com/office/drawing/2014/main" id="{E889B4BC-16B7-4348-8262-F293372E4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582" y="4637160"/>
            <a:ext cx="2005931" cy="2007480"/>
          </a:xfrm>
          <a:prstGeom prst="rect">
            <a:avLst/>
          </a:prstGeom>
        </p:spPr>
      </p:pic>
      <p:sp>
        <p:nvSpPr>
          <p:cNvPr id="6" name="Tekstfelt 5">
            <a:extLst>
              <a:ext uri="{FF2B5EF4-FFF2-40B4-BE49-F238E27FC236}">
                <a16:creationId xmlns:a16="http://schemas.microsoft.com/office/drawing/2014/main" id="{C3C8A6EA-0761-4CDB-AF89-5EB77B277A48}"/>
              </a:ext>
            </a:extLst>
          </p:cNvPr>
          <p:cNvSpPr txBox="1"/>
          <p:nvPr/>
        </p:nvSpPr>
        <p:spPr>
          <a:xfrm>
            <a:off x="580912" y="2829262"/>
            <a:ext cx="6121102" cy="923330"/>
          </a:xfrm>
          <a:prstGeom prst="rect">
            <a:avLst/>
          </a:prstGeom>
          <a:noFill/>
        </p:spPr>
        <p:txBody>
          <a:bodyPr wrap="square" lIns="0" tIns="0" rIns="0" bIns="0" rtlCol="0">
            <a:spAutoFit/>
          </a:bodyPr>
          <a:lstStyle/>
          <a:p>
            <a:r>
              <a:rPr lang="da-DK" sz="2000" dirty="0">
                <a:hlinkClick r:id="rId4"/>
              </a:rPr>
              <a:t>Marianne.hallgaard.christensen@stukuvm.dk</a:t>
            </a:r>
            <a:endParaRPr lang="da-DK" sz="2000" dirty="0"/>
          </a:p>
          <a:p>
            <a:r>
              <a:rPr lang="da-DK" sz="2000" dirty="0">
                <a:hlinkClick r:id="rId5"/>
              </a:rPr>
              <a:t>Pia.Susanne.Jorgensen@stukuvm.dk</a:t>
            </a:r>
            <a:endParaRPr lang="da-DK" sz="2000" dirty="0"/>
          </a:p>
          <a:p>
            <a:r>
              <a:rPr lang="da-DK" sz="2000" dirty="0">
                <a:hlinkClick r:id="rId6"/>
              </a:rPr>
              <a:t>Martin.Havgaard.Seehagen@stukuvm.dk</a:t>
            </a:r>
            <a:endParaRPr lang="da-DK" sz="2000" dirty="0"/>
          </a:p>
        </p:txBody>
      </p:sp>
    </p:spTree>
    <p:extLst>
      <p:ext uri="{BB962C8B-B14F-4D97-AF65-F5344CB8AC3E}">
        <p14:creationId xmlns:p14="http://schemas.microsoft.com/office/powerpoint/2010/main" val="79927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p:cNvSpPr>
            <a:spLocks noGrp="1"/>
          </p:cNvSpPr>
          <p:nvPr>
            <p:ph type="pic" sz="quarter" idx="15"/>
          </p:nvPr>
        </p:nvSpPr>
        <p:spPr/>
      </p:sp>
      <p:sp>
        <p:nvSpPr>
          <p:cNvPr id="10" name="Titel 9"/>
          <p:cNvSpPr>
            <a:spLocks noGrp="1"/>
          </p:cNvSpPr>
          <p:nvPr>
            <p:ph type="ctrTitle"/>
          </p:nvPr>
        </p:nvSpPr>
        <p:spPr>
          <a:xfrm>
            <a:off x="1502619" y="2050200"/>
            <a:ext cx="9223200" cy="1378800"/>
          </a:xfrm>
        </p:spPr>
        <p:txBody>
          <a:bodyPr/>
          <a:lstStyle/>
          <a:p>
            <a:pPr algn="ctr">
              <a:lnSpc>
                <a:spcPct val="150000"/>
              </a:lnSpc>
            </a:pPr>
            <a:r>
              <a:rPr lang="da-DK" sz="2800" b="1" dirty="0"/>
              <a:t>Forenkling af erhvervsuddannelsernes beskrivelsessystem </a:t>
            </a:r>
            <a:br>
              <a:rPr lang="da-DK" sz="2800" dirty="0"/>
            </a:br>
            <a:br>
              <a:rPr lang="da-DK" sz="2800" dirty="0"/>
            </a:br>
            <a:r>
              <a:rPr lang="da-DK" sz="2800" dirty="0"/>
              <a:t>Faglige udvalgs arbejde hermed frem til august 2022</a:t>
            </a:r>
            <a:br>
              <a:rPr lang="da-DK" sz="2800" dirty="0"/>
            </a:br>
            <a:br>
              <a:rPr lang="da-DK" sz="1400" dirty="0"/>
            </a:br>
            <a:endParaRPr lang="da-DK" sz="1400" dirty="0"/>
          </a:p>
        </p:txBody>
      </p:sp>
      <p:sp>
        <p:nvSpPr>
          <p:cNvPr id="8" name="Pladsholder til diasnummer 7"/>
          <p:cNvSpPr>
            <a:spLocks noGrp="1"/>
          </p:cNvSpPr>
          <p:nvPr>
            <p:ph type="sldNum" sz="quarter" idx="12"/>
          </p:nvPr>
        </p:nvSpPr>
        <p:spPr/>
        <p:txBody>
          <a:bodyPr/>
          <a:lstStyle/>
          <a:p>
            <a:fld id="{24C8C45C-947F-4981-8B3F-4F32E973C901}" type="slidenum">
              <a:rPr lang="da-DK"/>
              <a:pPr/>
              <a:t>25</a:t>
            </a:fld>
            <a:endParaRPr lang="da-DK" dirty="0"/>
          </a:p>
        </p:txBody>
      </p:sp>
      <p:sp>
        <p:nvSpPr>
          <p:cNvPr id="6" name="Pladsholder til dato 5"/>
          <p:cNvSpPr>
            <a:spLocks noGrp="1"/>
          </p:cNvSpPr>
          <p:nvPr>
            <p:ph type="dt" sz="half" idx="10"/>
          </p:nvPr>
        </p:nvSpPr>
        <p:spPr/>
        <p:txBody>
          <a:bodyPr/>
          <a:lstStyle/>
          <a:p>
            <a:fld id="{54F7CAC9-5EC0-4FCD-8270-C0667CD1F959}" type="datetime2">
              <a:rPr lang="da-DK"/>
              <a:t>29. juni 2021</a:t>
            </a:fld>
            <a:endParaRPr lang="da-DK" dirty="0"/>
          </a:p>
        </p:txBody>
      </p:sp>
      <p:sp>
        <p:nvSpPr>
          <p:cNvPr id="4" name="Pladsholder til tekst 3"/>
          <p:cNvSpPr>
            <a:spLocks noGrp="1"/>
          </p:cNvSpPr>
          <p:nvPr>
            <p:ph type="body" sz="quarter" idx="18"/>
          </p:nvPr>
        </p:nvSpPr>
        <p:spPr/>
        <p:txBody>
          <a:bodyPr/>
          <a:lstStyle/>
          <a:p>
            <a:endParaRPr lang="da-DK"/>
          </a:p>
        </p:txBody>
      </p:sp>
    </p:spTree>
    <p:extLst>
      <p:ext uri="{BB962C8B-B14F-4D97-AF65-F5344CB8AC3E}">
        <p14:creationId xmlns:p14="http://schemas.microsoft.com/office/powerpoint/2010/main" val="305793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Forenklinger af uddannelsesbekendtgørelsen</a:t>
            </a:r>
          </a:p>
        </p:txBody>
      </p:sp>
      <p:sp>
        <p:nvSpPr>
          <p:cNvPr id="3" name="Pladsholder til indhold 2"/>
          <p:cNvSpPr>
            <a:spLocks noGrp="1"/>
          </p:cNvSpPr>
          <p:nvPr>
            <p:ph sz="half" idx="1"/>
          </p:nvPr>
        </p:nvSpPr>
        <p:spPr/>
        <p:txBody>
          <a:bodyPr/>
          <a:lstStyle/>
          <a:p>
            <a:endParaRPr lang="da-DK" dirty="0"/>
          </a:p>
          <a:p>
            <a:r>
              <a:rPr lang="da-DK" dirty="0"/>
              <a:t>De uddannelsesspecifikke overgangskrav fra grundforløb til hovedforløb, der i de eksisterende uddannelsesbekendtgørelser er beskrevet ved viden, færdigheder og kompetencer, skal fremover alene beskrives ved kompetencemål, således at der opnås ensartethed i beskrivelsen af mål for grundforløbet og mål for hovedforløbet. Det betyder, at kravene til videns- og færdighedsmål i uddannelsesbekendtgørelsens § 3, stk. 2 og 3, ophæves. </a:t>
            </a:r>
          </a:p>
        </p:txBody>
      </p:sp>
      <p:sp>
        <p:nvSpPr>
          <p:cNvPr id="5" name="Pladsholder til dato 4"/>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26</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21268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Forenklinger af uddannelsesordningen</a:t>
            </a:r>
          </a:p>
        </p:txBody>
      </p:sp>
      <p:sp>
        <p:nvSpPr>
          <p:cNvPr id="3" name="Pladsholder til indhold 2"/>
          <p:cNvSpPr>
            <a:spLocks noGrp="1"/>
          </p:cNvSpPr>
          <p:nvPr>
            <p:ph sz="half" idx="1"/>
          </p:nvPr>
        </p:nvSpPr>
        <p:spPr/>
        <p:txBody>
          <a:bodyPr/>
          <a:lstStyle/>
          <a:p>
            <a:endParaRPr lang="da-DK" dirty="0"/>
          </a:p>
          <a:p>
            <a:endParaRPr lang="da-DK" dirty="0"/>
          </a:p>
          <a:p>
            <a:r>
              <a:rPr lang="da-DK" dirty="0"/>
              <a:t>De fire dokumenter, som den eksisterende uddannelsesordningen består af (tekstdokumentet, den lille fagoversigt, den udvidede fagoversigt og regnearket) erstattes af ét samlet dokument, der udgør en forenklet uddannelsesordning.</a:t>
            </a:r>
          </a:p>
        </p:txBody>
      </p:sp>
      <p:pic>
        <p:nvPicPr>
          <p:cNvPr id="8" name="Pladsholder til indhold 7"/>
          <p:cNvPicPr>
            <a:picLocks noGrp="1" noChangeAspect="1"/>
          </p:cNvPicPr>
          <p:nvPr>
            <p:ph sz="half" idx="2"/>
          </p:nvPr>
        </p:nvPicPr>
        <p:blipFill>
          <a:blip r:embed="rId2"/>
          <a:stretch>
            <a:fillRect/>
          </a:stretch>
        </p:blipFill>
        <p:spPr>
          <a:xfrm>
            <a:off x="9184785" y="1371601"/>
            <a:ext cx="2919709" cy="4123920"/>
          </a:xfrm>
          <a:prstGeom prst="rect">
            <a:avLst/>
          </a:prstGeom>
        </p:spPr>
      </p:pic>
      <p:sp>
        <p:nvSpPr>
          <p:cNvPr id="5" name="Pladsholder til dato 4"/>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39758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Kvalitetssikring af prøveregler </a:t>
            </a:r>
          </a:p>
        </p:txBody>
      </p:sp>
      <p:sp>
        <p:nvSpPr>
          <p:cNvPr id="3" name="Pladsholder til indhold 2"/>
          <p:cNvSpPr>
            <a:spLocks noGrp="1"/>
          </p:cNvSpPr>
          <p:nvPr>
            <p:ph sz="half" idx="1"/>
          </p:nvPr>
        </p:nvSpPr>
        <p:spPr/>
        <p:txBody>
          <a:bodyPr/>
          <a:lstStyle/>
          <a:p>
            <a:pPr marL="0" indent="0">
              <a:buNone/>
            </a:pPr>
            <a:r>
              <a:rPr lang="da-DK" i="1" dirty="0"/>
              <a:t>Bestemmelser i uddannelsesordningen, der bør have retsvirkning, skal beskrives i uddannelsesbekendtgørelsen. </a:t>
            </a:r>
          </a:p>
          <a:p>
            <a:pPr marL="0" indent="0">
              <a:buNone/>
            </a:pPr>
            <a:endParaRPr lang="da-DK" dirty="0"/>
          </a:p>
          <a:p>
            <a:pPr marL="0" indent="0">
              <a:buNone/>
            </a:pPr>
            <a:r>
              <a:rPr lang="da-DK" dirty="0"/>
              <a:t>Følgende punkter skal være tydeligt beskrevet i § 6 i alle uddannelsesbekendtgørelser: </a:t>
            </a:r>
          </a:p>
          <a:p>
            <a:r>
              <a:rPr lang="da-DK" dirty="0"/>
              <a:t>Prøvens forløb </a:t>
            </a:r>
          </a:p>
          <a:p>
            <a:r>
              <a:rPr lang="da-DK" dirty="0"/>
              <a:t>Mål og krav </a:t>
            </a:r>
          </a:p>
          <a:p>
            <a:r>
              <a:rPr lang="da-DK" dirty="0"/>
              <a:t>Eksaminationsgrundlag, bedømmelsesgrundlag og bedømmelseskriterier</a:t>
            </a:r>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351307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u="sng" dirty="0"/>
              <a:t>Flere frihedsgrader og 295 mio. kr. skal understøtte et fagligt løft i 2021 </a:t>
            </a:r>
            <a:br>
              <a:rPr lang="da-DK" dirty="0"/>
            </a:br>
            <a:endParaRPr lang="da-DK" dirty="0"/>
          </a:p>
        </p:txBody>
      </p:sp>
      <p:sp>
        <p:nvSpPr>
          <p:cNvPr id="3" name="Pladsholder til indhold 2"/>
          <p:cNvSpPr>
            <a:spLocks noGrp="1"/>
          </p:cNvSpPr>
          <p:nvPr>
            <p:ph sz="half" idx="1"/>
          </p:nvPr>
        </p:nvSpPr>
        <p:spPr/>
        <p:txBody>
          <a:bodyPr/>
          <a:lstStyle/>
          <a:p>
            <a:r>
              <a:rPr lang="da-DK" dirty="0"/>
              <a:t>Aftalepartierne enige om en opsamlende indsats i efteråret 2021 som supplement til den investering, der blev lavet med Aftale om håndtering af faglige udfordringer og indsatser for at styrke trivsel hos elever og kursister i grundskolen og på ungdoms- og voksenuddannelser frem mod sommeren 2021 af 18. februar 2021. </a:t>
            </a:r>
          </a:p>
          <a:p>
            <a:endParaRPr lang="da-DK" dirty="0"/>
          </a:p>
          <a:p>
            <a:r>
              <a:rPr lang="da-DK" dirty="0" err="1"/>
              <a:t>Aftalepartierne</a:t>
            </a:r>
            <a:r>
              <a:rPr lang="da-DK" dirty="0"/>
              <a:t> er enige om, at der – ud over de 600 mio. kr. som allerede er afsat – afsættes en ramme på yderlige 295 mio. kr. til at understøtte et fagligt løft i 2021. Samtidig forlænges fristen for anvendelsen af tilskuddet til lokale indsatser fra aftalen af 18. februar 2021 til udgangen af 2021</a:t>
            </a: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29</a:t>
            </a:fld>
            <a:endParaRPr lang="da-DK" dirty="0"/>
          </a:p>
        </p:txBody>
      </p:sp>
      <p:sp>
        <p:nvSpPr>
          <p:cNvPr id="7" name="Pladsholder til tekst 6"/>
          <p:cNvSpPr>
            <a:spLocks noGrp="1"/>
          </p:cNvSpPr>
          <p:nvPr>
            <p:ph type="body" sz="quarter" idx="13"/>
          </p:nvPr>
        </p:nvSpPr>
        <p:spPr/>
        <p:txBody>
          <a:bodyPr/>
          <a:lstStyle/>
          <a:p>
            <a:r>
              <a:rPr lang="da-DK" sz="1000" u="sng" kern="1200" dirty="0">
                <a:solidFill>
                  <a:schemeClr val="tx1"/>
                </a:solidFill>
                <a:effectLst/>
                <a:latin typeface="+mn-lt"/>
                <a:ea typeface="+mn-ea"/>
                <a:cs typeface="+mn-cs"/>
                <a:hlinkClick r:id="rId3"/>
              </a:rPr>
              <a:t>Flere frihedsgrader og 295 mio. kr. skal understøtte et fagligt løft i 2021 | Børne– og Undervisningsministeriet (uvm.dk)</a:t>
            </a:r>
            <a:r>
              <a:rPr lang="da-DK" sz="1000" kern="1200" dirty="0">
                <a:solidFill>
                  <a:schemeClr val="tx1"/>
                </a:solidFill>
                <a:effectLst/>
                <a:latin typeface="+mn-lt"/>
                <a:ea typeface="+mn-ea"/>
                <a:cs typeface="+mn-cs"/>
              </a:rPr>
              <a:t> </a:t>
            </a:r>
          </a:p>
          <a:p>
            <a:endParaRPr lang="da-DK" dirty="0"/>
          </a:p>
        </p:txBody>
      </p:sp>
    </p:spTree>
    <p:extLst>
      <p:ext uri="{BB962C8B-B14F-4D97-AF65-F5344CB8AC3E}">
        <p14:creationId xmlns:p14="http://schemas.microsoft.com/office/powerpoint/2010/main" val="350422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Opfølgning tre-part </a:t>
            </a:r>
            <a:br>
              <a:rPr lang="da-DK" dirty="0"/>
            </a:br>
            <a:endParaRPr lang="da-DK" dirty="0"/>
          </a:p>
        </p:txBody>
      </p:sp>
      <p:sp>
        <p:nvSpPr>
          <p:cNvPr id="3" name="Pladsholder til indhold 2"/>
          <p:cNvSpPr>
            <a:spLocks noGrp="1"/>
          </p:cNvSpPr>
          <p:nvPr>
            <p:ph sz="half" idx="1"/>
          </p:nvPr>
        </p:nvSpPr>
        <p:spPr/>
        <p:txBody>
          <a:bodyPr/>
          <a:lstStyle/>
          <a:p>
            <a:pPr marL="0" indent="0">
              <a:buNone/>
            </a:pPr>
            <a:r>
              <a:rPr lang="da-DK"/>
              <a:t>Spørgsmål/svar fra hjemmesiden </a:t>
            </a:r>
          </a:p>
          <a:p>
            <a:pPr marL="0" indent="0">
              <a:buNone/>
            </a:pPr>
            <a:r>
              <a:rPr lang="da-DK" u="sng">
                <a:hlinkClick r:id="rId3"/>
              </a:rPr>
              <a:t>https://www.uvm.dk/trepart/trepart-om-flere-laerepladser-og-entydigt-ansvar</a:t>
            </a:r>
            <a:endParaRPr lang="da-DK"/>
          </a:p>
          <a:p>
            <a:pPr marL="0" indent="0">
              <a:buNone/>
            </a:pPr>
            <a:endParaRPr lang="da-DK"/>
          </a:p>
          <a:p>
            <a:pPr marL="0" indent="0">
              <a:buNone/>
            </a:pPr>
            <a:r>
              <a:rPr lang="da-DK"/>
              <a:t>Vejledning om ansvars- og opgavefordeling i det lærepladsopsøgende arbejde (udsendes ultimo 1.halvår 2)</a:t>
            </a:r>
          </a:p>
          <a:p>
            <a:endParaRPr lang="da-DK" dirty="0">
              <a:solidFill>
                <a:srgbClr val="FF0000"/>
              </a:solidFill>
            </a:endParaRP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97189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000" dirty="0"/>
              <a:t>Uddannelsesforlængelser og initiativer på erhvervsuddannelserne</a:t>
            </a:r>
          </a:p>
        </p:txBody>
      </p:sp>
      <p:sp>
        <p:nvSpPr>
          <p:cNvPr id="3" name="Pladsholder til indhold 2"/>
          <p:cNvSpPr>
            <a:spLocks noGrp="1"/>
          </p:cNvSpPr>
          <p:nvPr>
            <p:ph sz="half" idx="1"/>
          </p:nvPr>
        </p:nvSpPr>
        <p:spPr/>
        <p:txBody>
          <a:bodyPr/>
          <a:lstStyle/>
          <a:p>
            <a:pPr marL="0" indent="0">
              <a:buNone/>
            </a:pPr>
            <a:r>
              <a:rPr lang="da-DK" dirty="0"/>
              <a:t>Der gives mulighed for op til </a:t>
            </a:r>
            <a:r>
              <a:rPr lang="da-DK" u="sng" dirty="0"/>
              <a:t>én supplerende undervisningsuge </a:t>
            </a:r>
            <a:r>
              <a:rPr lang="da-DK" dirty="0"/>
              <a:t>i erhvervsuddannelsernes hovedforløb frem til 31. december 2021 til fagligt løft som følge af manglende praktisk undervisning i skoleperioderne.</a:t>
            </a:r>
          </a:p>
          <a:p>
            <a:pPr marL="0" indent="0">
              <a:buNone/>
            </a:pPr>
            <a:endParaRPr lang="da-DK" dirty="0"/>
          </a:p>
          <a:p>
            <a:r>
              <a:rPr lang="da-DK" dirty="0"/>
              <a:t>Det faglige udvalg beslutter, om uddannelsestiden forlænges.</a:t>
            </a:r>
          </a:p>
          <a:p>
            <a:r>
              <a:rPr lang="da-DK" dirty="0"/>
              <a:t> Elev og virksomhed beslutter, om uddannelsesaftalen kan forlænges.</a:t>
            </a:r>
          </a:p>
          <a:p>
            <a:r>
              <a:rPr lang="da-DK" dirty="0"/>
              <a:t> Muligheden for forlængelse vil også gælde for elever i skolepraktik.</a:t>
            </a: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30</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691965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000" dirty="0"/>
              <a:t>Midlertidig suspendering af regel om antal forsøg på grundforløbets 2. del</a:t>
            </a:r>
          </a:p>
        </p:txBody>
      </p:sp>
      <p:sp>
        <p:nvSpPr>
          <p:cNvPr id="3" name="Pladsholder til indhold 2"/>
          <p:cNvSpPr>
            <a:spLocks noGrp="1"/>
          </p:cNvSpPr>
          <p:nvPr>
            <p:ph sz="half" idx="1"/>
          </p:nvPr>
        </p:nvSpPr>
        <p:spPr/>
        <p:txBody>
          <a:bodyPr/>
          <a:lstStyle/>
          <a:p>
            <a:r>
              <a:rPr lang="da-DK" dirty="0"/>
              <a:t>Som følge af forårets COVID-19-nedlukning blev reglen om antal forsøg på GF2 suspenderet i 2020.</a:t>
            </a:r>
          </a:p>
          <a:p>
            <a:endParaRPr lang="da-DK" dirty="0"/>
          </a:p>
          <a:p>
            <a:r>
              <a:rPr lang="da-DK" dirty="0"/>
              <a:t> Aftaleparterne er enige om, at suspenderingen af reglen forlænges for elever, som er påbegyndt deres tredje GF2-forløb i 1. halvår 2021. </a:t>
            </a:r>
          </a:p>
          <a:p>
            <a:endParaRPr lang="da-DK" dirty="0"/>
          </a:p>
          <a:p>
            <a:r>
              <a:rPr lang="da-DK" dirty="0"/>
              <a:t>Denne elevgruppe får dermed mulighed for et fjerde GF2-optag i 2021.</a:t>
            </a: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29. juni 2021</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31</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72334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p:cNvSpPr>
            <a:spLocks noGrp="1"/>
          </p:cNvSpPr>
          <p:nvPr>
            <p:ph type="dt" sz="half" idx="10"/>
          </p:nvPr>
        </p:nvSpPr>
        <p:spPr/>
        <p:txBody>
          <a:bodyPr/>
          <a:lstStyle/>
          <a:p>
            <a:fld id="{54F7CAC9-5EC0-4FCD-8270-C0667CD1F959}" type="datetime2">
              <a:rPr lang="da-DK"/>
              <a:t>29. juni 2021</a:t>
            </a:fld>
            <a:endParaRPr lang="da-DK" dirty="0"/>
          </a:p>
        </p:txBody>
      </p:sp>
      <p:sp>
        <p:nvSpPr>
          <p:cNvPr id="8" name="Pladsholder til diasnummer 7"/>
          <p:cNvSpPr>
            <a:spLocks noGrp="1"/>
          </p:cNvSpPr>
          <p:nvPr>
            <p:ph type="sldNum" sz="quarter" idx="12"/>
          </p:nvPr>
        </p:nvSpPr>
        <p:spPr/>
        <p:txBody>
          <a:bodyPr/>
          <a:lstStyle/>
          <a:p>
            <a:fld id="{24C8C45C-947F-4981-8B3F-4F32E973C901}" type="slidenum">
              <a:rPr lang="da-DK"/>
              <a:pPr/>
              <a:t>4</a:t>
            </a:fld>
            <a:endParaRPr lang="da-DK" dirty="0"/>
          </a:p>
        </p:txBody>
      </p:sp>
      <p:sp>
        <p:nvSpPr>
          <p:cNvPr id="10" name="Titel 9"/>
          <p:cNvSpPr>
            <a:spLocks noGrp="1"/>
          </p:cNvSpPr>
          <p:nvPr>
            <p:ph type="ctrTitle"/>
          </p:nvPr>
        </p:nvSpPr>
        <p:spPr>
          <a:xfrm>
            <a:off x="1588429" y="3955575"/>
            <a:ext cx="9823621" cy="2294396"/>
          </a:xfrm>
        </p:spPr>
        <p:txBody>
          <a:bodyPr/>
          <a:lstStyle/>
          <a:p>
            <a:pPr algn="ctr">
              <a:lnSpc>
                <a:spcPct val="150000"/>
              </a:lnSpc>
            </a:pPr>
            <a:r>
              <a:rPr lang="da-DK" sz="2800" dirty="0"/>
              <a:t>Forenkling af erhvervsuddannelsernes beskrivelsessystem  </a:t>
            </a:r>
            <a:br>
              <a:rPr lang="da-DK" sz="2800" dirty="0"/>
            </a:br>
            <a:br>
              <a:rPr lang="da-DK" sz="2800" dirty="0"/>
            </a:br>
            <a:r>
              <a:rPr lang="da-DK" sz="2800" dirty="0"/>
              <a:t>Forenklet LUP</a:t>
            </a:r>
            <a:br>
              <a:rPr lang="da-DK" sz="1400" dirty="0"/>
            </a:br>
            <a:endParaRPr lang="da-DK" sz="1400" dirty="0"/>
          </a:p>
        </p:txBody>
      </p:sp>
      <p:sp>
        <p:nvSpPr>
          <p:cNvPr id="12" name="Pladsholder til tekst 11"/>
          <p:cNvSpPr>
            <a:spLocks noGrp="1"/>
          </p:cNvSpPr>
          <p:nvPr>
            <p:ph type="body" sz="quarter" idx="18"/>
          </p:nvPr>
        </p:nvSpPr>
        <p:spPr/>
        <p:txBody>
          <a:bodyPr/>
          <a:lstStyle/>
          <a:p>
            <a:endParaRPr lang="da-DK"/>
          </a:p>
        </p:txBody>
      </p:sp>
      <p:sp>
        <p:nvSpPr>
          <p:cNvPr id="18" name="Pladsholder til billede 17"/>
          <p:cNvSpPr>
            <a:spLocks noGrp="1"/>
          </p:cNvSpPr>
          <p:nvPr>
            <p:ph type="pic" sz="quarter" idx="14"/>
          </p:nvPr>
        </p:nvSpPr>
        <p:spPr>
          <a:xfrm>
            <a:off x="0" y="0"/>
            <a:ext cx="12193200" cy="3430800"/>
          </a:xfrm>
        </p:spPr>
      </p:sp>
      <p:pic>
        <p:nvPicPr>
          <p:cNvPr id="17" name="Billede 16"/>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10017" r="8908" b="55675"/>
          <a:stretch/>
        </p:blipFill>
        <p:spPr>
          <a:xfrm>
            <a:off x="0" y="-53439"/>
            <a:ext cx="12193200" cy="3513076"/>
          </a:xfrm>
          <a:prstGeom prst="rect">
            <a:avLst/>
          </a:prstGeom>
        </p:spPr>
      </p:pic>
    </p:spTree>
    <p:extLst>
      <p:ext uri="{BB962C8B-B14F-4D97-AF65-F5344CB8AC3E}">
        <p14:creationId xmlns:p14="http://schemas.microsoft.com/office/powerpoint/2010/main" val="381615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748145" y="619564"/>
            <a:ext cx="7537477" cy="679112"/>
          </a:xfrm>
        </p:spPr>
        <p:txBody>
          <a:bodyPr/>
          <a:lstStyle/>
          <a:p>
            <a:r>
              <a:rPr lang="da-DK" dirty="0"/>
              <a:t>Indhold</a:t>
            </a:r>
            <a:br>
              <a:rPr lang="da-DK" sz="2400" dirty="0"/>
            </a:br>
            <a:br>
              <a:rPr lang="da-DK" sz="2400" dirty="0"/>
            </a:br>
            <a:br>
              <a:rPr lang="da-DK" sz="2400" dirty="0"/>
            </a:br>
            <a:r>
              <a:rPr lang="da-DK" sz="2400" dirty="0"/>
              <a:t> </a:t>
            </a:r>
          </a:p>
        </p:txBody>
      </p:sp>
      <p:sp>
        <p:nvSpPr>
          <p:cNvPr id="3" name="Pladsholder til slidenummer 2"/>
          <p:cNvSpPr>
            <a:spLocks noGrp="1"/>
          </p:cNvSpPr>
          <p:nvPr>
            <p:ph type="sldNum" sz="quarter" idx="12"/>
          </p:nvPr>
        </p:nvSpPr>
        <p:spPr/>
        <p:txBody>
          <a:bodyPr/>
          <a:lstStyle/>
          <a:p>
            <a:fld id="{24C8C45C-947F-4981-8B3F-4F32E973C901}" type="slidenum">
              <a:rPr lang="da-DK" smtClean="0"/>
              <a:pPr/>
              <a:t>5</a:t>
            </a:fld>
            <a:endParaRPr lang="da-DK" dirty="0"/>
          </a:p>
        </p:txBody>
      </p:sp>
      <p:pic>
        <p:nvPicPr>
          <p:cNvPr id="6" name="Picture 2">
            <a:extLst>
              <a:ext uri="{FF2B5EF4-FFF2-40B4-BE49-F238E27FC236}">
                <a16:creationId xmlns:a16="http://schemas.microsoft.com/office/drawing/2014/main" id="{5E8C912F-1D4B-48C4-AB37-67DB2EAA2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329" y="5564823"/>
            <a:ext cx="991693" cy="992459"/>
          </a:xfrm>
          <a:prstGeom prst="rect">
            <a:avLst/>
          </a:prstGeom>
        </p:spPr>
      </p:pic>
      <p:sp>
        <p:nvSpPr>
          <p:cNvPr id="2" name="Pladsholder til indhold 1"/>
          <p:cNvSpPr>
            <a:spLocks noGrp="1"/>
          </p:cNvSpPr>
          <p:nvPr>
            <p:ph sz="half" idx="1"/>
          </p:nvPr>
        </p:nvSpPr>
        <p:spPr>
          <a:xfrm>
            <a:off x="1225548" y="1412572"/>
            <a:ext cx="6594477" cy="4511978"/>
          </a:xfrm>
        </p:spPr>
        <p:txBody>
          <a:bodyPr/>
          <a:lstStyle/>
          <a:p>
            <a:pPr lvl="0">
              <a:spcAft>
                <a:spcPts val="1200"/>
              </a:spcAft>
            </a:pPr>
            <a:endParaRPr lang="da-DK" sz="700" i="1" dirty="0"/>
          </a:p>
          <a:p>
            <a:pPr lvl="0">
              <a:spcAft>
                <a:spcPts val="1200"/>
              </a:spcAft>
            </a:pPr>
            <a:r>
              <a:rPr lang="da-DK" sz="2400" i="1" dirty="0"/>
              <a:t>Baggrund og nyt formål</a:t>
            </a:r>
            <a:endParaRPr lang="da-DK" sz="2400" dirty="0"/>
          </a:p>
          <a:p>
            <a:pPr lvl="0">
              <a:spcAft>
                <a:spcPts val="1200"/>
              </a:spcAft>
            </a:pPr>
            <a:r>
              <a:rPr lang="da-DK" sz="2400" i="1" dirty="0"/>
              <a:t>Kort om processen</a:t>
            </a:r>
            <a:endParaRPr lang="da-DK" sz="2400" dirty="0"/>
          </a:p>
          <a:p>
            <a:pPr lvl="0">
              <a:spcAft>
                <a:spcPts val="1200"/>
              </a:spcAft>
            </a:pPr>
            <a:r>
              <a:rPr lang="da-DK" sz="2400" i="1" dirty="0"/>
              <a:t>Ændringer i regelgrundlaget</a:t>
            </a:r>
            <a:endParaRPr lang="da-DK" sz="2400" dirty="0"/>
          </a:p>
          <a:p>
            <a:pPr lvl="0">
              <a:spcAft>
                <a:spcPts val="1200"/>
              </a:spcAft>
            </a:pPr>
            <a:r>
              <a:rPr lang="da-DK" sz="2400" i="1" dirty="0"/>
              <a:t>Den udarbejde model</a:t>
            </a:r>
          </a:p>
          <a:p>
            <a:pPr lvl="0">
              <a:spcAft>
                <a:spcPts val="1200"/>
              </a:spcAft>
            </a:pPr>
            <a:r>
              <a:rPr lang="da-DK" sz="2400" i="1" dirty="0"/>
              <a:t>Præsentation af vejledning og indhold</a:t>
            </a:r>
          </a:p>
          <a:p>
            <a:pPr lvl="0">
              <a:spcAft>
                <a:spcPts val="1200"/>
              </a:spcAft>
            </a:pPr>
            <a:r>
              <a:rPr lang="da-DK" sz="2400" i="1" dirty="0"/>
              <a:t>EMU</a:t>
            </a:r>
            <a:endParaRPr lang="da-DK" sz="2400" dirty="0"/>
          </a:p>
        </p:txBody>
      </p:sp>
    </p:spTree>
    <p:extLst>
      <p:ext uri="{BB962C8B-B14F-4D97-AF65-F5344CB8AC3E}">
        <p14:creationId xmlns:p14="http://schemas.microsoft.com/office/powerpoint/2010/main" val="263823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98255" y="327201"/>
            <a:ext cx="8331026" cy="651680"/>
          </a:xfrm>
        </p:spPr>
        <p:txBody>
          <a:bodyPr/>
          <a:lstStyle/>
          <a:p>
            <a:r>
              <a:rPr lang="da-DK" dirty="0"/>
              <a:t>Baggrund og formål</a:t>
            </a:r>
          </a:p>
        </p:txBody>
      </p:sp>
      <p:sp>
        <p:nvSpPr>
          <p:cNvPr id="3" name="Pladsholder til slidenummer 2"/>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5" name="Picture 2">
            <a:extLst>
              <a:ext uri="{FF2B5EF4-FFF2-40B4-BE49-F238E27FC236}">
                <a16:creationId xmlns:a16="http://schemas.microsoft.com/office/drawing/2014/main" id="{54F6826A-176A-4E75-914B-66B8D029B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858" y="5121388"/>
            <a:ext cx="876575" cy="1627825"/>
          </a:xfrm>
          <a:prstGeom prst="rect">
            <a:avLst/>
          </a:prstGeom>
        </p:spPr>
      </p:pic>
      <p:sp>
        <p:nvSpPr>
          <p:cNvPr id="10" name="Pladsholder til indhold 8">
            <a:extLst>
              <a:ext uri="{FF2B5EF4-FFF2-40B4-BE49-F238E27FC236}">
                <a16:creationId xmlns:a16="http://schemas.microsoft.com/office/drawing/2014/main" id="{6BB5A885-1603-4BAA-B856-8C508D0C146A}"/>
              </a:ext>
            </a:extLst>
          </p:cNvPr>
          <p:cNvSpPr>
            <a:spLocks noGrp="1"/>
          </p:cNvSpPr>
          <p:nvPr>
            <p:ph sz="half" idx="1"/>
          </p:nvPr>
        </p:nvSpPr>
        <p:spPr>
          <a:xfrm>
            <a:off x="1720854" y="2597633"/>
            <a:ext cx="7145237" cy="3481787"/>
          </a:xfrm>
          <a:solidFill>
            <a:schemeClr val="accent2"/>
          </a:solidFill>
          <a:ln>
            <a:noFill/>
          </a:ln>
          <a:effectLst>
            <a:outerShdw blurRad="50800" dist="38100" dir="2700000" algn="tl" rotWithShape="0">
              <a:prstClr val="black">
                <a:alpha val="40000"/>
              </a:prstClr>
            </a:outerShdw>
          </a:effectLst>
        </p:spPr>
        <p:txBody>
          <a:bodyPr lIns="108000" tIns="108000" rIns="108000" bIns="108000">
            <a:normAutofit fontScale="92500" lnSpcReduction="20000"/>
          </a:bodyPr>
          <a:lstStyle/>
          <a:p>
            <a:pPr marL="0" indent="0" algn="ctr">
              <a:buNone/>
            </a:pPr>
            <a:r>
              <a:rPr lang="da-DK" sz="2400" u="sng" dirty="0">
                <a:latin typeface="+mj-lt"/>
              </a:rPr>
              <a:t>Ny plan og intention for LUP</a:t>
            </a:r>
          </a:p>
          <a:p>
            <a:r>
              <a:rPr lang="da-DK" sz="2400" dirty="0">
                <a:latin typeface="+mj-lt"/>
              </a:rPr>
              <a:t>Enkel målgruppe </a:t>
            </a:r>
          </a:p>
          <a:p>
            <a:pPr lvl="1"/>
            <a:r>
              <a:rPr lang="da-DK" sz="2000" dirty="0">
                <a:latin typeface="+mj-lt"/>
              </a:rPr>
              <a:t>Primært lærerne/underviserne</a:t>
            </a:r>
          </a:p>
          <a:p>
            <a:r>
              <a:rPr lang="da-DK" sz="2400" dirty="0">
                <a:latin typeface="+mj-lt"/>
              </a:rPr>
              <a:t>Beskriver alene undervisningen  </a:t>
            </a:r>
          </a:p>
          <a:p>
            <a:pPr lvl="1"/>
            <a:r>
              <a:rPr lang="da-DK" sz="2000" dirty="0">
                <a:latin typeface="+mj-lt"/>
              </a:rPr>
              <a:t>Minimums model</a:t>
            </a:r>
            <a:endParaRPr lang="da-DK" sz="2400" dirty="0">
              <a:latin typeface="+mj-lt"/>
            </a:endParaRPr>
          </a:p>
          <a:p>
            <a:r>
              <a:rPr lang="da-DK" sz="2400" dirty="0">
                <a:latin typeface="+mj-lt"/>
              </a:rPr>
              <a:t>Mange andre beskrivelseskrav flyttes væk fra  LUP</a:t>
            </a:r>
          </a:p>
          <a:p>
            <a:pPr lvl="1"/>
            <a:r>
              <a:rPr lang="da-DK" sz="2000" dirty="0">
                <a:latin typeface="+mj-lt"/>
              </a:rPr>
              <a:t>De eksisterer dog stadig</a:t>
            </a:r>
            <a:endParaRPr lang="da-DK" dirty="0">
              <a:latin typeface="+mj-lt"/>
            </a:endParaRPr>
          </a:p>
          <a:p>
            <a:r>
              <a:rPr lang="da-DK" sz="2400" dirty="0">
                <a:latin typeface="+mj-lt"/>
              </a:rPr>
              <a:t>Styrke samarbejde mellem skoler og LUU</a:t>
            </a:r>
          </a:p>
          <a:p>
            <a:pPr lvl="1"/>
            <a:r>
              <a:rPr lang="da-DK" sz="2000" dirty="0">
                <a:latin typeface="+mj-lt"/>
              </a:rPr>
              <a:t>Bla. ved at mindske kompleksitet i LUP</a:t>
            </a:r>
          </a:p>
        </p:txBody>
      </p:sp>
      <p:sp>
        <p:nvSpPr>
          <p:cNvPr id="11" name="Tekstfelt 10">
            <a:extLst>
              <a:ext uri="{FF2B5EF4-FFF2-40B4-BE49-F238E27FC236}">
                <a16:creationId xmlns:a16="http://schemas.microsoft.com/office/drawing/2014/main" id="{11F00D64-FDD8-47B4-9591-24ADB7F8A2BD}"/>
              </a:ext>
            </a:extLst>
          </p:cNvPr>
          <p:cNvSpPr txBox="1"/>
          <p:nvPr/>
        </p:nvSpPr>
        <p:spPr>
          <a:xfrm>
            <a:off x="196553" y="1295576"/>
            <a:ext cx="8588523" cy="738664"/>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pPr marL="342900" indent="-342900">
              <a:buFont typeface="+mj-lt"/>
              <a:buAutoNum type="arabicPeriod"/>
            </a:pPr>
            <a:r>
              <a:rPr lang="da-DK" sz="1400" kern="1200" dirty="0">
                <a:solidFill>
                  <a:schemeClr val="tx1"/>
                </a:solidFill>
                <a:latin typeface="+mn-lt"/>
                <a:ea typeface="+mn-ea"/>
                <a:cs typeface="+mn-cs"/>
              </a:rPr>
              <a:t>Markedsgørelsen</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af</a:t>
            </a:r>
            <a:r>
              <a:rPr lang="en-GB" sz="1400" kern="1200" dirty="0">
                <a:solidFill>
                  <a:schemeClr val="tx1"/>
                </a:solidFill>
                <a:latin typeface="+mn-lt"/>
                <a:ea typeface="+mn-ea"/>
                <a:cs typeface="+mn-cs"/>
              </a:rPr>
              <a:t> de </a:t>
            </a:r>
            <a:r>
              <a:rPr lang="en-GB" sz="1400" kern="1200" dirty="0" err="1">
                <a:solidFill>
                  <a:schemeClr val="tx1"/>
                </a:solidFill>
                <a:latin typeface="+mn-lt"/>
                <a:ea typeface="+mn-ea"/>
                <a:cs typeface="+mn-cs"/>
              </a:rPr>
              <a:t>studie</a:t>
            </a:r>
            <a:r>
              <a:rPr lang="en-GB" sz="1400" kern="1200" dirty="0">
                <a:solidFill>
                  <a:schemeClr val="tx1"/>
                </a:solidFill>
                <a:latin typeface="+mn-lt"/>
                <a:ea typeface="+mn-ea"/>
                <a:cs typeface="+mn-cs"/>
              </a:rPr>
              <a:t>-administrative </a:t>
            </a:r>
            <a:r>
              <a:rPr lang="da-DK" sz="1400" kern="1200" dirty="0">
                <a:solidFill>
                  <a:schemeClr val="tx1"/>
                </a:solidFill>
                <a:latin typeface="+mn-lt"/>
                <a:ea typeface="+mn-ea"/>
                <a:cs typeface="+mn-cs"/>
              </a:rPr>
              <a:t>systemer </a:t>
            </a:r>
          </a:p>
          <a:p>
            <a:pPr marL="342900" indent="-342900">
              <a:buFont typeface="+mj-lt"/>
              <a:buAutoNum type="arabicPeriod"/>
            </a:pPr>
            <a:r>
              <a:rPr lang="da-DK" sz="1400" dirty="0"/>
              <a:t>B</a:t>
            </a:r>
            <a:r>
              <a:rPr lang="da-DK" sz="1400" kern="1200" dirty="0">
                <a:solidFill>
                  <a:schemeClr val="tx1"/>
                </a:solidFill>
                <a:latin typeface="+mn-lt"/>
                <a:ea typeface="+mn-ea"/>
                <a:cs typeface="+mn-cs"/>
              </a:rPr>
              <a:t>emærkninger fra EVA rapport: </a:t>
            </a:r>
            <a:r>
              <a:rPr lang="da-DK" sz="1400" kern="1200" dirty="0">
                <a:solidFill>
                  <a:schemeClr val="tx1"/>
                </a:solidFill>
                <a:latin typeface="+mn-lt"/>
                <a:ea typeface="+mn-ea"/>
                <a:cs typeface="+mn-cs"/>
                <a:hlinkClick r:id="rId4"/>
              </a:rPr>
              <a:t>LUP på erhvervsuddannelserne 2018</a:t>
            </a:r>
            <a:endParaRPr lang="da-DK" sz="1400" kern="1200" dirty="0">
              <a:solidFill>
                <a:schemeClr val="tx1"/>
              </a:solidFill>
              <a:latin typeface="+mn-lt"/>
              <a:ea typeface="+mn-ea"/>
              <a:cs typeface="+mn-cs"/>
            </a:endParaRPr>
          </a:p>
          <a:p>
            <a:pPr marL="342900" indent="-342900">
              <a:buFont typeface="+mj-lt"/>
              <a:buAutoNum type="arabicPeriod"/>
            </a:pPr>
            <a:r>
              <a:rPr lang="da-DK" sz="1400" kern="1200" dirty="0">
                <a:solidFill>
                  <a:schemeClr val="tx1"/>
                </a:solidFill>
                <a:latin typeface="+mn-lt"/>
                <a:ea typeface="+mn-ea"/>
                <a:cs typeface="+mn-cs"/>
              </a:rPr>
              <a:t>Rapport og tilslutning til: </a:t>
            </a:r>
            <a:r>
              <a:rPr lang="da-DK" sz="1400" kern="1200" dirty="0">
                <a:solidFill>
                  <a:schemeClr val="tx1"/>
                </a:solidFill>
                <a:latin typeface="+mn-lt"/>
                <a:ea typeface="+mn-ea"/>
                <a:cs typeface="+mn-cs"/>
                <a:hlinkClick r:id="rId5"/>
              </a:rPr>
              <a:t>Forenkling af erhvervsuddannelsernes beskrivelsessystem</a:t>
            </a:r>
            <a:endParaRPr lang="da-DK" sz="1400" kern="1200" dirty="0">
              <a:solidFill>
                <a:schemeClr val="tx1"/>
              </a:solidFill>
              <a:latin typeface="+mn-lt"/>
              <a:ea typeface="+mn-ea"/>
              <a:cs typeface="+mn-cs"/>
            </a:endParaRPr>
          </a:p>
        </p:txBody>
      </p:sp>
      <p:sp>
        <p:nvSpPr>
          <p:cNvPr id="13" name="Pil: nedad 12">
            <a:extLst>
              <a:ext uri="{FF2B5EF4-FFF2-40B4-BE49-F238E27FC236}">
                <a16:creationId xmlns:a16="http://schemas.microsoft.com/office/drawing/2014/main" id="{C39BCF24-B960-4212-A2C5-9C65911F48B8}"/>
              </a:ext>
            </a:extLst>
          </p:cNvPr>
          <p:cNvSpPr/>
          <p:nvPr/>
        </p:nvSpPr>
        <p:spPr>
          <a:xfrm>
            <a:off x="8031375" y="1820254"/>
            <a:ext cx="815008" cy="1113183"/>
          </a:xfrm>
          <a:prstGeom prst="downArrow">
            <a:avLst/>
          </a:prstGeom>
          <a:gradFill>
            <a:gsLst>
              <a:gs pos="0">
                <a:schemeClr val="accent2">
                  <a:lumMod val="75000"/>
                </a:schemeClr>
              </a:gs>
              <a:gs pos="50000">
                <a:schemeClr val="accent1">
                  <a:lumMod val="20000"/>
                  <a:lumOff val="80000"/>
                </a:schemeClr>
              </a:gs>
              <a:gs pos="100000">
                <a:schemeClr val="bg1"/>
              </a:gs>
            </a:gsLst>
            <a:lin ang="16200000" scaled="1"/>
          </a:gra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a-DK" dirty="0"/>
          </a:p>
        </p:txBody>
      </p:sp>
      <p:sp>
        <p:nvSpPr>
          <p:cNvPr id="15" name="Tekstfelt 14">
            <a:extLst>
              <a:ext uri="{FF2B5EF4-FFF2-40B4-BE49-F238E27FC236}">
                <a16:creationId xmlns:a16="http://schemas.microsoft.com/office/drawing/2014/main" id="{094147B4-16DB-450D-B84E-13EB1F7D8284}"/>
              </a:ext>
            </a:extLst>
          </p:cNvPr>
          <p:cNvSpPr txBox="1"/>
          <p:nvPr/>
        </p:nvSpPr>
        <p:spPr>
          <a:xfrm>
            <a:off x="10020300" y="2657475"/>
            <a:ext cx="1876425" cy="1679562"/>
          </a:xfrm>
          <a:prstGeom prst="rect">
            <a:avLst/>
          </a:prstGeom>
          <a:noFill/>
        </p:spPr>
        <p:txBody>
          <a:bodyPr wrap="square" lIns="0" tIns="0" rIns="0" bIns="0" rtlCol="0">
            <a:spAutoFit/>
          </a:bodyPr>
          <a:lstStyle/>
          <a:p>
            <a:pPr>
              <a:lnSpc>
                <a:spcPct val="150000"/>
              </a:lnSpc>
            </a:pPr>
            <a:r>
              <a:rPr lang="da-DK" sz="1400" b="1"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200"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403126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24C8C45C-947F-4981-8B3F-4F32E973C901}" type="slidenum">
              <a:rPr lang="da-DK" smtClean="0"/>
              <a:pPr/>
              <a:t>7</a:t>
            </a:fld>
            <a:endParaRPr lang="da-DK" dirty="0"/>
          </a:p>
        </p:txBody>
      </p:sp>
      <p:sp>
        <p:nvSpPr>
          <p:cNvPr id="10" name="Titel 6">
            <a:extLst>
              <a:ext uri="{FF2B5EF4-FFF2-40B4-BE49-F238E27FC236}">
                <a16:creationId xmlns:a16="http://schemas.microsoft.com/office/drawing/2014/main" id="{98CBC74E-EBD8-4338-A868-D5982533359B}"/>
              </a:ext>
            </a:extLst>
          </p:cNvPr>
          <p:cNvSpPr>
            <a:spLocks noGrp="1"/>
          </p:cNvSpPr>
          <p:nvPr>
            <p:ph type="title"/>
          </p:nvPr>
        </p:nvSpPr>
        <p:spPr>
          <a:xfrm>
            <a:off x="162370" y="205100"/>
            <a:ext cx="6896456" cy="589660"/>
          </a:xfrm>
        </p:spPr>
        <p:txBody>
          <a:bodyPr>
            <a:normAutofit/>
          </a:bodyPr>
          <a:lstStyle/>
          <a:p>
            <a:r>
              <a:rPr lang="da-DK" sz="4000" dirty="0"/>
              <a:t>Processen</a:t>
            </a:r>
          </a:p>
        </p:txBody>
      </p:sp>
      <p:sp>
        <p:nvSpPr>
          <p:cNvPr id="11" name="Tekstfelt 10">
            <a:extLst>
              <a:ext uri="{FF2B5EF4-FFF2-40B4-BE49-F238E27FC236}">
                <a16:creationId xmlns:a16="http://schemas.microsoft.com/office/drawing/2014/main" id="{095B02FB-62C5-450B-8CD4-38109078C7BA}"/>
              </a:ext>
            </a:extLst>
          </p:cNvPr>
          <p:cNvSpPr txBox="1"/>
          <p:nvPr/>
        </p:nvSpPr>
        <p:spPr>
          <a:xfrm>
            <a:off x="2276430" y="1784610"/>
            <a:ext cx="5539442" cy="3970318"/>
          </a:xfrm>
          <a:prstGeom prst="rect">
            <a:avLst/>
          </a:prstGeom>
          <a:noFill/>
        </p:spPr>
        <p:txBody>
          <a:bodyPr wrap="square" rtlCol="0">
            <a:spAutoFit/>
          </a:bodyPr>
          <a:lstStyle/>
          <a:p>
            <a:pPr marL="285750" indent="-285750">
              <a:buFont typeface="Wingdings" panose="05000000000000000000" pitchFamily="2" charset="2"/>
              <a:buChar char="ü"/>
            </a:pPr>
            <a:r>
              <a:rPr lang="da-DK" dirty="0"/>
              <a:t>Internt udviklingsarbejde BUVM/STUK</a:t>
            </a:r>
          </a:p>
          <a:p>
            <a:pPr marL="742950" lvl="1" indent="-285750">
              <a:buFont typeface="Arial" panose="020B0604020202020204" pitchFamily="34" charset="0"/>
              <a:buChar char="•"/>
            </a:pPr>
            <a:r>
              <a:rPr lang="da-DK" sz="1400" i="1" dirty="0"/>
              <a:t>Udkast til 1. Model for LUP</a:t>
            </a:r>
          </a:p>
          <a:p>
            <a:pPr marL="742950" lvl="1" indent="-285750">
              <a:buFont typeface="Arial" panose="020B0604020202020204" pitchFamily="34" charset="0"/>
              <a:buChar char="•"/>
            </a:pPr>
            <a:r>
              <a:rPr lang="da-DK" sz="1400" i="1" dirty="0"/>
              <a:t>LUP Personvognsmekaniker GF2 og Frisør HF</a:t>
            </a:r>
            <a:endParaRPr lang="da-DK" sz="1400" dirty="0"/>
          </a:p>
          <a:p>
            <a:pPr marL="285750" indent="-285750">
              <a:buFont typeface="Wingdings" panose="05000000000000000000" pitchFamily="2" charset="2"/>
              <a:buChar char="ü"/>
            </a:pPr>
            <a:r>
              <a:rPr lang="da-DK" dirty="0"/>
              <a:t>Afprøvning/kvalificering på 6 pilotskoler</a:t>
            </a:r>
          </a:p>
          <a:p>
            <a:pPr marL="742950" lvl="1" indent="-285750">
              <a:buFont typeface="Arial" panose="020B0604020202020204" pitchFamily="34" charset="0"/>
              <a:buChar char="•"/>
            </a:pPr>
            <a:r>
              <a:rPr lang="da-DK" sz="1400" i="1" dirty="0"/>
              <a:t>SOSU</a:t>
            </a:r>
          </a:p>
          <a:p>
            <a:pPr marL="742950" lvl="1" indent="-285750">
              <a:buFont typeface="Arial" panose="020B0604020202020204" pitchFamily="34" charset="0"/>
              <a:buChar char="•"/>
            </a:pPr>
            <a:r>
              <a:rPr lang="da-DK" sz="1400" i="1" dirty="0"/>
              <a:t>Lastvognsmekaniker</a:t>
            </a:r>
          </a:p>
          <a:p>
            <a:pPr marL="742950" lvl="1" indent="-285750">
              <a:buFont typeface="Arial" panose="020B0604020202020204" pitchFamily="34" charset="0"/>
              <a:buChar char="•"/>
            </a:pPr>
            <a:r>
              <a:rPr lang="da-DK" sz="1400" i="1" dirty="0"/>
              <a:t>Handel og kontor</a:t>
            </a:r>
          </a:p>
          <a:p>
            <a:pPr marL="742950" lvl="1" indent="-285750">
              <a:buFont typeface="Arial" panose="020B0604020202020204" pitchFamily="34" charset="0"/>
              <a:buChar char="•"/>
            </a:pPr>
            <a:r>
              <a:rPr lang="da-DK" sz="1400" i="1" dirty="0"/>
              <a:t>Landbrugsuddannelser</a:t>
            </a:r>
          </a:p>
          <a:p>
            <a:pPr marL="742950" lvl="1" indent="-285750">
              <a:buFont typeface="Arial" panose="020B0604020202020204" pitchFamily="34" charset="0"/>
              <a:buChar char="•"/>
            </a:pPr>
            <a:r>
              <a:rPr lang="da-DK" sz="1400" i="1" dirty="0"/>
              <a:t>Træfagenes byggeuddannelse</a:t>
            </a:r>
          </a:p>
          <a:p>
            <a:pPr marL="742950" lvl="1" indent="-285750">
              <a:buFont typeface="Arial" panose="020B0604020202020204" pitchFamily="34" charset="0"/>
              <a:buChar char="•"/>
            </a:pPr>
            <a:r>
              <a:rPr lang="da-DK" sz="1400" i="1" dirty="0"/>
              <a:t>Elektriker</a:t>
            </a:r>
          </a:p>
          <a:p>
            <a:pPr marL="285750" indent="-285750">
              <a:buFont typeface="Wingdings" panose="05000000000000000000" pitchFamily="2" charset="2"/>
              <a:buChar char="ü"/>
            </a:pPr>
            <a:r>
              <a:rPr lang="da-DK" dirty="0"/>
              <a:t>Vejledning til den lokale undervisningsplan</a:t>
            </a:r>
          </a:p>
          <a:p>
            <a:pPr marL="285750" indent="-285750">
              <a:buFont typeface="Calibri" panose="020F0502020204030204" pitchFamily="34" charset="0"/>
              <a:buChar char="‐"/>
            </a:pPr>
            <a:r>
              <a:rPr lang="da-DK" dirty="0"/>
              <a:t>Ændring af regelgrundlag</a:t>
            </a:r>
          </a:p>
          <a:p>
            <a:pPr marL="285750" indent="-285750">
              <a:buFont typeface="Calibri" panose="020F0502020204030204" pitchFamily="34" charset="0"/>
              <a:buChar char="‐"/>
            </a:pPr>
            <a:r>
              <a:rPr lang="da-DK" dirty="0"/>
              <a:t>Ikrafttrædelse </a:t>
            </a:r>
          </a:p>
          <a:p>
            <a:pPr marL="742950" lvl="1" indent="-285750">
              <a:buFont typeface="Arial" panose="020B0604020202020204" pitchFamily="34" charset="0"/>
              <a:buChar char="•"/>
            </a:pPr>
            <a:r>
              <a:rPr lang="da-DK" sz="1400" dirty="0"/>
              <a:t>Juni/august</a:t>
            </a:r>
          </a:p>
          <a:p>
            <a:pPr marL="285750" indent="-285750">
              <a:buFont typeface="Calibri" panose="020F0502020204030204" pitchFamily="34" charset="0"/>
              <a:buChar char="‐"/>
            </a:pPr>
            <a:r>
              <a:rPr lang="da-DK" dirty="0"/>
              <a:t>Skolernes arbejde </a:t>
            </a:r>
          </a:p>
          <a:p>
            <a:pPr marL="742950" lvl="1" indent="-285750">
              <a:buFont typeface="Arial" panose="020B0604020202020204" pitchFamily="34" charset="0"/>
              <a:buChar char="•"/>
            </a:pPr>
            <a:r>
              <a:rPr lang="da-DK" dirty="0"/>
              <a:t> </a:t>
            </a:r>
            <a:r>
              <a:rPr lang="da-DK" sz="1400" dirty="0"/>
              <a:t>Medio Juni 2021-&gt;</a:t>
            </a:r>
            <a:endParaRPr lang="da-DK" dirty="0"/>
          </a:p>
        </p:txBody>
      </p:sp>
      <p:sp>
        <p:nvSpPr>
          <p:cNvPr id="13" name="Tekstfelt 12">
            <a:extLst>
              <a:ext uri="{FF2B5EF4-FFF2-40B4-BE49-F238E27FC236}">
                <a16:creationId xmlns:a16="http://schemas.microsoft.com/office/drawing/2014/main" id="{B408692D-9335-4230-B8A9-0E3E0BABD7ED}"/>
              </a:ext>
            </a:extLst>
          </p:cNvPr>
          <p:cNvSpPr txBox="1"/>
          <p:nvPr/>
        </p:nvSpPr>
        <p:spPr>
          <a:xfrm>
            <a:off x="10020300" y="2657475"/>
            <a:ext cx="1876425" cy="1656479"/>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300" b="1"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200"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94277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24C8C45C-947F-4981-8B3F-4F32E973C901}" type="slidenum">
              <a:rPr lang="da-DK" smtClean="0"/>
              <a:pPr/>
              <a:t>8</a:t>
            </a:fld>
            <a:endParaRPr lang="da-DK" dirty="0"/>
          </a:p>
        </p:txBody>
      </p:sp>
      <p:sp>
        <p:nvSpPr>
          <p:cNvPr id="7" name="Titel 6">
            <a:extLst>
              <a:ext uri="{FF2B5EF4-FFF2-40B4-BE49-F238E27FC236}">
                <a16:creationId xmlns:a16="http://schemas.microsoft.com/office/drawing/2014/main" id="{411005E6-688E-4D30-A9AB-BAFB6C2E01E6}"/>
              </a:ext>
            </a:extLst>
          </p:cNvPr>
          <p:cNvSpPr>
            <a:spLocks noGrp="1"/>
          </p:cNvSpPr>
          <p:nvPr>
            <p:ph type="title"/>
          </p:nvPr>
        </p:nvSpPr>
        <p:spPr>
          <a:xfrm>
            <a:off x="145278" y="119641"/>
            <a:ext cx="10515600" cy="1325563"/>
          </a:xfrm>
        </p:spPr>
        <p:txBody>
          <a:bodyPr>
            <a:normAutofit/>
          </a:bodyPr>
          <a:lstStyle/>
          <a:p>
            <a:r>
              <a:rPr lang="da-DK" sz="3200" dirty="0"/>
              <a:t>Ændringer og forenkling i regelgrundlaget</a:t>
            </a:r>
          </a:p>
        </p:txBody>
      </p:sp>
      <p:sp>
        <p:nvSpPr>
          <p:cNvPr id="8" name="Tekstfelt 7">
            <a:extLst>
              <a:ext uri="{FF2B5EF4-FFF2-40B4-BE49-F238E27FC236}">
                <a16:creationId xmlns:a16="http://schemas.microsoft.com/office/drawing/2014/main" id="{794C41B6-2560-4CBA-9CFF-A55D14743315}"/>
              </a:ext>
            </a:extLst>
          </p:cNvPr>
          <p:cNvSpPr txBox="1"/>
          <p:nvPr/>
        </p:nvSpPr>
        <p:spPr>
          <a:xfrm rot="21315159">
            <a:off x="412479" y="1473684"/>
            <a:ext cx="5187461" cy="397031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0" indent="0">
              <a:buNone/>
            </a:pPr>
            <a:r>
              <a:rPr lang="da-DK" sz="1400" b="1" i="1" dirty="0">
                <a:solidFill>
                  <a:srgbClr val="000000"/>
                </a:solidFill>
                <a:effectLst/>
                <a:latin typeface="Calibri" panose="020F0502020204030204" pitchFamily="34" charset="0"/>
              </a:rPr>
              <a:t>§ 53. </a:t>
            </a:r>
            <a:r>
              <a:rPr lang="da-DK" sz="1400" b="0" i="1" dirty="0">
                <a:solidFill>
                  <a:srgbClr val="000000"/>
                </a:solidFill>
                <a:effectLst/>
                <a:latin typeface="Calibri" panose="020F0502020204030204" pitchFamily="34" charset="0"/>
              </a:rPr>
              <a:t>Den lokale undervisningsplan udgør skolens lokale dokumentation for undervisningen og </a:t>
            </a:r>
            <a:r>
              <a:rPr lang="da-DK" sz="1400" b="0" i="1" dirty="0">
                <a:solidFill>
                  <a:srgbClr val="FF0000"/>
                </a:solidFill>
                <a:effectLst/>
                <a:latin typeface="Calibri" panose="020F0502020204030204" pitchFamily="34" charset="0"/>
              </a:rPr>
              <a:t>skal som minimum indeholde </a:t>
            </a:r>
            <a:r>
              <a:rPr lang="da-DK" sz="1400" b="0" i="1" dirty="0">
                <a:solidFill>
                  <a:srgbClr val="000000"/>
                </a:solidFill>
                <a:effectLst/>
                <a:latin typeface="Calibri" panose="020F0502020204030204" pitchFamily="34" charset="0"/>
              </a:rPr>
              <a:t>en overordnet beskrivelse af følgende:</a:t>
            </a:r>
          </a:p>
          <a:p>
            <a:pPr marL="0" indent="0">
              <a:buNone/>
            </a:pPr>
            <a:endParaRPr lang="da-DK" sz="1400" b="0" i="0" dirty="0">
              <a:solidFill>
                <a:srgbClr val="212121"/>
              </a:solidFill>
              <a:effectLst/>
              <a:latin typeface="Calibri" panose="020F0502020204030204" pitchFamily="34" charset="0"/>
            </a:endParaRPr>
          </a:p>
          <a:p>
            <a:pPr algn="l">
              <a:spcAft>
                <a:spcPts val="0"/>
              </a:spcAft>
            </a:pPr>
            <a:r>
              <a:rPr lang="da-DK" sz="1400" b="0" i="1" dirty="0">
                <a:solidFill>
                  <a:srgbClr val="000000"/>
                </a:solidFill>
                <a:effectLst/>
                <a:latin typeface="Calibri" panose="020F0502020204030204" pitchFamily="34" charset="0"/>
              </a:rPr>
              <a:t>1) </a:t>
            </a:r>
            <a:r>
              <a:rPr lang="da-DK" sz="1400" b="1" i="1" dirty="0">
                <a:solidFill>
                  <a:srgbClr val="000000"/>
                </a:solidFill>
                <a:effectLst/>
                <a:latin typeface="Calibri" panose="020F0502020204030204" pitchFamily="34" charset="0"/>
              </a:rPr>
              <a:t>Læringsmål for undervisningen</a:t>
            </a:r>
            <a:r>
              <a:rPr lang="da-DK" sz="1400" b="0" i="1" dirty="0">
                <a:solidFill>
                  <a:srgbClr val="000000"/>
                </a:solidFill>
                <a:effectLst/>
                <a:latin typeface="Calibri" panose="020F0502020204030204" pitchFamily="34" charset="0"/>
              </a:rPr>
              <a:t>. Beskrivelsen kan bestå i henvisning til fagmål eller kompetencemål, som kan være uddybet ved lokal fastlagte mål.</a:t>
            </a:r>
          </a:p>
          <a:p>
            <a:pPr algn="l">
              <a:spcAft>
                <a:spcPts val="0"/>
              </a:spcAft>
            </a:pPr>
            <a:endParaRPr lang="da-DK" sz="1400" b="0" i="0" dirty="0">
              <a:solidFill>
                <a:srgbClr val="212121"/>
              </a:solidFill>
              <a:effectLst/>
              <a:latin typeface="Calibri" panose="020F0502020204030204" pitchFamily="34" charset="0"/>
            </a:endParaRPr>
          </a:p>
          <a:p>
            <a:pPr algn="l">
              <a:spcAft>
                <a:spcPts val="0"/>
              </a:spcAft>
            </a:pPr>
            <a:r>
              <a:rPr lang="da-DK" sz="1400" b="0" i="1" dirty="0">
                <a:solidFill>
                  <a:srgbClr val="000000"/>
                </a:solidFill>
                <a:effectLst/>
                <a:latin typeface="Calibri" panose="020F0502020204030204" pitchFamily="34" charset="0"/>
              </a:rPr>
              <a:t>2)  </a:t>
            </a:r>
            <a:r>
              <a:rPr lang="da-DK" sz="1400" b="1" i="1" dirty="0">
                <a:solidFill>
                  <a:srgbClr val="000000"/>
                </a:solidFill>
                <a:effectLst/>
                <a:latin typeface="Calibri" panose="020F0502020204030204" pitchFamily="34" charset="0"/>
              </a:rPr>
              <a:t>Indholdet i undervisningen</a:t>
            </a:r>
            <a:r>
              <a:rPr lang="da-DK" sz="1400" b="0" i="1" dirty="0">
                <a:solidFill>
                  <a:srgbClr val="000000"/>
                </a:solidFill>
                <a:effectLst/>
                <a:latin typeface="Calibri" panose="020F0502020204030204" pitchFamily="34" charset="0"/>
              </a:rPr>
              <a:t>, herunder det planlagte faglige indhold, og hvordan undervisningen planlægges helhedsorienteret, differentieret, tværfagligt og praksisrelateret.</a:t>
            </a:r>
          </a:p>
          <a:p>
            <a:pPr marL="0" indent="0" algn="l">
              <a:spcAft>
                <a:spcPts val="0"/>
              </a:spcAft>
              <a:buNone/>
            </a:pPr>
            <a:endParaRPr lang="da-DK" sz="1400" b="0" i="0" dirty="0">
              <a:solidFill>
                <a:srgbClr val="212121"/>
              </a:solidFill>
              <a:effectLst/>
              <a:latin typeface="Calibri" panose="020F0502020204030204" pitchFamily="34" charset="0"/>
            </a:endParaRPr>
          </a:p>
          <a:p>
            <a:pPr marL="0" indent="0" algn="l">
              <a:spcAft>
                <a:spcPts val="0"/>
              </a:spcAft>
              <a:buNone/>
            </a:pPr>
            <a:r>
              <a:rPr lang="da-DK" sz="1400" b="0" i="1" dirty="0">
                <a:solidFill>
                  <a:srgbClr val="000000"/>
                </a:solidFill>
                <a:effectLst/>
                <a:latin typeface="Calibri" panose="020F0502020204030204" pitchFamily="34" charset="0"/>
              </a:rPr>
              <a:t>3) </a:t>
            </a:r>
            <a:r>
              <a:rPr lang="da-DK" sz="1400" b="1" i="1" dirty="0">
                <a:solidFill>
                  <a:srgbClr val="000000"/>
                </a:solidFill>
                <a:effectLst/>
                <a:latin typeface="Calibri" panose="020F0502020204030204" pitchFamily="34" charset="0"/>
              </a:rPr>
              <a:t>Evaluering og bedømmelse</a:t>
            </a:r>
            <a:r>
              <a:rPr lang="da-DK" sz="1400" b="0" i="1" dirty="0">
                <a:solidFill>
                  <a:srgbClr val="000000"/>
                </a:solidFill>
                <a:effectLst/>
                <a:latin typeface="Calibri" panose="020F0502020204030204" pitchFamily="34" charset="0"/>
              </a:rPr>
              <a:t>, herunder rammer for den løbende evaluering samt bedømmelsesgrundlag og bedømmelseskriterier for den afsluttende bedømmelse af fagene.  </a:t>
            </a:r>
          </a:p>
          <a:p>
            <a:pPr marL="0" indent="0" algn="l">
              <a:spcAft>
                <a:spcPts val="0"/>
              </a:spcAft>
              <a:buNone/>
            </a:pPr>
            <a:endParaRPr lang="da-DK" sz="1400" b="0" i="0" dirty="0">
              <a:solidFill>
                <a:srgbClr val="212121"/>
              </a:solidFill>
              <a:effectLst/>
              <a:latin typeface="Calibri" panose="020F0502020204030204" pitchFamily="34" charset="0"/>
            </a:endParaRPr>
          </a:p>
          <a:p>
            <a:pPr marL="0" indent="0" algn="l">
              <a:spcAft>
                <a:spcPts val="0"/>
              </a:spcAft>
              <a:buNone/>
            </a:pPr>
            <a:r>
              <a:rPr lang="da-DK" sz="1400" b="0" i="1" dirty="0">
                <a:solidFill>
                  <a:srgbClr val="000000"/>
                </a:solidFill>
                <a:effectLst/>
                <a:latin typeface="Calibri" panose="020F0502020204030204" pitchFamily="34" charset="0"/>
              </a:rPr>
              <a:t>Stk. 2. Den lokale undervisningsplan skal ved ændringer indeholde en overgangsordning.</a:t>
            </a:r>
            <a:endParaRPr lang="da-DK" sz="1400" b="0" i="0" dirty="0">
              <a:solidFill>
                <a:srgbClr val="212121"/>
              </a:solidFill>
              <a:effectLst/>
              <a:latin typeface="Calibri" panose="020F0502020204030204" pitchFamily="34" charset="0"/>
            </a:endParaRPr>
          </a:p>
        </p:txBody>
      </p:sp>
      <p:sp>
        <p:nvSpPr>
          <p:cNvPr id="9" name="Tekstfelt 8">
            <a:extLst>
              <a:ext uri="{FF2B5EF4-FFF2-40B4-BE49-F238E27FC236}">
                <a16:creationId xmlns:a16="http://schemas.microsoft.com/office/drawing/2014/main" id="{09B7D2FA-3AD9-4058-AAE1-309F56BC88E2}"/>
              </a:ext>
            </a:extLst>
          </p:cNvPr>
          <p:cNvSpPr txBox="1"/>
          <p:nvPr/>
        </p:nvSpPr>
        <p:spPr>
          <a:xfrm rot="195558">
            <a:off x="4769612" y="2209089"/>
            <a:ext cx="4242172" cy="1815882"/>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pPr marL="0" indent="0" algn="l">
              <a:spcAft>
                <a:spcPts val="0"/>
              </a:spcAft>
              <a:buNone/>
            </a:pPr>
            <a:r>
              <a:rPr lang="da-DK" sz="1400" b="1" i="1" dirty="0">
                <a:solidFill>
                  <a:srgbClr val="000000"/>
                </a:solidFill>
                <a:effectLst/>
                <a:latin typeface="Calibri" panose="020F0502020204030204" pitchFamily="34" charset="0"/>
              </a:rPr>
              <a:t>§ 73. </a:t>
            </a:r>
            <a:r>
              <a:rPr lang="da-DK" sz="1400" b="0" i="1" dirty="0">
                <a:solidFill>
                  <a:srgbClr val="000000"/>
                </a:solidFill>
                <a:effectLst/>
                <a:latin typeface="Calibri" panose="020F0502020204030204" pitchFamily="34" charset="0"/>
              </a:rPr>
              <a:t>Skolen fastlægger det pædagogiske, didaktiske og metodiske grundlag for undervisningens gennemførelse, herunder valg af undervisnings- og arbejdsformer og systematik for anvendelse af metoder og strategi til fremme af undervisningsdifferentiering.</a:t>
            </a:r>
          </a:p>
          <a:p>
            <a:pPr marL="0" indent="0" algn="l">
              <a:spcAft>
                <a:spcPts val="0"/>
              </a:spcAft>
              <a:buNone/>
            </a:pPr>
            <a:endParaRPr lang="da-DK" sz="1400" b="0" i="0" dirty="0">
              <a:solidFill>
                <a:srgbClr val="212121"/>
              </a:solidFill>
              <a:effectLst/>
              <a:latin typeface="Calibri" panose="020F0502020204030204" pitchFamily="34" charset="0"/>
            </a:endParaRPr>
          </a:p>
          <a:p>
            <a:pPr marL="0" indent="0" algn="l">
              <a:spcAft>
                <a:spcPts val="0"/>
              </a:spcAft>
              <a:buNone/>
            </a:pPr>
            <a:r>
              <a:rPr lang="da-DK" sz="1400" b="1" i="1" dirty="0">
                <a:solidFill>
                  <a:srgbClr val="000000"/>
                </a:solidFill>
                <a:effectLst/>
                <a:latin typeface="Calibri" panose="020F0502020204030204" pitchFamily="34" charset="0"/>
              </a:rPr>
              <a:t>§ 74. </a:t>
            </a:r>
            <a:r>
              <a:rPr lang="da-DK" sz="1400" b="0" i="1" dirty="0">
                <a:solidFill>
                  <a:srgbClr val="000000"/>
                </a:solidFill>
                <a:effectLst/>
                <a:latin typeface="Calibri" panose="020F0502020204030204" pitchFamily="34" charset="0"/>
              </a:rPr>
              <a:t>Skolen fastsætter, hvordan undervisningen i grundforløbene organiseres.</a:t>
            </a:r>
            <a:endParaRPr lang="da-DK" sz="1400" b="0" i="0" dirty="0">
              <a:solidFill>
                <a:srgbClr val="212121"/>
              </a:solidFill>
              <a:effectLst/>
              <a:latin typeface="Calibri" panose="020F0502020204030204" pitchFamily="34" charset="0"/>
            </a:endParaRPr>
          </a:p>
        </p:txBody>
      </p:sp>
      <p:sp>
        <p:nvSpPr>
          <p:cNvPr id="12" name="Tekstfelt 11">
            <a:extLst>
              <a:ext uri="{FF2B5EF4-FFF2-40B4-BE49-F238E27FC236}">
                <a16:creationId xmlns:a16="http://schemas.microsoft.com/office/drawing/2014/main" id="{F7BB3F5A-B3D0-45E0-8034-4C47A078B538}"/>
              </a:ext>
            </a:extLst>
          </p:cNvPr>
          <p:cNvSpPr txBox="1"/>
          <p:nvPr/>
        </p:nvSpPr>
        <p:spPr>
          <a:xfrm>
            <a:off x="90878" y="664224"/>
            <a:ext cx="7489242" cy="307777"/>
          </a:xfrm>
          <a:prstGeom prst="rect">
            <a:avLst/>
          </a:prstGeom>
          <a:noFill/>
        </p:spPr>
        <p:txBody>
          <a:bodyPr wrap="square">
            <a:spAutoFit/>
          </a:bodyPr>
          <a:lstStyle/>
          <a:p>
            <a:r>
              <a:rPr lang="da-DK" sz="1400" dirty="0"/>
              <a:t>§53, §73 og §74 i bekendtgørelse om erhvervsuddannelser</a:t>
            </a:r>
          </a:p>
        </p:txBody>
      </p:sp>
      <p:sp>
        <p:nvSpPr>
          <p:cNvPr id="14" name="Tekstfelt 13">
            <a:extLst>
              <a:ext uri="{FF2B5EF4-FFF2-40B4-BE49-F238E27FC236}">
                <a16:creationId xmlns:a16="http://schemas.microsoft.com/office/drawing/2014/main" id="{2520206B-3670-4897-91BE-0A4A2B29F3B6}"/>
              </a:ext>
            </a:extLst>
          </p:cNvPr>
          <p:cNvSpPr txBox="1"/>
          <p:nvPr/>
        </p:nvSpPr>
        <p:spPr>
          <a:xfrm>
            <a:off x="10020300" y="2657475"/>
            <a:ext cx="1876425" cy="1633396"/>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b="1" dirty="0">
                <a:latin typeface="Calibri" panose="020F0502020204030204" pitchFamily="34" charset="0"/>
                <a:cs typeface="Calibri" panose="020F0502020204030204" pitchFamily="34" charset="0"/>
              </a:rPr>
              <a:t>Ændringer i regelgrundlaget</a:t>
            </a:r>
          </a:p>
          <a:p>
            <a:pPr>
              <a:lnSpc>
                <a:spcPct val="150000"/>
              </a:lnSpc>
            </a:pPr>
            <a:r>
              <a:rPr lang="da-DK" sz="1200" dirty="0">
                <a:latin typeface="Calibri" panose="020F0502020204030204" pitchFamily="34" charset="0"/>
                <a:cs typeface="Calibri" panose="020F0502020204030204" pitchFamily="34" charset="0"/>
              </a:rPr>
              <a:t>Den udarbejdede model</a:t>
            </a:r>
          </a:p>
          <a:p>
            <a:pPr>
              <a:lnSpc>
                <a:spcPct val="150000"/>
              </a:lnSpc>
            </a:pPr>
            <a:r>
              <a:rPr lang="da-DK" sz="1200"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418254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65509" y="334913"/>
            <a:ext cx="8055301" cy="743120"/>
          </a:xfrm>
        </p:spPr>
        <p:txBody>
          <a:bodyPr/>
          <a:lstStyle/>
          <a:p>
            <a:r>
              <a:rPr lang="da-DK" dirty="0"/>
              <a:t>Modellen</a:t>
            </a:r>
          </a:p>
        </p:txBody>
      </p:sp>
      <p:sp>
        <p:nvSpPr>
          <p:cNvPr id="3" name="Pladsholder til slidenummer 2"/>
          <p:cNvSpPr>
            <a:spLocks noGrp="1"/>
          </p:cNvSpPr>
          <p:nvPr>
            <p:ph type="sldNum" sz="quarter" idx="12"/>
          </p:nvPr>
        </p:nvSpPr>
        <p:spPr/>
        <p:txBody>
          <a:bodyPr/>
          <a:lstStyle/>
          <a:p>
            <a:fld id="{24C8C45C-947F-4981-8B3F-4F32E973C901}" type="slidenum">
              <a:rPr lang="da-DK" smtClean="0"/>
              <a:pPr/>
              <a:t>9</a:t>
            </a:fld>
            <a:endParaRPr lang="da-DK" dirty="0"/>
          </a:p>
        </p:txBody>
      </p:sp>
      <p:graphicFrame>
        <p:nvGraphicFramePr>
          <p:cNvPr id="9" name="Diagram 8">
            <a:extLst>
              <a:ext uri="{FF2B5EF4-FFF2-40B4-BE49-F238E27FC236}">
                <a16:creationId xmlns:a16="http://schemas.microsoft.com/office/drawing/2014/main" id="{5F33B924-93E3-45FD-8CA5-6146F2939F6C}"/>
              </a:ext>
            </a:extLst>
          </p:cNvPr>
          <p:cNvGraphicFramePr/>
          <p:nvPr>
            <p:extLst>
              <p:ext uri="{D42A27DB-BD31-4B8C-83A1-F6EECF244321}">
                <p14:modId xmlns:p14="http://schemas.microsoft.com/office/powerpoint/2010/main" val="2410185309"/>
              </p:ext>
            </p:extLst>
          </p:nvPr>
        </p:nvGraphicFramePr>
        <p:xfrm>
          <a:off x="540000" y="1078033"/>
          <a:ext cx="8393550" cy="5310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kstfelt 14">
            <a:extLst>
              <a:ext uri="{FF2B5EF4-FFF2-40B4-BE49-F238E27FC236}">
                <a16:creationId xmlns:a16="http://schemas.microsoft.com/office/drawing/2014/main" id="{29E2696A-8BDE-4EEF-BF5E-D0E4EF52E09E}"/>
              </a:ext>
            </a:extLst>
          </p:cNvPr>
          <p:cNvSpPr txBox="1"/>
          <p:nvPr/>
        </p:nvSpPr>
        <p:spPr>
          <a:xfrm>
            <a:off x="10020300" y="2657475"/>
            <a:ext cx="1876425" cy="1633396"/>
          </a:xfrm>
          <a:prstGeom prst="rect">
            <a:avLst/>
          </a:prstGeom>
          <a:noFill/>
        </p:spPr>
        <p:txBody>
          <a:bodyPr wrap="square" lIns="0" tIns="0" rIns="0" bIns="0" rtlCol="0">
            <a:spAutoFit/>
          </a:bodyPr>
          <a:lstStyle/>
          <a:p>
            <a:pPr>
              <a:lnSpc>
                <a:spcPct val="150000"/>
              </a:lnSpc>
            </a:pPr>
            <a:r>
              <a:rPr lang="da-DK" sz="1200" dirty="0">
                <a:latin typeface="Calibri" panose="020F0502020204030204" pitchFamily="34" charset="0"/>
                <a:cs typeface="Calibri" panose="020F0502020204030204" pitchFamily="34" charset="0"/>
              </a:rPr>
              <a:t>Baggrund og nyt formål</a:t>
            </a:r>
          </a:p>
          <a:p>
            <a:pPr>
              <a:lnSpc>
                <a:spcPct val="150000"/>
              </a:lnSpc>
            </a:pPr>
            <a:r>
              <a:rPr lang="da-DK" sz="1200" dirty="0">
                <a:latin typeface="Calibri" panose="020F0502020204030204" pitchFamily="34" charset="0"/>
                <a:cs typeface="Calibri" panose="020F0502020204030204" pitchFamily="34" charset="0"/>
              </a:rPr>
              <a:t>Kort om processen</a:t>
            </a:r>
          </a:p>
          <a:p>
            <a:pPr>
              <a:lnSpc>
                <a:spcPct val="150000"/>
              </a:lnSpc>
            </a:pPr>
            <a:r>
              <a:rPr lang="da-DK" sz="1200" dirty="0">
                <a:latin typeface="Calibri" panose="020F0502020204030204" pitchFamily="34" charset="0"/>
                <a:cs typeface="Calibri" panose="020F0502020204030204" pitchFamily="34" charset="0"/>
              </a:rPr>
              <a:t>Ændringer i regelgrundlaget</a:t>
            </a:r>
          </a:p>
          <a:p>
            <a:pPr>
              <a:lnSpc>
                <a:spcPct val="150000"/>
              </a:lnSpc>
            </a:pPr>
            <a:r>
              <a:rPr lang="da-DK" sz="1200" b="1" dirty="0">
                <a:latin typeface="Calibri" panose="020F0502020204030204" pitchFamily="34" charset="0"/>
                <a:cs typeface="Calibri" panose="020F0502020204030204" pitchFamily="34" charset="0"/>
              </a:rPr>
              <a:t>Den udarbejdede model</a:t>
            </a:r>
          </a:p>
          <a:p>
            <a:pPr>
              <a:lnSpc>
                <a:spcPct val="150000"/>
              </a:lnSpc>
            </a:pPr>
            <a:r>
              <a:rPr lang="da-DK" sz="1200" dirty="0">
                <a:latin typeface="Calibri" panose="020F0502020204030204" pitchFamily="34" charset="0"/>
                <a:cs typeface="Calibri" panose="020F0502020204030204" pitchFamily="34" charset="0"/>
              </a:rPr>
              <a:t>Præsentation af vejledning</a:t>
            </a:r>
          </a:p>
          <a:p>
            <a:pPr>
              <a:lnSpc>
                <a:spcPct val="150000"/>
              </a:lnSpc>
            </a:pPr>
            <a:r>
              <a:rPr lang="da-DK" sz="1200" dirty="0">
                <a:latin typeface="Calibri" panose="020F0502020204030204" pitchFamily="34" charset="0"/>
                <a:cs typeface="Calibri" panose="020F0502020204030204" pitchFamily="34" charset="0"/>
              </a:rPr>
              <a:t>EMU</a:t>
            </a:r>
          </a:p>
        </p:txBody>
      </p:sp>
    </p:spTree>
    <p:extLst>
      <p:ext uri="{BB962C8B-B14F-4D97-AF65-F5344CB8AC3E}">
        <p14:creationId xmlns:p14="http://schemas.microsoft.com/office/powerpoint/2010/main" val="289372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250"/>
                                  </p:stCondLst>
                                  <p:childTnLst>
                                    <p:set>
                                      <p:cBhvr>
                                        <p:cTn id="6" dur="1" fill="hold">
                                          <p:stCondLst>
                                            <p:cond delay="0"/>
                                          </p:stCondLst>
                                        </p:cTn>
                                        <p:tgtEl>
                                          <p:spTgt spid="9">
                                            <p:graphicEl>
                                              <a:dgm id="{542E0E52-DEE9-44D1-A17D-F2F603FF27FE}"/>
                                            </p:graphicEl>
                                          </p:spTgt>
                                        </p:tgtEl>
                                        <p:attrNameLst>
                                          <p:attrName>style.visibility</p:attrName>
                                        </p:attrNameLst>
                                      </p:cBhvr>
                                      <p:to>
                                        <p:strVal val="visible"/>
                                      </p:to>
                                    </p:set>
                                    <p:anim calcmode="lin" valueType="num">
                                      <p:cBhvr additive="base">
                                        <p:cTn id="7" dur="750" fill="hold"/>
                                        <p:tgtEl>
                                          <p:spTgt spid="9">
                                            <p:graphicEl>
                                              <a:dgm id="{542E0E52-DEE9-44D1-A17D-F2F603FF27FE}"/>
                                            </p:graphic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graphicEl>
                                              <a:dgm id="{542E0E52-DEE9-44D1-A17D-F2F603FF27FE}"/>
                                            </p:graphicEl>
                                          </p:spTgt>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9">
                                            <p:graphicEl>
                                              <a:dgm id="{6937B43D-C1D3-495B-8004-2622702FFAF4}"/>
                                            </p:graphicEl>
                                          </p:spTgt>
                                        </p:tgtEl>
                                        <p:attrNameLst>
                                          <p:attrName>style.visibility</p:attrName>
                                        </p:attrNameLst>
                                      </p:cBhvr>
                                      <p:to>
                                        <p:strVal val="visible"/>
                                      </p:to>
                                    </p:set>
                                    <p:anim calcmode="lin" valueType="num">
                                      <p:cBhvr additive="base">
                                        <p:cTn id="11" dur="750" fill="hold"/>
                                        <p:tgtEl>
                                          <p:spTgt spid="9">
                                            <p:graphicEl>
                                              <a:dgm id="{6937B43D-C1D3-495B-8004-2622702FFAF4}"/>
                                            </p:graphicEl>
                                          </p:spTgt>
                                        </p:tgtEl>
                                        <p:attrNameLst>
                                          <p:attrName>ppt_x</p:attrName>
                                        </p:attrNameLst>
                                      </p:cBhvr>
                                      <p:tavLst>
                                        <p:tav tm="0">
                                          <p:val>
                                            <p:strVal val="#ppt_x"/>
                                          </p:val>
                                        </p:tav>
                                        <p:tav tm="100000">
                                          <p:val>
                                            <p:strVal val="#ppt_x"/>
                                          </p:val>
                                        </p:tav>
                                      </p:tavLst>
                                    </p:anim>
                                    <p:anim calcmode="lin" valueType="num">
                                      <p:cBhvr additive="base">
                                        <p:cTn id="12" dur="750" fill="hold"/>
                                        <p:tgtEl>
                                          <p:spTgt spid="9">
                                            <p:graphicEl>
                                              <a:dgm id="{6937B43D-C1D3-495B-8004-2622702FFAF4}"/>
                                            </p:graphicEl>
                                          </p:spTgt>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9">
                                            <p:graphicEl>
                                              <a:dgm id="{F430F2EB-512E-4C77-85A1-5AE97B47BD1B}"/>
                                            </p:graphicEl>
                                          </p:spTgt>
                                        </p:tgtEl>
                                        <p:attrNameLst>
                                          <p:attrName>style.visibility</p:attrName>
                                        </p:attrNameLst>
                                      </p:cBhvr>
                                      <p:to>
                                        <p:strVal val="visible"/>
                                      </p:to>
                                    </p:set>
                                    <p:anim calcmode="lin" valueType="num">
                                      <p:cBhvr additive="base">
                                        <p:cTn id="15" dur="750" fill="hold"/>
                                        <p:tgtEl>
                                          <p:spTgt spid="9">
                                            <p:graphicEl>
                                              <a:dgm id="{F430F2EB-512E-4C77-85A1-5AE97B47BD1B}"/>
                                            </p:graphic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9">
                                            <p:graphicEl>
                                              <a:dgm id="{F430F2EB-512E-4C77-85A1-5AE97B47BD1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16181\AppData\Local\Temp\Templafy\PowerPointVsto\Assets\49df68ed-4e89-4111-94c3-de1b809751f5.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6624E3CD10854468FCCE94CAABFFAEB" ma:contentTypeVersion="13" ma:contentTypeDescription="Opret et nyt dokument." ma:contentTypeScope="" ma:versionID="8ca82aa1260165561a7059f95a10e39a">
  <xsd:schema xmlns:xsd="http://www.w3.org/2001/XMLSchema" xmlns:xs="http://www.w3.org/2001/XMLSchema" xmlns:p="http://schemas.microsoft.com/office/2006/metadata/properties" xmlns:ns2="e5a614a0-e390-4758-987e-00508b2d8f32" xmlns:ns3="8e01ca8f-5ef1-4f69-bef7-0923966b1c21" targetNamespace="http://schemas.microsoft.com/office/2006/metadata/properties" ma:root="true" ma:fieldsID="530eb5992b71b99da4cb49c0d5bad74f" ns2:_="" ns3:_="">
    <xsd:import namespace="e5a614a0-e390-4758-987e-00508b2d8f32"/>
    <xsd:import namespace="8e01ca8f-5ef1-4f69-bef7-0923966b1c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Dato"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614a0-e390-4758-987e-00508b2d8f3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Dato" ma:index="12" nillable="true" ma:displayName="Dato" ma:format="DateOnly" ma:internalName="Dato">
      <xsd:simpleType>
        <xsd:restriction base="dms:DateTime"/>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01ca8f-5ef1-4f69-bef7-0923966b1c21"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o xmlns="e5a614a0-e390-4758-987e-00508b2d8f3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192F23-D1D8-42A5-9E5A-B213C54C7E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614a0-e390-4758-987e-00508b2d8f32"/>
    <ds:schemaRef ds:uri="8e01ca8f-5ef1-4f69-bef7-0923966b1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1F3C4A-6952-4E29-9B36-E61115F12615}">
  <ds:schemaRefs>
    <ds:schemaRef ds:uri="http://schemas.microsoft.com/office/2006/metadata/properties"/>
    <ds:schemaRef ds:uri="http://schemas.microsoft.com/office/infopath/2007/PartnerControls"/>
    <ds:schemaRef ds:uri="e5a614a0-e390-4758-987e-00508b2d8f32"/>
  </ds:schemaRefs>
</ds:datastoreItem>
</file>

<file path=customXml/itemProps3.xml><?xml version="1.0" encoding="utf-8"?>
<ds:datastoreItem xmlns:ds="http://schemas.openxmlformats.org/officeDocument/2006/customXml" ds:itemID="{D386FACF-8C2D-4B81-BCD5-CFBB4E8A08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2127</Words>
  <Application>Microsoft Office PowerPoint</Application>
  <PresentationFormat>Widescreen</PresentationFormat>
  <Paragraphs>368</Paragraphs>
  <Slides>31</Slides>
  <Notes>28</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31</vt:i4>
      </vt:variant>
    </vt:vector>
  </HeadingPairs>
  <TitlesOfParts>
    <vt:vector size="39" baseType="lpstr">
      <vt:lpstr>Arial</vt:lpstr>
      <vt:lpstr>Bahnschrift SemiLight</vt:lpstr>
      <vt:lpstr>Calibri</vt:lpstr>
      <vt:lpstr>Calibri Light</vt:lpstr>
      <vt:lpstr>Georgia</vt:lpstr>
      <vt:lpstr>Verdana</vt:lpstr>
      <vt:lpstr>Wingdings</vt:lpstr>
      <vt:lpstr>UVM</vt:lpstr>
      <vt:lpstr>Nyt fra BUVM</vt:lpstr>
      <vt:lpstr>Opfølgning tre-part  </vt:lpstr>
      <vt:lpstr>Opfølgning tre-part  </vt:lpstr>
      <vt:lpstr>Forenkling af erhvervsuddannelsernes beskrivelsessystem    Forenklet LUP </vt:lpstr>
      <vt:lpstr>Indhold    </vt:lpstr>
      <vt:lpstr>Baggrund og formål</vt:lpstr>
      <vt:lpstr>Processen</vt:lpstr>
      <vt:lpstr>Ændringer og forenkling i regelgrundlaget</vt:lpstr>
      <vt:lpstr>Modellen</vt:lpstr>
      <vt:lpstr>Vejledning til ny LUP</vt:lpstr>
      <vt:lpstr>Struktur –opdeling i emner</vt:lpstr>
      <vt:lpstr>Indhold under emnerne</vt:lpstr>
      <vt:lpstr>Inddragelse af eksempler og erfaringer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Vejledning, eksempler og spørgsmål/svar</vt:lpstr>
      <vt:lpstr>Kontaktinfo </vt:lpstr>
      <vt:lpstr>Forenkling af erhvervsuddannelsernes beskrivelsessystem   Faglige udvalgs arbejde hermed frem til august 2022  </vt:lpstr>
      <vt:lpstr>Forenklinger af uddannelsesbekendtgørelsen</vt:lpstr>
      <vt:lpstr>Forenklinger af uddannelsesordningen</vt:lpstr>
      <vt:lpstr>Kvalitetssikring af prøveregler </vt:lpstr>
      <vt:lpstr>Flere frihedsgrader og 295 mio. kr. skal understøtte et fagligt løft i 2021  </vt:lpstr>
      <vt:lpstr>Uddannelsesforlængelser og initiativer på erhvervsuddannelserne</vt:lpstr>
      <vt:lpstr>Midlertidig suspendering af regel om antal forsøg på grundforløbets 2. del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2020-10-01T09:50:40Z</dcterms:created>
  <dcterms:modified xsi:type="dcterms:W3CDTF">2021-06-29T08:48:10Z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ontentTypeId">
    <vt:lpwstr>0x010100D6624E3CD10854468FCCE94CAABFFAEB</vt:lpwstr>
  </property>
</Properties>
</file>