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8" r:id="rId20"/>
    <p:sldId id="279" r:id="rId21"/>
    <p:sldId id="277" r:id="rId2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825D"/>
    <a:srgbClr val="72AD62"/>
    <a:srgbClr val="679D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660"/>
  </p:normalViewPr>
  <p:slideViewPr>
    <p:cSldViewPr>
      <p:cViewPr>
        <p:scale>
          <a:sx n="100" d="100"/>
          <a:sy n="100" d="100"/>
        </p:scale>
        <p:origin x="-178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1A368-60C7-4F5E-8148-EB80B7666623}" type="datetimeFigureOut">
              <a:rPr lang="da-DK" smtClean="0"/>
              <a:pPr/>
              <a:t>10-09-2012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8900E-C334-4265-94EC-5D2939A17D7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908775"/>
            <a:ext cx="8928992" cy="9766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Meritvejen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6D2BE18-ABDB-4159-B3BA-9B235C04E39F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7504" y="16633"/>
            <a:ext cx="8928992" cy="9766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83124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82C5-A86F-41AE-AF83-6295A785CA92}" type="datetimeFigureOut">
              <a:rPr lang="da-DK" smtClean="0"/>
              <a:pPr/>
              <a:t>10-09-2012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BE18-ABDB-4159-B3BA-9B235C04E39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27761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82C5-A86F-41AE-AF83-6295A785CA92}" type="datetimeFigureOut">
              <a:rPr lang="da-DK" smtClean="0"/>
              <a:pPr/>
              <a:t>10-09-2012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BE18-ABDB-4159-B3BA-9B235C04E39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78570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88640"/>
            <a:ext cx="1007096" cy="792088"/>
          </a:xfrm>
          <a:prstGeom prst="rect">
            <a:avLst/>
          </a:prstGeom>
          <a:solidFill>
            <a:srgbClr val="278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Flowchart: Extract 9"/>
          <p:cNvSpPr/>
          <p:nvPr userDrawn="1"/>
        </p:nvSpPr>
        <p:spPr>
          <a:xfrm rot="5400000" flipV="1">
            <a:off x="431032" y="188640"/>
            <a:ext cx="576064" cy="576064"/>
          </a:xfrm>
          <a:prstGeom prst="flowChartExtract">
            <a:avLst/>
          </a:prstGeom>
          <a:solidFill>
            <a:srgbClr val="679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2BE18-ABDB-4159-B3BA-9B235C04E39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31032" y="476672"/>
            <a:ext cx="7056784" cy="792088"/>
          </a:xfrm>
          <a:prstGeom prst="rect">
            <a:avLst/>
          </a:prstGeom>
          <a:solidFill>
            <a:srgbClr val="72A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11" name="Flowchart: Extract 10"/>
          <p:cNvSpPr/>
          <p:nvPr userDrawn="1"/>
        </p:nvSpPr>
        <p:spPr>
          <a:xfrm>
            <a:off x="6983760" y="332656"/>
            <a:ext cx="1008112" cy="1008112"/>
          </a:xfrm>
          <a:prstGeom prst="flowChartExtra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318" y="6021288"/>
            <a:ext cx="1755154" cy="6218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8127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82C5-A86F-41AE-AF83-6295A785CA92}" type="datetimeFigureOut">
              <a:rPr lang="da-DK" smtClean="0"/>
              <a:pPr/>
              <a:t>10-09-2012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BE18-ABDB-4159-B3BA-9B235C04E39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340329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82C5-A86F-41AE-AF83-6295A785CA92}" type="datetimeFigureOut">
              <a:rPr lang="da-DK" smtClean="0"/>
              <a:pPr/>
              <a:t>10-09-2012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BE18-ABDB-4159-B3BA-9B235C04E39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218687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82C5-A86F-41AE-AF83-6295A785CA92}" type="datetimeFigureOut">
              <a:rPr lang="da-DK" smtClean="0"/>
              <a:pPr/>
              <a:t>10-09-2012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BE18-ABDB-4159-B3BA-9B235C04E39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413759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82C5-A86F-41AE-AF83-6295A785CA92}" type="datetimeFigureOut">
              <a:rPr lang="da-DK" smtClean="0"/>
              <a:pPr/>
              <a:t>10-09-2012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BE18-ABDB-4159-B3BA-9B235C04E39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07698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82C5-A86F-41AE-AF83-6295A785CA92}" type="datetimeFigureOut">
              <a:rPr lang="da-DK" smtClean="0"/>
              <a:pPr/>
              <a:t>10-09-2012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BE18-ABDB-4159-B3BA-9B235C04E39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70632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82C5-A86F-41AE-AF83-6295A785CA92}" type="datetimeFigureOut">
              <a:rPr lang="da-DK" smtClean="0"/>
              <a:pPr/>
              <a:t>10-09-2012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BE18-ABDB-4159-B3BA-9B235C04E39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58271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82C5-A86F-41AE-AF83-6295A785CA92}" type="datetimeFigureOut">
              <a:rPr lang="da-DK" smtClean="0"/>
              <a:pPr/>
              <a:t>10-09-2012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BE18-ABDB-4159-B3BA-9B235C04E39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421478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482C5-A86F-41AE-AF83-6295A785CA92}" type="datetimeFigureOut">
              <a:rPr lang="da-DK" smtClean="0"/>
              <a:pPr/>
              <a:t>10-09-2012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BE18-ABDB-4159-B3BA-9B235C04E39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26647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forlag.dk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itvejen.dk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.dk/erhvervsuddannelser/praktik-og-virksomhedsgodkendelse/virksomhedsgodkendelse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880451" cy="3773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44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en uddannelsesplan?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349080"/>
          </a:xfrm>
        </p:spPr>
        <p:txBody>
          <a:bodyPr/>
          <a:lstStyle/>
          <a:p>
            <a:pPr lvl="0"/>
            <a:r>
              <a:rPr lang="da-DK" dirty="0" smtClean="0"/>
              <a:t>Beskriver forløbet</a:t>
            </a:r>
          </a:p>
          <a:p>
            <a:pPr lvl="1"/>
            <a:r>
              <a:rPr lang="da-DK" dirty="0" smtClean="0"/>
              <a:t>Hvilken uddannelse</a:t>
            </a:r>
          </a:p>
          <a:p>
            <a:pPr lvl="1"/>
            <a:r>
              <a:rPr lang="da-DK" dirty="0" smtClean="0"/>
              <a:t>Hvilket speciale?</a:t>
            </a:r>
          </a:p>
          <a:p>
            <a:pPr lvl="1"/>
            <a:r>
              <a:rPr lang="da-DK" dirty="0" smtClean="0"/>
              <a:t>Varighed</a:t>
            </a:r>
          </a:p>
          <a:p>
            <a:pPr lvl="1"/>
            <a:r>
              <a:rPr lang="da-DK" dirty="0" smtClean="0"/>
              <a:t>Hvornår skoleperioderne ligger</a:t>
            </a:r>
          </a:p>
          <a:p>
            <a:pPr lvl="0"/>
            <a:r>
              <a:rPr lang="da-DK" dirty="0" smtClean="0"/>
              <a:t>Oprettes på www.elevplan.dk, hvor både medarbejder og arbejdsgiver kan følge med   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Hvornår skal man på skole?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49080"/>
          </a:xfrm>
        </p:spPr>
        <p:txBody>
          <a:bodyPr/>
          <a:lstStyle/>
          <a:p>
            <a:pPr lvl="0"/>
            <a:r>
              <a:rPr lang="da-DK" dirty="0" smtClean="0"/>
              <a:t>Ca. 8-15 uger på skole i kortere perioder/moduler</a:t>
            </a:r>
          </a:p>
          <a:p>
            <a:pPr lvl="0"/>
            <a:r>
              <a:rPr lang="da-DK" dirty="0" smtClean="0"/>
              <a:t>Planlægges mellem arbejdsgiver, chauffør og skolen</a:t>
            </a:r>
          </a:p>
          <a:p>
            <a:pPr lvl="0"/>
            <a:r>
              <a:rPr lang="da-DK" dirty="0" smtClean="0"/>
              <a:t>Afsluttende svendeprøvemodul</a:t>
            </a:r>
          </a:p>
          <a:p>
            <a:pPr lvl="0"/>
            <a:r>
              <a:rPr lang="da-DK" dirty="0" smtClean="0"/>
              <a:t>Mulighed for skolehjem i skoleperioderne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Hvis man ikke er så god til at læse?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49080"/>
          </a:xfrm>
        </p:spPr>
        <p:txBody>
          <a:bodyPr/>
          <a:lstStyle/>
          <a:p>
            <a:pPr lvl="0"/>
            <a:r>
              <a:rPr lang="da-DK" dirty="0" smtClean="0"/>
              <a:t>Ikke en hindring</a:t>
            </a:r>
          </a:p>
          <a:p>
            <a:pPr lvl="0"/>
            <a:r>
              <a:rPr lang="da-DK" dirty="0" smtClean="0"/>
              <a:t>Uddannet personale med erfaringer</a:t>
            </a:r>
          </a:p>
          <a:p>
            <a:pPr lvl="0"/>
            <a:r>
              <a:rPr lang="da-DK" dirty="0" smtClean="0"/>
              <a:t>Gratis hjælpemidler</a:t>
            </a:r>
          </a:p>
          <a:p>
            <a:pPr lvl="0"/>
            <a:r>
              <a:rPr lang="da-DK" dirty="0" smtClean="0"/>
              <a:t>Sig til i god tid, så skolen kan skaffe det der skal bruges</a:t>
            </a:r>
          </a:p>
          <a:p>
            <a:pPr lvl="0"/>
            <a:r>
              <a:rPr lang="da-DK" dirty="0" smtClean="0"/>
              <a:t>Vær ærlig fra starten og få den bedste start!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 meget hjemmearbejde er der? 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49080"/>
          </a:xfrm>
        </p:spPr>
        <p:txBody>
          <a:bodyPr/>
          <a:lstStyle/>
          <a:p>
            <a:pPr lvl="0"/>
            <a:r>
              <a:rPr lang="da-DK" dirty="0" smtClean="0"/>
              <a:t>Niveauet tilpasses holdet og den enkelte</a:t>
            </a:r>
          </a:p>
          <a:p>
            <a:pPr lvl="0"/>
            <a:r>
              <a:rPr lang="da-DK" dirty="0" smtClean="0"/>
              <a:t>Du lærer det meste på skolen</a:t>
            </a:r>
          </a:p>
          <a:p>
            <a:pPr lvl="0"/>
            <a:r>
              <a:rPr lang="da-DK" dirty="0" smtClean="0"/>
              <a:t>Meritvejselever ved meget mere end de tror! </a:t>
            </a:r>
          </a:p>
          <a:p>
            <a:r>
              <a:rPr lang="da-DK" dirty="0" smtClean="0"/>
              <a:t>Voksne elever behandles som voksne! 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består svendeprøven af?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49080"/>
          </a:xfrm>
        </p:spPr>
        <p:txBody>
          <a:bodyPr/>
          <a:lstStyle/>
          <a:p>
            <a:pPr lvl="0"/>
            <a:r>
              <a:rPr lang="da-DK" dirty="0" smtClean="0"/>
              <a:t>Alle erhvervsuddannelser afsluttes med en svendeprøve, som består af to dele: </a:t>
            </a:r>
          </a:p>
          <a:p>
            <a:pPr lvl="1"/>
            <a:r>
              <a:rPr lang="da-DK" dirty="0" smtClean="0"/>
              <a:t>En skriftlig prøve, som er en elektronisk afkrydsningsprøve (multiple </a:t>
            </a:r>
            <a:r>
              <a:rPr lang="da-DK" dirty="0" err="1" smtClean="0"/>
              <a:t>choice</a:t>
            </a:r>
            <a:r>
              <a:rPr lang="da-DK" dirty="0" smtClean="0"/>
              <a:t>), der tester din paratviden</a:t>
            </a:r>
          </a:p>
          <a:p>
            <a:pPr lvl="1"/>
            <a:r>
              <a:rPr lang="da-DK" dirty="0" smtClean="0"/>
              <a:t>En praktisk prøve med en transportopgave, som skal planlægge og forklares undervejs</a:t>
            </a:r>
          </a:p>
          <a:p>
            <a:pPr lvl="1"/>
            <a:r>
              <a:rPr lang="da-DK" dirty="0" smtClean="0"/>
              <a:t>Det gives én karakter for hver af de to prøver </a:t>
            </a:r>
          </a:p>
          <a:p>
            <a:pPr lvl="1"/>
            <a:r>
              <a:rPr lang="da-DK" dirty="0" smtClean="0"/>
              <a:t>Den praktiske prøve tæller dobbelt</a:t>
            </a:r>
          </a:p>
          <a:p>
            <a:pPr lvl="1"/>
            <a:r>
              <a:rPr lang="da-DK" dirty="0" smtClean="0"/>
              <a:t>Gennemsnittet af de to karakterer bliver din svendeprøvekarakter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med studietur?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49080"/>
          </a:xfrm>
        </p:spPr>
        <p:txBody>
          <a:bodyPr>
            <a:normAutofit/>
          </a:bodyPr>
          <a:lstStyle/>
          <a:p>
            <a:pPr lvl="0"/>
            <a:r>
              <a:rPr lang="da-DK" dirty="0" smtClean="0"/>
              <a:t>I alle chaufføruddannelser er der mulighed for at tage på flerdages studietur</a:t>
            </a:r>
            <a:br>
              <a:rPr lang="da-DK" dirty="0" smtClean="0"/>
            </a:br>
            <a:r>
              <a:rPr lang="da-DK" dirty="0" smtClean="0"/>
              <a:t> </a:t>
            </a:r>
          </a:p>
          <a:p>
            <a:pPr lvl="1"/>
            <a:r>
              <a:rPr lang="da-DK" dirty="0" smtClean="0"/>
              <a:t>Studieturen er ikke obligatorisk for meritvejselever, så det er ikke noget man skal deltage i, hvis ikke man har muligheden</a:t>
            </a:r>
          </a:p>
          <a:p>
            <a:pPr lvl="1"/>
            <a:r>
              <a:rPr lang="da-DK" dirty="0" smtClean="0"/>
              <a:t>Studieturen er ikke gratis, men betales ofte af arbejdsgiveren </a:t>
            </a:r>
          </a:p>
          <a:p>
            <a:pPr lvl="1"/>
            <a:r>
              <a:rPr lang="da-DK" dirty="0" smtClean="0"/>
              <a:t>Hvis egenbetalingen pr. døgn overstiger kr. 50 kan der dispenseres for kravet om obligatorisk deltagelse i studietur</a:t>
            </a:r>
          </a:p>
          <a:p>
            <a:pPr lvl="1"/>
            <a:r>
              <a:rPr lang="da-DK" dirty="0" smtClean="0"/>
              <a:t>Er din arbejdsgiver medlem af ATL og du af 3F, kan der søges om tilskud til studieturen hos Transportsektorens </a:t>
            </a:r>
            <a:r>
              <a:rPr lang="da-DK" dirty="0" err="1" smtClean="0"/>
              <a:t>UddannelsesFond</a:t>
            </a:r>
            <a:r>
              <a:rPr lang="da-DK" dirty="0" smtClean="0"/>
              <a:t> – TSU (3.500</a:t>
            </a:r>
            <a:r>
              <a:rPr lang="da-DK" dirty="0" smtClean="0"/>
              <a:t>.). </a:t>
            </a:r>
            <a:r>
              <a:rPr lang="da-DK" dirty="0" smtClean="0"/>
              <a:t>Ligeledes kan der søges om tilskud hos GUU, hvis virksomheden er medlem af DTL og du af 3F.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Kan jeg få mine egen bogpakke?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49080"/>
          </a:xfrm>
        </p:spPr>
        <p:txBody>
          <a:bodyPr/>
          <a:lstStyle/>
          <a:p>
            <a:pPr lvl="0"/>
            <a:r>
              <a:rPr lang="da-DK" dirty="0" smtClean="0"/>
              <a:t>Gratis bogpakke fra TUR, hvis medlem af ATL/3F eller DTL/3F </a:t>
            </a:r>
          </a:p>
          <a:p>
            <a:pPr lvl="1"/>
            <a:r>
              <a:rPr lang="da-DK" dirty="0" smtClean="0"/>
              <a:t>Kontakt TUR Forlag for at bestille bogpakke </a:t>
            </a:r>
          </a:p>
          <a:p>
            <a:pPr lvl="2"/>
            <a:r>
              <a:rPr lang="da-DK" dirty="0" smtClean="0"/>
              <a:t>(35 87 87 00 / </a:t>
            </a:r>
            <a:r>
              <a:rPr lang="da-DK" u="sng" dirty="0" err="1" smtClean="0">
                <a:hlinkClick r:id="rId2"/>
              </a:rPr>
              <a:t>www.turforlag.dk</a:t>
            </a:r>
            <a:r>
              <a:rPr lang="da-DK" dirty="0" smtClean="0"/>
              <a:t>)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Jeg lever ikke op til kravene?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a-DK" dirty="0" smtClean="0"/>
              <a:t>Andre veje til svendebrevet:</a:t>
            </a:r>
          </a:p>
          <a:p>
            <a:pPr lvl="1"/>
            <a:r>
              <a:rPr lang="da-DK" dirty="0" smtClean="0"/>
              <a:t>Voksenerhvervsuddannelsen på to år. </a:t>
            </a:r>
          </a:p>
          <a:p>
            <a:pPr lvl="2"/>
            <a:r>
              <a:rPr lang="da-DK" dirty="0" smtClean="0"/>
              <a:t>25 år og minimum 1 års relevant erfaring fra transportbranchen </a:t>
            </a:r>
          </a:p>
          <a:p>
            <a:pPr lvl="1"/>
            <a:r>
              <a:rPr lang="da-DK" dirty="0" smtClean="0"/>
              <a:t>”Den 2. vej”</a:t>
            </a:r>
          </a:p>
          <a:p>
            <a:pPr lvl="2"/>
            <a:r>
              <a:rPr lang="da-DK" dirty="0" smtClean="0"/>
              <a:t>Varighed 1½ - 2 år. </a:t>
            </a:r>
          </a:p>
          <a:p>
            <a:pPr lvl="2"/>
            <a:r>
              <a:rPr lang="da-DK" dirty="0" smtClean="0"/>
              <a:t>Kørekort i tre år er et krav </a:t>
            </a:r>
          </a:p>
          <a:p>
            <a:pPr lvl="2"/>
            <a:r>
              <a:rPr lang="da-DK" dirty="0" smtClean="0"/>
              <a:t>Grundforløb fra en erhvervsuddannelse, eller har gennemført minimum 1 år på en ungdomsuddannelse (fx gymnasiet)</a:t>
            </a:r>
          </a:p>
          <a:p>
            <a:pPr lvl="1"/>
            <a:r>
              <a:rPr lang="da-DK" dirty="0" smtClean="0"/>
              <a:t>   Individuel merit </a:t>
            </a:r>
          </a:p>
          <a:p>
            <a:pPr lvl="1"/>
            <a:r>
              <a:rPr lang="da-DK" dirty="0" smtClean="0"/>
              <a:t>   Forberedelse til Meritvejen gennem erhvervelse af diverse AMU-kurser</a:t>
            </a:r>
          </a:p>
          <a:p>
            <a:r>
              <a:rPr lang="da-DK" dirty="0" smtClean="0"/>
              <a:t>Tal altid med skolen om dine muligheder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Er der mulighed for mere uddannelse?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49080"/>
          </a:xfrm>
        </p:spPr>
        <p:txBody>
          <a:bodyPr/>
          <a:lstStyle/>
          <a:p>
            <a:pPr lvl="0"/>
            <a:r>
              <a:rPr lang="da-DK" dirty="0" smtClean="0"/>
              <a:t>Kørselsdisponent (Trin 3)</a:t>
            </a:r>
          </a:p>
          <a:p>
            <a:pPr lvl="1"/>
            <a:r>
              <a:rPr lang="da-DK" dirty="0" smtClean="0"/>
              <a:t>1-årig erhvervsuddannelse </a:t>
            </a:r>
          </a:p>
          <a:p>
            <a:pPr lvl="1"/>
            <a:r>
              <a:rPr lang="da-DK" dirty="0" smtClean="0"/>
              <a:t>Trin 3 giver adgang til Logostikøkonom</a:t>
            </a:r>
          </a:p>
          <a:p>
            <a:pPr lvl="1"/>
            <a:r>
              <a:rPr lang="da-DK" dirty="0" smtClean="0"/>
              <a:t>Trin 3 giver adgang til akademiuddannelsen i International transport og logistik (merkonomuddannelsen)</a:t>
            </a:r>
          </a:p>
          <a:p>
            <a:pPr lvl="0"/>
            <a:r>
              <a:rPr lang="da-DK" dirty="0" smtClean="0"/>
              <a:t>Uddannelsesmuligheder for dig, der gerne vil klædes på til at blive selvstændig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koster det?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49080"/>
          </a:xfrm>
        </p:spPr>
        <p:txBody>
          <a:bodyPr/>
          <a:lstStyle/>
          <a:p>
            <a:pPr lvl="0"/>
            <a:r>
              <a:rPr lang="da-DK" dirty="0" smtClean="0"/>
              <a:t>Uddannelsen er gratis og der er normalt ingen udgifter til bøger, eller andre undervisningsmaterialer</a:t>
            </a:r>
          </a:p>
          <a:p>
            <a:pPr lvl="0"/>
            <a:r>
              <a:rPr lang="da-DK" dirty="0" smtClean="0"/>
              <a:t>Har du mere end 10 km til skole, er det arbejdsgiveren, der skal betale for transporten. (Arbejdsgiveren får refusion for transport fra AER) </a:t>
            </a:r>
            <a:r>
              <a:rPr lang="da-DK" b="1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Meritvejen? 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49080"/>
          </a:xfrm>
        </p:spPr>
        <p:txBody>
          <a:bodyPr/>
          <a:lstStyle/>
          <a:p>
            <a:r>
              <a:rPr lang="da-DK" dirty="0" smtClean="0"/>
              <a:t>Meritvejen er den direkte vej til at blive faglært og få svendebrev for erfarne chauffører og andre ansatte i transportbranchen. 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/>
              <a:t>Være fyldt 25 år  </a:t>
            </a:r>
          </a:p>
          <a:p>
            <a:pPr lvl="1"/>
            <a:r>
              <a:rPr lang="da-DK" dirty="0" smtClean="0"/>
              <a:t>Have mindst 4 års erfaring fra branchen</a:t>
            </a:r>
          </a:p>
          <a:p>
            <a:pPr lvl="1"/>
            <a:r>
              <a:rPr lang="da-DK" dirty="0" smtClean="0"/>
              <a:t>Indgå en lærekontrakt med en virksomhed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Meritvejen? 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49080"/>
          </a:xfrm>
        </p:spPr>
        <p:txBody>
          <a:bodyPr/>
          <a:lstStyle/>
          <a:p>
            <a:pPr algn="ctr"/>
            <a:endParaRPr lang="da-DK" dirty="0" smtClean="0"/>
          </a:p>
          <a:p>
            <a:pPr algn="ctr"/>
            <a:endParaRPr lang="da-DK" dirty="0" smtClean="0"/>
          </a:p>
          <a:p>
            <a:pPr algn="ctr">
              <a:buNone/>
            </a:pPr>
            <a:r>
              <a:rPr lang="da-DK" sz="4400" dirty="0" err="1" smtClean="0">
                <a:solidFill>
                  <a:srgbClr val="00B050"/>
                </a:solidFill>
                <a:hlinkClick r:id="rId2"/>
              </a:rPr>
              <a:t>m</a:t>
            </a:r>
            <a:r>
              <a:rPr lang="da-DK" sz="4400" dirty="0" err="1" smtClean="0">
                <a:solidFill>
                  <a:srgbClr val="00B050"/>
                </a:solidFill>
                <a:hlinkClick r:id="rId2"/>
              </a:rPr>
              <a:t>eritvejen.dk</a:t>
            </a:r>
            <a:r>
              <a:rPr lang="da-DK" sz="4400" dirty="0" smtClean="0">
                <a:solidFill>
                  <a:srgbClr val="00B050"/>
                </a:solidFill>
                <a:hlinkClick r:id="rId2"/>
              </a:rPr>
              <a:t> </a:t>
            </a:r>
            <a:endParaRPr lang="da-DK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880451" cy="3773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844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 lang tid varer Meritvejen? 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76872"/>
            <a:ext cx="8229600" cy="4349080"/>
          </a:xfrm>
        </p:spPr>
        <p:txBody>
          <a:bodyPr/>
          <a:lstStyle/>
          <a:p>
            <a:r>
              <a:rPr lang="da-DK" dirty="0" smtClean="0"/>
              <a:t>Cirka mellem 4 og 12 måneder</a:t>
            </a:r>
          </a:p>
          <a:p>
            <a:r>
              <a:rPr lang="da-DK" dirty="0" smtClean="0"/>
              <a:t>Jo mere erfaring - jo kortere forløb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kan jeg få merit for?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49080"/>
          </a:xfrm>
        </p:spPr>
        <p:txBody>
          <a:bodyPr/>
          <a:lstStyle/>
          <a:p>
            <a:r>
              <a:rPr lang="da-DK" dirty="0" smtClean="0"/>
              <a:t>Gennemført uddannelse, certifikater og kompetencer erhvervet i arbejds- og fritidslivet. 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/>
              <a:t>Kørekort og certifikater</a:t>
            </a:r>
          </a:p>
          <a:p>
            <a:pPr lvl="1"/>
            <a:r>
              <a:rPr lang="da-DK" dirty="0" smtClean="0"/>
              <a:t>Relevante kurser, f.eks. AMU</a:t>
            </a:r>
          </a:p>
          <a:p>
            <a:pPr lvl="1"/>
            <a:r>
              <a:rPr lang="da-DK" dirty="0" smtClean="0"/>
              <a:t>Hvis du har en anden faglig uddannelse, og indholdet er relevant,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fx</a:t>
            </a:r>
            <a:r>
              <a:rPr lang="da-DK" dirty="0" smtClean="0"/>
              <a:t>. som udlært mekaniker</a:t>
            </a:r>
          </a:p>
          <a:p>
            <a:pPr lvl="1"/>
            <a:r>
              <a:rPr lang="da-DK" dirty="0" smtClean="0"/>
              <a:t>Relevant arbejdserfaring</a:t>
            </a:r>
          </a:p>
          <a:p>
            <a:pPr lvl="1"/>
            <a:r>
              <a:rPr lang="da-DK" dirty="0" smtClean="0"/>
              <a:t>Relevante kvalifikationer opnået i fritidslivet, ved foreningsarbejde, eller andet fagligt arbejde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en meritvejsafklaring?  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49080"/>
          </a:xfrm>
        </p:spPr>
        <p:txBody>
          <a:bodyPr/>
          <a:lstStyle/>
          <a:p>
            <a:pPr>
              <a:buNone/>
            </a:pP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pPr lvl="0"/>
            <a:r>
              <a:rPr lang="da-DK" dirty="0" smtClean="0"/>
              <a:t>En samtale med skolen</a:t>
            </a:r>
          </a:p>
          <a:p>
            <a:pPr lvl="0"/>
            <a:r>
              <a:rPr lang="da-DK" dirty="0" smtClean="0"/>
              <a:t>Vurdering af kompetencer: Hvad kan der gives merit for?</a:t>
            </a:r>
          </a:p>
          <a:p>
            <a:pPr lvl="0"/>
            <a:r>
              <a:rPr lang="da-DK" dirty="0" smtClean="0"/>
              <a:t>Logbog</a:t>
            </a:r>
          </a:p>
          <a:p>
            <a:pPr lvl="0"/>
            <a:r>
              <a:rPr lang="da-DK" dirty="0" smtClean="0"/>
              <a:t>Gratis både for ansatte og ledige</a:t>
            </a:r>
          </a:p>
          <a:p>
            <a:pPr lvl="0"/>
            <a:r>
              <a:rPr lang="da-DK" dirty="0" smtClean="0"/>
              <a:t>Uforpligtende 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ser et meritvejsforløb ud? </a:t>
            </a:r>
            <a:endParaRPr lang="da-DK" dirty="0"/>
          </a:p>
        </p:txBody>
      </p:sp>
      <p:sp>
        <p:nvSpPr>
          <p:cNvPr id="4" name="Rounded Rectangle 3"/>
          <p:cNvSpPr/>
          <p:nvPr/>
        </p:nvSpPr>
        <p:spPr>
          <a:xfrm>
            <a:off x="467543" y="1865967"/>
            <a:ext cx="1251343" cy="374441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72AD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xtBox 4"/>
          <p:cNvSpPr txBox="1"/>
          <p:nvPr/>
        </p:nvSpPr>
        <p:spPr>
          <a:xfrm>
            <a:off x="539551" y="2292087"/>
            <a:ext cx="1080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Udgangs-punkt</a:t>
            </a:r>
            <a:endParaRPr lang="da-DK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3515524"/>
            <a:ext cx="1126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Mindst 4 års</a:t>
            </a:r>
          </a:p>
          <a:p>
            <a:r>
              <a:rPr lang="da-DK" sz="1200" dirty="0"/>
              <a:t>erfaring fra </a:t>
            </a:r>
            <a:r>
              <a:rPr lang="da-DK" sz="1200" dirty="0" smtClean="0"/>
              <a:t>transporterhvervet. Min </a:t>
            </a:r>
            <a:r>
              <a:rPr lang="da-DK" sz="1200" dirty="0"/>
              <a:t>alder 25 </a:t>
            </a:r>
            <a:r>
              <a:rPr lang="da-DK" sz="1200" dirty="0" smtClean="0"/>
              <a:t>år. Mulighed </a:t>
            </a:r>
            <a:r>
              <a:rPr lang="da-DK" sz="1200" dirty="0"/>
              <a:t>for lærekontrakt.</a:t>
            </a:r>
            <a:endParaRPr lang="da-DK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76022" y="1846684"/>
            <a:ext cx="34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rgbClr val="72AD62"/>
                </a:solidFill>
              </a:rPr>
              <a:t>1</a:t>
            </a:r>
            <a:endParaRPr lang="da-DK" sz="2800" b="1" dirty="0">
              <a:solidFill>
                <a:srgbClr val="72AD62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35696" y="1864107"/>
            <a:ext cx="1251343" cy="374441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72AD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xtBox 8"/>
          <p:cNvSpPr txBox="1"/>
          <p:nvPr/>
        </p:nvSpPr>
        <p:spPr>
          <a:xfrm>
            <a:off x="1925240" y="2290227"/>
            <a:ext cx="1161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Meritvejs-afklaring</a:t>
            </a:r>
            <a:endParaRPr lang="da-DK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25241" y="3513664"/>
            <a:ext cx="1126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Skolen v</a:t>
            </a:r>
            <a:r>
              <a:rPr lang="da-DK" sz="1200" dirty="0" smtClean="0"/>
              <a:t>urderer</a:t>
            </a:r>
            <a:r>
              <a:rPr lang="da-DK" sz="1200" dirty="0"/>
              <a:t>,</a:t>
            </a:r>
          </a:p>
          <a:p>
            <a:r>
              <a:rPr lang="da-DK" sz="1200" dirty="0"/>
              <a:t>hvad du kan </a:t>
            </a:r>
            <a:r>
              <a:rPr lang="da-DK" sz="1200" dirty="0" smtClean="0"/>
              <a:t>få merit </a:t>
            </a:r>
            <a:r>
              <a:rPr lang="da-DK" sz="1200" dirty="0"/>
              <a:t>for og </a:t>
            </a:r>
            <a:r>
              <a:rPr lang="da-DK" sz="1200" dirty="0" smtClean="0"/>
              <a:t>laver en </a:t>
            </a:r>
            <a:r>
              <a:rPr lang="da-DK" sz="1200" dirty="0"/>
              <a:t>plan for dit </a:t>
            </a:r>
            <a:r>
              <a:rPr lang="da-DK" sz="1200" dirty="0" smtClean="0"/>
              <a:t>uddannelses-forløb</a:t>
            </a:r>
            <a:r>
              <a:rPr lang="da-DK" sz="1200" dirty="0"/>
              <a:t>.</a:t>
            </a:r>
            <a:endParaRPr lang="da-DK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961711" y="1844824"/>
            <a:ext cx="34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rgbClr val="72AD62"/>
                </a:solidFill>
              </a:rPr>
              <a:t>2</a:t>
            </a:r>
            <a:endParaRPr lang="da-DK" sz="2800" b="1" dirty="0">
              <a:solidFill>
                <a:srgbClr val="72AD6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03848" y="1865967"/>
            <a:ext cx="1251343" cy="374441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72AD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TextBox 12"/>
          <p:cNvSpPr txBox="1"/>
          <p:nvPr/>
        </p:nvSpPr>
        <p:spPr>
          <a:xfrm>
            <a:off x="3275856" y="2292087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Lære-kontrakt</a:t>
            </a:r>
            <a:endParaRPr lang="da-DK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75857" y="3515524"/>
            <a:ext cx="1126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Indgåelse af lærekontrakt</a:t>
            </a:r>
          </a:p>
          <a:p>
            <a:r>
              <a:rPr lang="da-DK" sz="1200" dirty="0"/>
              <a:t>(</a:t>
            </a:r>
            <a:r>
              <a:rPr lang="da-DK" sz="1200" dirty="0" smtClean="0"/>
              <a:t>uddannelses-aftale) med en </a:t>
            </a:r>
            <a:r>
              <a:rPr lang="da-DK" sz="1200" dirty="0"/>
              <a:t>virksomhed af</a:t>
            </a:r>
          </a:p>
          <a:p>
            <a:r>
              <a:rPr lang="da-DK" sz="1200" dirty="0"/>
              <a:t>varighed af ca.</a:t>
            </a:r>
          </a:p>
          <a:p>
            <a:r>
              <a:rPr lang="da-DK" sz="1200" dirty="0"/>
              <a:t>4-12 måneder.</a:t>
            </a:r>
            <a:endParaRPr lang="da-DK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312327" y="1846684"/>
            <a:ext cx="34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rgbClr val="72AD62"/>
                </a:solidFill>
              </a:rPr>
              <a:t>3</a:t>
            </a:r>
            <a:endParaRPr lang="da-DK" sz="2800" b="1" dirty="0">
              <a:solidFill>
                <a:srgbClr val="72AD62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572000" y="1865967"/>
            <a:ext cx="1251343" cy="374441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72AD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TextBox 40"/>
          <p:cNvSpPr txBox="1"/>
          <p:nvPr/>
        </p:nvSpPr>
        <p:spPr>
          <a:xfrm>
            <a:off x="4644008" y="2292087"/>
            <a:ext cx="1179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Skole- og praktik-forløb</a:t>
            </a:r>
            <a:endParaRPr lang="da-DK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644009" y="3515524"/>
            <a:ext cx="1126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Et typisk </a:t>
            </a:r>
            <a:r>
              <a:rPr lang="da-DK" sz="1200" dirty="0" smtClean="0"/>
              <a:t>meritvejsfor-løb har </a:t>
            </a:r>
            <a:r>
              <a:rPr lang="da-DK" sz="1200" dirty="0"/>
              <a:t>mellem</a:t>
            </a:r>
          </a:p>
          <a:p>
            <a:r>
              <a:rPr lang="da-DK" sz="1200" dirty="0"/>
              <a:t>8 og 15 ugers</a:t>
            </a:r>
          </a:p>
          <a:p>
            <a:r>
              <a:rPr lang="da-DK" sz="1200" dirty="0"/>
              <a:t>skoleophold inklusive</a:t>
            </a:r>
          </a:p>
          <a:p>
            <a:r>
              <a:rPr lang="da-DK" sz="1200" dirty="0" smtClean="0"/>
              <a:t>svendeprøve-modulet</a:t>
            </a:r>
            <a:r>
              <a:rPr lang="da-DK" sz="1200" dirty="0"/>
              <a:t>.</a:t>
            </a:r>
            <a:endParaRPr lang="da-DK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4680479" y="1846684"/>
            <a:ext cx="34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rgbClr val="72AD62"/>
                </a:solidFill>
              </a:rPr>
              <a:t>4</a:t>
            </a:r>
            <a:endParaRPr lang="da-DK" sz="2800" b="1" dirty="0">
              <a:solidFill>
                <a:srgbClr val="72AD62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940152" y="1864107"/>
            <a:ext cx="1251343" cy="374441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72AD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TextBox 44"/>
          <p:cNvSpPr txBox="1"/>
          <p:nvPr/>
        </p:nvSpPr>
        <p:spPr>
          <a:xfrm>
            <a:off x="6012160" y="2290227"/>
            <a:ext cx="12961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700" b="1" dirty="0" smtClean="0"/>
              <a:t>Afsluttende svende-prøve-modul</a:t>
            </a:r>
            <a:endParaRPr lang="da-DK" sz="17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012161" y="3513664"/>
            <a:ext cx="1126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En </a:t>
            </a:r>
            <a:r>
              <a:rPr lang="da-DK" sz="1200" dirty="0" smtClean="0"/>
              <a:t>erhvervs-uddannelse afsluttes</a:t>
            </a:r>
            <a:endParaRPr lang="da-DK" sz="1200" dirty="0"/>
          </a:p>
          <a:p>
            <a:r>
              <a:rPr lang="da-DK" sz="1200" dirty="0"/>
              <a:t>altid med et</a:t>
            </a:r>
          </a:p>
          <a:p>
            <a:r>
              <a:rPr lang="da-DK" sz="1200" dirty="0" smtClean="0"/>
              <a:t>Svendeprøve-modul, der består af </a:t>
            </a:r>
            <a:r>
              <a:rPr lang="da-DK" sz="1200" dirty="0"/>
              <a:t>4 uger på skole.</a:t>
            </a:r>
            <a:endParaRPr lang="da-DK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6048631" y="1844824"/>
            <a:ext cx="34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rgbClr val="72AD62"/>
                </a:solidFill>
              </a:rPr>
              <a:t>5</a:t>
            </a:r>
            <a:endParaRPr lang="da-DK" sz="2800" b="1" dirty="0">
              <a:solidFill>
                <a:srgbClr val="72AD62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308304" y="1864107"/>
            <a:ext cx="1251343" cy="3744416"/>
          </a:xfrm>
          <a:prstGeom prst="roundRect">
            <a:avLst/>
          </a:prstGeom>
          <a:solidFill>
            <a:schemeClr val="bg1"/>
          </a:solidFill>
          <a:ln w="9525">
            <a:solidFill>
              <a:srgbClr val="72AD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9" name="TextBox 48"/>
          <p:cNvSpPr txBox="1"/>
          <p:nvPr/>
        </p:nvSpPr>
        <p:spPr>
          <a:xfrm>
            <a:off x="7380312" y="2290227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Svende-prøve</a:t>
            </a:r>
            <a:endParaRPr lang="da-DK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7380313" y="3513664"/>
            <a:ext cx="1126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/>
              <a:t>Uddannelsen</a:t>
            </a:r>
          </a:p>
          <a:p>
            <a:r>
              <a:rPr lang="da-DK" sz="1200" dirty="0"/>
              <a:t>afsluttes med</a:t>
            </a:r>
          </a:p>
          <a:p>
            <a:r>
              <a:rPr lang="da-DK" sz="1200" dirty="0"/>
              <a:t>svendeprøve. </a:t>
            </a:r>
            <a:r>
              <a:rPr lang="da-DK" sz="1200" dirty="0" smtClean="0"/>
              <a:t>Du får svende-brev og </a:t>
            </a:r>
            <a:r>
              <a:rPr lang="da-DK" sz="1200" dirty="0"/>
              <a:t>bliver </a:t>
            </a:r>
            <a:r>
              <a:rPr lang="da-DK" sz="1200" dirty="0" smtClean="0"/>
              <a:t>dermed faglært</a:t>
            </a:r>
            <a:r>
              <a:rPr lang="da-DK" sz="1200" dirty="0"/>
              <a:t>.</a:t>
            </a:r>
            <a:endParaRPr lang="da-DK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7416783" y="1844824"/>
            <a:ext cx="343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>
                <a:solidFill>
                  <a:srgbClr val="72AD62"/>
                </a:solidFill>
              </a:rPr>
              <a:t>6</a:t>
            </a:r>
            <a:endParaRPr lang="da-DK" sz="2800" b="1" dirty="0">
              <a:solidFill>
                <a:srgbClr val="72AD62"/>
              </a:solidFill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1534597" y="5072117"/>
            <a:ext cx="373107" cy="373107"/>
          </a:xfrm>
          <a:prstGeom prst="chevron">
            <a:avLst/>
          </a:prstGeom>
          <a:solidFill>
            <a:srgbClr val="278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53" name="Chevron 52"/>
          <p:cNvSpPr/>
          <p:nvPr/>
        </p:nvSpPr>
        <p:spPr>
          <a:xfrm>
            <a:off x="2902749" y="5072117"/>
            <a:ext cx="373107" cy="373107"/>
          </a:xfrm>
          <a:prstGeom prst="chevron">
            <a:avLst/>
          </a:prstGeom>
          <a:solidFill>
            <a:srgbClr val="278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54" name="Chevron 53"/>
          <p:cNvSpPr/>
          <p:nvPr/>
        </p:nvSpPr>
        <p:spPr>
          <a:xfrm>
            <a:off x="4270901" y="5072117"/>
            <a:ext cx="373107" cy="373107"/>
          </a:xfrm>
          <a:prstGeom prst="chevron">
            <a:avLst/>
          </a:prstGeom>
          <a:solidFill>
            <a:srgbClr val="278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55" name="Chevron 54"/>
          <p:cNvSpPr/>
          <p:nvPr/>
        </p:nvSpPr>
        <p:spPr>
          <a:xfrm>
            <a:off x="5639053" y="5072117"/>
            <a:ext cx="373107" cy="373107"/>
          </a:xfrm>
          <a:prstGeom prst="chevron">
            <a:avLst/>
          </a:prstGeom>
          <a:solidFill>
            <a:srgbClr val="278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56" name="Chevron 55"/>
          <p:cNvSpPr/>
          <p:nvPr/>
        </p:nvSpPr>
        <p:spPr>
          <a:xfrm>
            <a:off x="7020272" y="5072117"/>
            <a:ext cx="373107" cy="373107"/>
          </a:xfrm>
          <a:prstGeom prst="chevron">
            <a:avLst/>
          </a:prstGeom>
          <a:solidFill>
            <a:srgbClr val="2782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76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en logbog?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349080"/>
          </a:xfrm>
        </p:spPr>
        <p:txBody>
          <a:bodyPr/>
          <a:lstStyle/>
          <a:p>
            <a:pPr lvl="0"/>
            <a:endParaRPr lang="da-DK" dirty="0" smtClean="0"/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En del af logbogen udfyldes af chaufføren og sendes til/afleveres på skolen</a:t>
            </a:r>
          </a:p>
          <a:p>
            <a:pPr lvl="0"/>
            <a:r>
              <a:rPr lang="da-DK" dirty="0" smtClean="0"/>
              <a:t>Persondata, tidligere ansættelser, arbejdsfunktioner, skoleuddannelse, kurser, fritidsinteresser </a:t>
            </a:r>
          </a:p>
          <a:p>
            <a:pPr lvl="0"/>
            <a:r>
              <a:rPr lang="da-DK" dirty="0" smtClean="0"/>
              <a:t>Fortæl hellere for meget end for lidt</a:t>
            </a:r>
          </a:p>
          <a:p>
            <a:r>
              <a:rPr lang="da-DK" dirty="0" smtClean="0"/>
              <a:t>Skolen afgør, hvad de kan give merit for </a:t>
            </a: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Findes der forskellige specialer? 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49080"/>
          </a:xfrm>
        </p:spPr>
        <p:txBody>
          <a:bodyPr>
            <a:normAutofit/>
          </a:bodyPr>
          <a:lstStyle/>
          <a:p>
            <a:pPr lvl="0"/>
            <a:r>
              <a:rPr lang="da-DK" dirty="0" smtClean="0"/>
              <a:t>Ja</a:t>
            </a:r>
            <a:r>
              <a:rPr lang="da-DK" b="1" dirty="0" smtClean="0"/>
              <a:t> </a:t>
            </a:r>
            <a:r>
              <a:rPr lang="da-DK" dirty="0" smtClean="0"/>
              <a:t>–</a:t>
            </a:r>
            <a:r>
              <a:rPr lang="da-DK" b="1" dirty="0" smtClean="0"/>
              <a:t> </a:t>
            </a:r>
            <a:r>
              <a:rPr lang="da-DK" dirty="0" smtClean="0"/>
              <a:t>samme antal som</a:t>
            </a:r>
            <a:r>
              <a:rPr lang="da-DK" b="1" dirty="0" smtClean="0"/>
              <a:t> </a:t>
            </a:r>
            <a:r>
              <a:rPr lang="da-DK" dirty="0" smtClean="0"/>
              <a:t>unge lærlinge på ordinær aftale:</a:t>
            </a:r>
          </a:p>
          <a:p>
            <a:pPr lvl="1"/>
            <a:r>
              <a:rPr lang="da-DK" dirty="0" smtClean="0"/>
              <a:t>Godschauffør</a:t>
            </a:r>
          </a:p>
          <a:p>
            <a:pPr lvl="1"/>
            <a:r>
              <a:rPr lang="da-DK" dirty="0" smtClean="0"/>
              <a:t>Kranfører</a:t>
            </a:r>
          </a:p>
          <a:p>
            <a:pPr lvl="1"/>
            <a:r>
              <a:rPr lang="da-DK" dirty="0" smtClean="0"/>
              <a:t>Tankchauffør</a:t>
            </a:r>
          </a:p>
          <a:p>
            <a:pPr lvl="1"/>
            <a:r>
              <a:rPr lang="da-DK" dirty="0" smtClean="0"/>
              <a:t>Flyttechauffør</a:t>
            </a:r>
          </a:p>
          <a:p>
            <a:pPr lvl="1"/>
            <a:r>
              <a:rPr lang="da-DK" dirty="0" smtClean="0"/>
              <a:t>Renovationschauffør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Husk! Specialet afgøres også af, hvilket speciale din arbejdsgiver kan blive, eller er, godkendt til </a:t>
            </a:r>
            <a:endParaRPr lang="da-DK" dirty="0" smtClean="0"/>
          </a:p>
          <a:p>
            <a:pPr lvl="1"/>
            <a:r>
              <a:rPr lang="da-DK" dirty="0" smtClean="0">
                <a:hlinkClick r:id="rId2"/>
              </a:rPr>
              <a:t>V</a:t>
            </a:r>
            <a:r>
              <a:rPr lang="da-DK" dirty="0" smtClean="0">
                <a:hlinkClick r:id="rId2"/>
              </a:rPr>
              <a:t>irksomhedsgodkendelse </a:t>
            </a:r>
            <a:r>
              <a:rPr lang="da-DK" dirty="0" smtClean="0">
                <a:hlinkClick r:id="rId2"/>
              </a:rPr>
              <a:t>sker via </a:t>
            </a:r>
            <a:r>
              <a:rPr lang="da-DK" dirty="0" smtClean="0">
                <a:hlinkClick r:id="rId2"/>
              </a:rPr>
              <a:t>TUR</a:t>
            </a:r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en lærekontrakt?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4908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da-DK" dirty="0" smtClean="0"/>
              <a:t>En uddannelsesaftale</a:t>
            </a:r>
          </a:p>
          <a:p>
            <a:pPr lvl="0"/>
            <a:r>
              <a:rPr lang="da-DK" dirty="0" smtClean="0"/>
              <a:t>En kontrakt mellem en elev/ansat og en arbejdsgiver med forpligtelser: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/>
              <a:t>De første tre måneder i virksomheden er prøvetid. Skoleophold medregnes ikke</a:t>
            </a:r>
          </a:p>
          <a:p>
            <a:pPr lvl="1"/>
            <a:r>
              <a:rPr lang="da-DK" dirty="0" smtClean="0"/>
              <a:t>Minimum den løn, der er fastsat i overenskomsten – også selvom virksomheden ikke er omfattet af overenskomsten (så følges hovedoverenskomsten)</a:t>
            </a:r>
          </a:p>
          <a:p>
            <a:pPr lvl="1"/>
            <a:r>
              <a:rPr lang="da-DK" dirty="0" smtClean="0"/>
              <a:t>Samme løn, når du er på skole </a:t>
            </a:r>
          </a:p>
          <a:p>
            <a:pPr lvl="1"/>
            <a:r>
              <a:rPr lang="da-DK" dirty="0" smtClean="0"/>
              <a:t>Arbejdsgiveren modtager lønrefusion fra AER, når du er på skole. Satsen for 2012 er fastsat til 4.290 kr. pr. skoleuge for voksenelever/meritvejselever </a:t>
            </a:r>
            <a:br>
              <a:rPr lang="da-DK" dirty="0" smtClean="0"/>
            </a:br>
            <a:endParaRPr lang="da-DK" dirty="0" smtClean="0"/>
          </a:p>
          <a:p>
            <a:pPr lvl="1">
              <a:buNone/>
            </a:pPr>
            <a:endParaRPr lang="da-DK" dirty="0"/>
          </a:p>
        </p:txBody>
      </p:sp>
    </p:spTree>
    <p:extLst>
      <p:ext uri="{BB962C8B-B14F-4D97-AF65-F5344CB8AC3E}">
        <p14:creationId xmlns="" xmlns:p14="http://schemas.microsoft.com/office/powerpoint/2010/main" val="3414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700</Words>
  <Application>Microsoft Office PowerPoint</Application>
  <PresentationFormat>Skærmshow (4:3)</PresentationFormat>
  <Paragraphs>140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21</vt:i4>
      </vt:variant>
    </vt:vector>
  </HeadingPairs>
  <TitlesOfParts>
    <vt:vector size="22" baseType="lpstr">
      <vt:lpstr>Office Theme</vt:lpstr>
      <vt:lpstr>Dias nummer 1</vt:lpstr>
      <vt:lpstr>Hvad er Meritvejen? </vt:lpstr>
      <vt:lpstr>Hvor lang tid varer Meritvejen? </vt:lpstr>
      <vt:lpstr>Hvad kan jeg få merit for?</vt:lpstr>
      <vt:lpstr>Hvad er en meritvejsafklaring?  </vt:lpstr>
      <vt:lpstr>Hvordan ser et meritvejsforløb ud? </vt:lpstr>
      <vt:lpstr>Hvad er en logbog?</vt:lpstr>
      <vt:lpstr>Findes der forskellige specialer? </vt:lpstr>
      <vt:lpstr>Hvad er en lærekontrakt?</vt:lpstr>
      <vt:lpstr>Hvad er en uddannelsesplan?</vt:lpstr>
      <vt:lpstr>Hvornår skal man på skole?</vt:lpstr>
      <vt:lpstr>Hvis man ikke er så god til at læse?</vt:lpstr>
      <vt:lpstr>Hvor meget hjemmearbejde er der? </vt:lpstr>
      <vt:lpstr>Hvad består svendeprøven af?</vt:lpstr>
      <vt:lpstr>Hvad med studietur?</vt:lpstr>
      <vt:lpstr>Kan jeg få mine egen bogpakke?</vt:lpstr>
      <vt:lpstr>Jeg lever ikke op til kravene?</vt:lpstr>
      <vt:lpstr>Er der mulighed for mere uddannelse?</vt:lpstr>
      <vt:lpstr>Hvad koster det?</vt:lpstr>
      <vt:lpstr>Hvad er Meritvejen? </vt:lpstr>
      <vt:lpstr>Dias nummer 21</vt:lpstr>
    </vt:vector>
  </TitlesOfParts>
  <Company>Actebis Computer A/S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Haladyn, Nordic Marcom Coordinator</dc:creator>
  <cp:lastModifiedBy>Kitte Verup</cp:lastModifiedBy>
  <cp:revision>24</cp:revision>
  <dcterms:created xsi:type="dcterms:W3CDTF">2012-08-22T09:30:45Z</dcterms:created>
  <dcterms:modified xsi:type="dcterms:W3CDTF">2012-09-10T08:28:38Z</dcterms:modified>
</cp:coreProperties>
</file>